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8" r:id="rId14"/>
    <p:sldId id="269" r:id="rId15"/>
    <p:sldId id="272" r:id="rId16"/>
    <p:sldId id="273" r:id="rId17"/>
    <p:sldId id="271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6D334E-E72A-468E-AA94-B3CF386D9D6C}" v="67" dt="2023-05-22T17:34:00.950"/>
    <p1510:client id="{47DDB15C-F9E3-4841-8F47-FCE7F9CBFBEB}" v="162" dt="2023-05-22T17:29:38.437"/>
    <p1510:client id="{72F4EB30-5D99-405A-9702-4FE0A7883EFB}" v="142" dt="2023-05-22T07:32:54.520"/>
    <p1510:client id="{7F9A4DBC-D5C7-496F-91BF-C7A9F0B6D76A}" v="40" dt="2023-05-22T17:17:13.894"/>
    <p1510:client id="{91DA211A-A884-43E4-8D06-4EDBDA86B224}" v="20" dt="2023-05-22T07:34:39.603"/>
    <p1510:client id="{E8FBDAEF-CC95-43AD-A92C-E490A39045A4}" v="182" dt="2023-05-22T17:49:26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5/22/2023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4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9883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4750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6563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0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2404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2681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3175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7007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5/22/2023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457956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029946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8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11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3" name="Rectangle 13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60205" y="1887795"/>
            <a:ext cx="9673306" cy="2733106"/>
          </a:xfrm>
        </p:spPr>
        <p:txBody>
          <a:bodyPr anchor="ctr">
            <a:normAutofit/>
          </a:bodyPr>
          <a:lstStyle/>
          <a:p>
            <a:r>
              <a:rPr lang="pl-PL" sz="4400" b="1" i="1">
                <a:ea typeface="+mj-lt"/>
                <a:cs typeface="+mj-lt"/>
              </a:rPr>
              <a:t>Życie cukrem pisane… </a:t>
            </a:r>
            <a:br>
              <a:rPr lang="pl-PL" sz="4400" b="1" i="1">
                <a:ea typeface="+mj-lt"/>
                <a:cs typeface="+mj-lt"/>
              </a:rPr>
            </a:br>
            <a:r>
              <a:rPr lang="pl-PL" sz="4400" b="1" i="1">
                <a:ea typeface="+mj-lt"/>
                <a:cs typeface="+mj-lt"/>
              </a:rPr>
              <a:t>czyli co wiemy o cukrzycy</a:t>
            </a:r>
            <a:endParaRPr lang="pl-PL" sz="4400" b="1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60204" y="4718994"/>
            <a:ext cx="9673306" cy="913322"/>
          </a:xfrm>
        </p:spPr>
        <p:txBody>
          <a:bodyPr>
            <a:normAutofit/>
          </a:bodyPr>
          <a:lstStyle/>
          <a:p>
            <a:endParaRPr lang="pl-PL" sz="2000"/>
          </a:p>
        </p:txBody>
      </p:sp>
      <p:sp>
        <p:nvSpPr>
          <p:cNvPr id="34" name="Rectangle 15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17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9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1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84DDA2-222F-1527-4300-F1A99DC83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82668"/>
            <a:ext cx="10058400" cy="477897"/>
          </a:xfrm>
        </p:spPr>
        <p:txBody>
          <a:bodyPr/>
          <a:lstStyle/>
          <a:p>
            <a:pPr algn="ctr"/>
            <a:r>
              <a:rPr lang="pl-PL" sz="2800" b="1" i="1" dirty="0"/>
              <a:t>Cukrzyca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11DE4F-CC69-D384-724F-44662002B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90793"/>
            <a:ext cx="10058400" cy="520417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spcBef>
                <a:spcPts val="600"/>
              </a:spcBef>
            </a:pPr>
            <a:r>
              <a:rPr lang="pl-PL" sz="1700" b="1" i="1" dirty="0"/>
              <a:t>Do czynników ryzyka rozwoju cukrzycy typu 2 zalicza się również:</a:t>
            </a:r>
            <a:endParaRPr lang="pl-PL" sz="1700" i="1" dirty="0"/>
          </a:p>
          <a:p>
            <a:pPr algn="just">
              <a:spcBef>
                <a:spcPts val="600"/>
              </a:spcBef>
              <a:buClr>
                <a:srgbClr val="262626"/>
              </a:buClr>
            </a:pPr>
            <a:r>
              <a:rPr lang="pl-PL" sz="1700" dirty="0"/>
              <a:t>wiek i płeć - nieco bardziej narażone na cukrzycę typu 2 są kobiety, a ryzyko rośnie wraz z wiekiem u obu płci, </a:t>
            </a:r>
          </a:p>
          <a:p>
            <a:pPr algn="just">
              <a:spcBef>
                <a:spcPts val="600"/>
              </a:spcBef>
              <a:buClr>
                <a:srgbClr val="262626"/>
              </a:buClr>
            </a:pPr>
            <a:r>
              <a:rPr lang="pl-PL" sz="1700" dirty="0"/>
              <a:t>nadwaga i otyłość, </a:t>
            </a:r>
            <a:endParaRPr lang="en-US" sz="1700" dirty="0"/>
          </a:p>
          <a:p>
            <a:pPr algn="just">
              <a:spcBef>
                <a:spcPts val="600"/>
              </a:spcBef>
              <a:buClr>
                <a:srgbClr val="262626"/>
              </a:buClr>
            </a:pPr>
            <a:r>
              <a:rPr lang="pl-PL" sz="1700" dirty="0"/>
              <a:t>stany zapalne, </a:t>
            </a:r>
          </a:p>
          <a:p>
            <a:pPr algn="just">
              <a:spcBef>
                <a:spcPts val="600"/>
              </a:spcBef>
              <a:buClr>
                <a:srgbClr val="262626"/>
              </a:buClr>
            </a:pPr>
            <a:r>
              <a:rPr lang="pl-PL" sz="1700" dirty="0"/>
              <a:t>nadciśnienie tętnicze, </a:t>
            </a:r>
          </a:p>
          <a:p>
            <a:pPr algn="just">
              <a:spcBef>
                <a:spcPts val="600"/>
              </a:spcBef>
              <a:buClr>
                <a:srgbClr val="262626"/>
              </a:buClr>
            </a:pPr>
            <a:r>
              <a:rPr lang="pl-PL" sz="1700" dirty="0"/>
              <a:t>zbyt mała ilość snu, </a:t>
            </a:r>
          </a:p>
          <a:p>
            <a:pPr algn="just">
              <a:spcBef>
                <a:spcPts val="600"/>
              </a:spcBef>
              <a:buClr>
                <a:srgbClr val="262626"/>
              </a:buClr>
            </a:pPr>
            <a:r>
              <a:rPr lang="pl-PL" sz="1700" dirty="0"/>
              <a:t>nowotwory trzustki, </a:t>
            </a:r>
          </a:p>
          <a:p>
            <a:pPr algn="just">
              <a:spcBef>
                <a:spcPts val="600"/>
              </a:spcBef>
              <a:buClr>
                <a:srgbClr val="262626"/>
              </a:buClr>
            </a:pPr>
            <a:r>
              <a:rPr lang="pl-PL" sz="1700" dirty="0"/>
              <a:t>nadczynność tarczycy, </a:t>
            </a:r>
          </a:p>
          <a:p>
            <a:pPr algn="just">
              <a:spcBef>
                <a:spcPts val="600"/>
              </a:spcBef>
              <a:buClr>
                <a:srgbClr val="262626"/>
              </a:buClr>
            </a:pPr>
            <a:r>
              <a:rPr lang="pl-PL" sz="1700" dirty="0"/>
              <a:t>zespół Cushinga, </a:t>
            </a:r>
          </a:p>
          <a:p>
            <a:pPr algn="just">
              <a:spcBef>
                <a:spcPts val="600"/>
              </a:spcBef>
              <a:buClr>
                <a:srgbClr val="262626"/>
              </a:buClr>
            </a:pPr>
            <a:r>
              <a:rPr lang="pl-PL" sz="1700" dirty="0"/>
              <a:t>stres, </a:t>
            </a:r>
          </a:p>
          <a:p>
            <a:pPr algn="just">
              <a:spcBef>
                <a:spcPts val="600"/>
              </a:spcBef>
              <a:buClr>
                <a:srgbClr val="262626"/>
              </a:buClr>
            </a:pPr>
            <a:r>
              <a:rPr lang="pl-PL" sz="1700" dirty="0"/>
              <a:t>przeciążenia zawodowe, </a:t>
            </a:r>
          </a:p>
          <a:p>
            <a:pPr algn="just">
              <a:spcBef>
                <a:spcPts val="600"/>
              </a:spcBef>
              <a:buClr>
                <a:srgbClr val="262626"/>
              </a:buClr>
            </a:pPr>
            <a:r>
              <a:rPr lang="pl-PL" sz="1700"/>
              <a:t>nieprawidłowa dieta, </a:t>
            </a:r>
          </a:p>
          <a:p>
            <a:pPr algn="just">
              <a:spcBef>
                <a:spcPts val="600"/>
              </a:spcBef>
              <a:buClr>
                <a:srgbClr val="262626"/>
              </a:buClr>
            </a:pPr>
            <a:r>
              <a:rPr lang="pl-PL" sz="1700"/>
              <a:t>cukrzyca ciążowa, </a:t>
            </a:r>
          </a:p>
          <a:p>
            <a:pPr algn="just">
              <a:spcBef>
                <a:spcPts val="600"/>
              </a:spcBef>
              <a:buClr>
                <a:srgbClr val="262626"/>
              </a:buClr>
            </a:pPr>
            <a:r>
              <a:rPr lang="pl-PL" sz="1700"/>
              <a:t>przyjmowanie niektórych leków ( β-</a:t>
            </a:r>
            <a:r>
              <a:rPr lang="pl-PL" sz="1700" err="1"/>
              <a:t>blokery</a:t>
            </a:r>
            <a:r>
              <a:rPr lang="pl-PL" sz="1700"/>
              <a:t>, leki </a:t>
            </a:r>
            <a:r>
              <a:rPr lang="pl-PL" sz="1700" err="1"/>
              <a:t>przeciwpsychotyczne</a:t>
            </a:r>
            <a:r>
              <a:rPr lang="pl-PL" sz="1700"/>
              <a:t>, </a:t>
            </a:r>
            <a:r>
              <a:rPr lang="pl-PL" sz="1700" err="1"/>
              <a:t>statyny</a:t>
            </a:r>
            <a:r>
              <a:rPr lang="pl-PL" sz="1700"/>
              <a:t>, glikokortykoidy, </a:t>
            </a:r>
            <a:r>
              <a:rPr lang="pl-PL" sz="1700" err="1"/>
              <a:t>tiazyd</a:t>
            </a:r>
            <a:r>
              <a:rPr lang="pl-PL" sz="1700"/>
              <a:t>), </a:t>
            </a:r>
          </a:p>
          <a:p>
            <a:pPr algn="just">
              <a:spcBef>
                <a:spcPts val="600"/>
              </a:spcBef>
              <a:buClr>
                <a:srgbClr val="262626"/>
              </a:buClr>
            </a:pPr>
            <a:r>
              <a:rPr lang="pl-PL" sz="1700"/>
              <a:t>narażenie na związki chemiczne. </a:t>
            </a:r>
          </a:p>
          <a:p>
            <a:pPr algn="just">
              <a:buClr>
                <a:srgbClr val="262626"/>
              </a:buClr>
            </a:pPr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80DE193-E437-0C9C-C7EC-F8D6C07E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10</a:t>
            </a:fld>
            <a:endParaRPr lang="pl-PL"/>
          </a:p>
        </p:txBody>
      </p:sp>
      <p:pic>
        <p:nvPicPr>
          <p:cNvPr id="36" name="Obraz 36" descr="Obraz zawierający osoba, w pomieszczeniu, dłoń&#10;&#10;Opis wygenerowany automatycznie">
            <a:extLst>
              <a:ext uri="{FF2B5EF4-FFF2-40B4-BE49-F238E27FC236}">
                <a16:creationId xmlns:a16="http://schemas.microsoft.com/office/drawing/2014/main" id="{2C6BA5CC-60B0-B319-DBF9-D164E18E6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029" y="2212729"/>
            <a:ext cx="5857051" cy="297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192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737282-68CF-BF50-344A-3576AC43D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i="1"/>
              <a:t>Cukrzyca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F6BDCB-0374-C4F4-F04D-E6FCD9D7F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2400" b="1" i="1">
                <a:ea typeface="+mn-lt"/>
                <a:cs typeface="+mn-lt"/>
              </a:rPr>
              <a:t>Cukrzyca typu 1 i 2 określane są mianem cukrzycy jawnej.</a:t>
            </a:r>
            <a:endParaRPr lang="pl-PL" sz="2400" b="1">
              <a:cs typeface="Calibri" panose="020F0502020204030204"/>
            </a:endParaRPr>
          </a:p>
          <a:p>
            <a:pPr algn="just"/>
            <a:r>
              <a:rPr lang="pl-PL" sz="2400" b="1">
                <a:ea typeface="+mn-lt"/>
                <a:cs typeface="+mn-lt"/>
              </a:rPr>
              <a:t>Cukrzyca</a:t>
            </a:r>
            <a:r>
              <a:rPr lang="pl-PL" sz="2400">
                <a:ea typeface="+mn-lt"/>
                <a:cs typeface="+mn-lt"/>
              </a:rPr>
              <a:t> w ciąży może występować jako cukrzyca </a:t>
            </a:r>
            <a:r>
              <a:rPr lang="pl-PL" sz="2400" err="1">
                <a:ea typeface="+mn-lt"/>
                <a:cs typeface="+mn-lt"/>
              </a:rPr>
              <a:t>przedciążowa</a:t>
            </a:r>
            <a:r>
              <a:rPr lang="pl-PL" sz="2400">
                <a:ea typeface="+mn-lt"/>
                <a:cs typeface="+mn-lt"/>
              </a:rPr>
              <a:t> (gdy kobieta chorowała na cukrzycę przed ciążą) lub jako hiperglikemia po raz pierwszy rozpoznana w trakcie ciąży - u kobiet, które wcześniej były zdrowe. Może pojawić się u każdej ciężarnej, jednak najbardziej narażone są kobiety z nadwagą oraz u których w rodzinie występowała cukrzyca typu 2. </a:t>
            </a:r>
            <a:r>
              <a:rPr lang="pl-PL" sz="2400" b="1">
                <a:ea typeface="+mn-lt"/>
                <a:cs typeface="+mn-lt"/>
              </a:rPr>
              <a:t>Ryzyko również wzrasta wraz z wiekiem oraz z kolejnymi ciążami</a:t>
            </a:r>
            <a:r>
              <a:rPr lang="pl-PL" sz="2400">
                <a:ea typeface="+mn-lt"/>
                <a:cs typeface="+mn-lt"/>
              </a:rPr>
              <a:t> (zwłaszcza, jeśli w poprzedniej stwierdzano podwyższony poziom cukru).</a:t>
            </a:r>
            <a:endParaRPr lang="pl-PL" sz="2400">
              <a:cs typeface="Calibri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093CA30-4568-6E55-C49C-F1C2B7AB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4419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D9905C-BE7A-49D8-FB81-1E8294EF0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i="1"/>
              <a:t>Cukrzyca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FE9EEE-24EF-0C8E-93AB-BEF0BADA3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2400" b="1">
                <a:ea typeface="+mn-lt"/>
                <a:cs typeface="+mn-lt"/>
              </a:rPr>
              <a:t>Inne specyficzne typy cukrzycy</a:t>
            </a:r>
            <a:r>
              <a:rPr lang="pl-PL" sz="2400">
                <a:ea typeface="+mn-lt"/>
                <a:cs typeface="+mn-lt"/>
              </a:rPr>
              <a:t> - spowodowane są genetycznymi defektami funkcji komórek β lub działania insuliny (np. cukrzyca </a:t>
            </a:r>
            <a:r>
              <a:rPr lang="pl-PL" sz="2400" err="1">
                <a:ea typeface="+mn-lt"/>
                <a:cs typeface="+mn-lt"/>
              </a:rPr>
              <a:t>monogenowa</a:t>
            </a:r>
            <a:r>
              <a:rPr lang="pl-PL" sz="2400">
                <a:ea typeface="+mn-lt"/>
                <a:cs typeface="+mn-lt"/>
              </a:rPr>
              <a:t>), chorobami części </a:t>
            </a:r>
            <a:r>
              <a:rPr lang="pl-PL" sz="2400" err="1">
                <a:ea typeface="+mn-lt"/>
                <a:cs typeface="+mn-lt"/>
              </a:rPr>
              <a:t>zewnątrzwydzielniczej</a:t>
            </a:r>
            <a:r>
              <a:rPr lang="pl-PL" sz="2400">
                <a:ea typeface="+mn-lt"/>
                <a:cs typeface="+mn-lt"/>
              </a:rPr>
              <a:t> trzustki, </a:t>
            </a:r>
            <a:r>
              <a:rPr lang="pl-PL" sz="2400" err="1">
                <a:ea typeface="+mn-lt"/>
                <a:cs typeface="+mn-lt"/>
              </a:rPr>
              <a:t>endokrynopatiami</a:t>
            </a:r>
            <a:r>
              <a:rPr lang="pl-PL" sz="2400">
                <a:ea typeface="+mn-lt"/>
                <a:cs typeface="+mn-lt"/>
              </a:rPr>
              <a:t>, niektórymi lekami lub środkami chemicznymi, infekcjami, rzadko występującymi procesami immunologicznymi oraz zespołami genetycznymi z towarzyszącą cukrzycą.</a:t>
            </a:r>
            <a:endParaRPr lang="pl-PL" sz="240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24143F1-9D8B-724F-C8A2-70AB6DEA4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107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6D1551-9F35-7D8E-4A95-FEDCFE36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i="1"/>
              <a:t>Cukrzyca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661DB3-051A-96AC-FEDF-D645E5CC8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2400" b="1"/>
              <a:t>Jakie są objawy cukrzycy?</a:t>
            </a:r>
            <a:endParaRPr lang="pl-PL" sz="2400" b="1">
              <a:cs typeface="Calibri" panose="020F0502020204030204"/>
            </a:endParaRPr>
          </a:p>
          <a:p>
            <a:pPr algn="just"/>
            <a:r>
              <a:rPr lang="pl-PL" sz="2400">
                <a:ea typeface="+mn-lt"/>
                <a:cs typeface="+mn-lt"/>
              </a:rPr>
              <a:t>Z powodu braku insuliny w organizmie utrudnione jest przechodzenie glukozy z krwi do komórek. Dlatego jednym z głównych jej objawów jest bardzo wysokie stężenie</a:t>
            </a:r>
            <a:r>
              <a:rPr lang="pl-PL" sz="2400" b="1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glukozy we krwi. Jako, niewykorzystana gromadzi się ona w nadmiarze również w innych płynach oraz w przestrzeni międzykomórkowej. Efektem znaczniejszego zwiększenia stężenia glukozy we krwi jest nie spotykane w warunkach fizjologicznych przenikanie glukozy do moczu, czyli </a:t>
            </a:r>
            <a:r>
              <a:rPr lang="pl-PL" sz="2400" b="1">
                <a:ea typeface="+mn-lt"/>
                <a:cs typeface="+mn-lt"/>
              </a:rPr>
              <a:t>cukromocz</a:t>
            </a:r>
            <a:r>
              <a:rPr lang="pl-PL" sz="2400">
                <a:ea typeface="+mn-lt"/>
                <a:cs typeface="+mn-lt"/>
              </a:rPr>
              <a:t>. Zjawisko to nazywamy także </a:t>
            </a:r>
            <a:r>
              <a:rPr lang="pl-PL" sz="2400" b="1">
                <a:ea typeface="+mn-lt"/>
                <a:cs typeface="+mn-lt"/>
              </a:rPr>
              <a:t>glikozurią</a:t>
            </a:r>
            <a:r>
              <a:rPr lang="pl-PL" sz="2400">
                <a:ea typeface="+mn-lt"/>
                <a:cs typeface="+mn-lt"/>
              </a:rPr>
              <a:t>.</a:t>
            </a:r>
            <a:endParaRPr lang="pl-PL" sz="2400"/>
          </a:p>
          <a:p>
            <a:endParaRPr lang="pl-PL">
              <a:cs typeface="Calibri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02BC3AC-D4E1-9B59-70D6-77BF5155B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0189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0A8966-A60D-8797-585E-8A6AD01EF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i="1"/>
              <a:t>Cukrzyca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931AFD-21C2-1430-30A4-1943AB7EA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2200">
                <a:cs typeface="Calibri"/>
              </a:rPr>
              <a:t>Zaburzenia przemiany glukozy powodują kłopoty w przemianie lipidowej, czyli tłuszczowców. W przypadku niedoboru insuliny i braku możliwości wykorzystania glukozy jako źródła energii dochodzi do nadmiernego rozkładu tłuszczów i zwiększenia stężenia produktów ich przemiany w postaci szkodliwych związków chemicznych, zwanych ciałami ketonowymi. Wspomniany nadmiar ciał ketonowych powoduje zakwaszenie organizmu (tzw. kwasicę cukrzycową) oraz wpływa niekorzystnie (toksycznie) na ośrodkowy układ nerwowy. Podczas </a:t>
            </a:r>
            <a:r>
              <a:rPr lang="pl-PL" sz="2200" b="1">
                <a:cs typeface="Calibri"/>
              </a:rPr>
              <a:t>analizy moczu stwierdza się wówczas obecność w nim acetonu jako wyraz kwasicy i nadmiaru ciał ketonowych w organizmie.</a:t>
            </a:r>
            <a:endParaRPr lang="pl-PL" sz="2200">
              <a:cs typeface="Calibri"/>
            </a:endParaRPr>
          </a:p>
          <a:p>
            <a:endParaRPr lang="pl-PL">
              <a:cs typeface="Calibri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0C57DC-15D4-A630-13CD-D45B1B93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4240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3A55B0-D382-3E65-8CF1-16F1830C7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08193"/>
          </a:xfrm>
        </p:spPr>
        <p:txBody>
          <a:bodyPr/>
          <a:lstStyle/>
          <a:p>
            <a:pPr algn="ctr"/>
            <a:r>
              <a:rPr lang="pl-PL" sz="2800" b="1" i="1"/>
              <a:t>Cukrzyca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6A4071-DD49-C2D2-7A71-100CC53CC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23342"/>
            <a:ext cx="10058400" cy="441169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pl-PL" b="1" dirty="0"/>
              <a:t>Jakie badania na cukrzycę należy wykonać?</a:t>
            </a:r>
          </a:p>
          <a:p>
            <a:pPr algn="just">
              <a:buClr>
                <a:srgbClr val="262626"/>
              </a:buClr>
            </a:pPr>
            <a:r>
              <a:rPr lang="pl-PL" dirty="0">
                <a:ea typeface="+mn-lt"/>
                <a:cs typeface="+mn-lt"/>
              </a:rPr>
              <a:t>W sytuacji, gdy zauważamy u siebie lub u bliskiej osoby objawy typowe dla cukrzycy, warto jak najszybciej skonsultować się z lekarzem, a także wykonać odpowiednie badania. </a:t>
            </a:r>
            <a:r>
              <a:rPr lang="pl-PL" b="1" dirty="0">
                <a:ea typeface="+mn-lt"/>
                <a:cs typeface="+mn-lt"/>
              </a:rPr>
              <a:t>Do rozpoznania cukrzycy konieczne jest przeprowadzenie pomiaru glukozy na czczo – gdy jest on podwyższony i wynosi 100-125 mg/dl, należy wykonać doustny test tolerancji glukozy (OGTT).</a:t>
            </a:r>
            <a:r>
              <a:rPr lang="pl-PL" dirty="0">
                <a:ea typeface="+mn-lt"/>
                <a:cs typeface="+mn-lt"/>
              </a:rPr>
              <a:t> Jak wygląda takie badanie? Na początku wykonywany jest pomiar glukozy na czczo (po co najmniej 10-godzinnej przerwie od ostatniego posiłku). Jeżeli uzyskany wynik pozwala na dalsze przeprowadzanie badania, pacjentowi podawany jest roztwór wodny z 75 g glukozy, który należy wypić w ciągu 5 minut. Kolejne pomiary przeprowadzane są po 60 i 120 minutach. Jeżeli wartość glukozy we krwi wynosi powyżej 200 mg/dl, lekarz ma podstawy do tego, by stwierdzić cukrzycę.</a:t>
            </a:r>
            <a:endParaRPr lang="pl-PL" dirty="0"/>
          </a:p>
          <a:p>
            <a:pPr algn="just">
              <a:buClr>
                <a:srgbClr val="262626"/>
              </a:buClr>
            </a:pPr>
            <a:r>
              <a:rPr lang="pl-PL" dirty="0">
                <a:ea typeface="+mn-lt"/>
                <a:cs typeface="+mn-lt"/>
              </a:rPr>
              <a:t>Dodatkowe badania stosowane w diagnostyce cukrzycy to m.in. </a:t>
            </a:r>
            <a:r>
              <a:rPr lang="pl-PL" b="1" dirty="0">
                <a:ea typeface="+mn-lt"/>
                <a:cs typeface="+mn-lt"/>
              </a:rPr>
              <a:t>oznaczenie ciał ketonowych we krwi, pomiar hemoglobiny </a:t>
            </a:r>
            <a:r>
              <a:rPr lang="pl-PL" b="1" dirty="0" err="1">
                <a:ea typeface="+mn-lt"/>
                <a:cs typeface="+mn-lt"/>
              </a:rPr>
              <a:t>glikowanej</a:t>
            </a:r>
            <a:r>
              <a:rPr lang="pl-PL" b="1" dirty="0">
                <a:ea typeface="+mn-lt"/>
                <a:cs typeface="+mn-lt"/>
              </a:rPr>
              <a:t> we krwi, a także oznaczenie glukozy moczu.</a:t>
            </a:r>
            <a:endParaRPr lang="pl-PL" b="1" dirty="0"/>
          </a:p>
          <a:p>
            <a:pPr>
              <a:buClr>
                <a:srgbClr val="262626"/>
              </a:buClr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BD460E0-7238-71CF-17E8-9CC50CB4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93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D38DD2-076F-2F1D-3976-C217B471A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60119"/>
          </a:xfrm>
        </p:spPr>
        <p:txBody>
          <a:bodyPr/>
          <a:lstStyle/>
          <a:p>
            <a:pPr algn="ctr"/>
            <a:r>
              <a:rPr lang="pl-PL" sz="2800" b="1" i="1"/>
              <a:t>Cukrzyca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B6CA47-1D9B-0135-5F98-BA3A1D051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12898"/>
            <a:ext cx="10058400" cy="47221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b="1" i="1" dirty="0"/>
              <a:t>Leczenie cukrzycy:</a:t>
            </a:r>
          </a:p>
          <a:p>
            <a:pPr algn="just">
              <a:buClr>
                <a:srgbClr val="262626"/>
              </a:buClr>
            </a:pPr>
            <a:r>
              <a:rPr lang="pl-PL" b="1" dirty="0">
                <a:ea typeface="+mn-lt"/>
                <a:cs typeface="+mn-lt"/>
              </a:rPr>
              <a:t>Leczenie cukrzycy jest czasochłonne i opiera się przede wszystkim na zmianie stylu życia – zmniejszeniu masy ciała, zwiększeniu aktywności fizycznej, a także wprowadzeniu zdrowej, zbilansowanej diety cukrzycowej, w której ogranicza się lub eliminuje całkowicie cukry proste.</a:t>
            </a:r>
            <a:r>
              <a:rPr lang="pl-PL" dirty="0">
                <a:ea typeface="+mn-lt"/>
                <a:cs typeface="+mn-lt"/>
              </a:rPr>
              <a:t> U pacjentów ze zdiagnozowanym stanem </a:t>
            </a:r>
            <a:r>
              <a:rPr lang="pl-PL" err="1">
                <a:ea typeface="+mn-lt"/>
                <a:cs typeface="+mn-lt"/>
              </a:rPr>
              <a:t>przedcukrzycowym</a:t>
            </a:r>
            <a:r>
              <a:rPr lang="pl-PL" dirty="0">
                <a:ea typeface="+mn-lt"/>
                <a:cs typeface="+mn-lt"/>
              </a:rPr>
              <a:t> takie zalecenia mogą zapobiec dalszemu rozwojowi choroby.</a:t>
            </a:r>
            <a:endParaRPr lang="pl-PL" dirty="0"/>
          </a:p>
          <a:p>
            <a:pPr algn="just">
              <a:buClr>
                <a:srgbClr val="262626"/>
              </a:buClr>
            </a:pPr>
            <a:r>
              <a:rPr lang="pl-PL" b="1" dirty="0">
                <a:ea typeface="+mn-lt"/>
                <a:cs typeface="+mn-lt"/>
              </a:rPr>
              <a:t>Ponadto, w leczeniu cukrzycy stosuje się następujące metody:</a:t>
            </a:r>
            <a:endParaRPr lang="pl-PL" dirty="0"/>
          </a:p>
          <a:p>
            <a:pPr algn="just">
              <a:buClr>
                <a:srgbClr val="262626"/>
              </a:buClr>
            </a:pPr>
            <a:r>
              <a:rPr lang="pl-PL" b="1" dirty="0">
                <a:ea typeface="+mn-lt"/>
                <a:cs typeface="+mn-lt"/>
              </a:rPr>
              <a:t>w cukrzycy typu 1 </a:t>
            </a:r>
            <a:r>
              <a:rPr lang="pl-PL" dirty="0">
                <a:ea typeface="+mn-lt"/>
                <a:cs typeface="+mn-lt"/>
              </a:rPr>
              <a:t>wykorzystywana jest insulinoterapia, która polega na systematycznym podawaniu insuliny za pomocą specjalnych penów insulinowych lub pompy insulinowej;</a:t>
            </a:r>
            <a:endParaRPr lang="pl-PL" dirty="0"/>
          </a:p>
          <a:p>
            <a:pPr algn="just">
              <a:buClr>
                <a:srgbClr val="262626"/>
              </a:buClr>
            </a:pPr>
            <a:r>
              <a:rPr lang="pl-PL" b="1" dirty="0">
                <a:ea typeface="+mn-lt"/>
                <a:cs typeface="+mn-lt"/>
              </a:rPr>
              <a:t>w cukrzycy typu 2 </a:t>
            </a:r>
            <a:r>
              <a:rPr lang="pl-PL" dirty="0">
                <a:ea typeface="+mn-lt"/>
                <a:cs typeface="+mn-lt"/>
              </a:rPr>
              <a:t>pacjenci zobowiązani są do samokontroli i utrzymania prawidłowego stężenia cukru we krwi. W zależności od sytuacji stosowane są również leki przeciwcukrzycowe należące do sześciu grup, takie jak </a:t>
            </a:r>
            <a:r>
              <a:rPr lang="pl-PL" err="1">
                <a:ea typeface="+mn-lt"/>
                <a:cs typeface="+mn-lt"/>
              </a:rPr>
              <a:t>metmorfina</a:t>
            </a:r>
            <a:r>
              <a:rPr lang="pl-PL" dirty="0">
                <a:ea typeface="+mn-lt"/>
                <a:cs typeface="+mn-lt"/>
              </a:rPr>
              <a:t> należąca do pochodnych </a:t>
            </a:r>
            <a:r>
              <a:rPr lang="pl-PL" err="1">
                <a:ea typeface="+mn-lt"/>
                <a:cs typeface="+mn-lt"/>
              </a:rPr>
              <a:t>biguanidu</a:t>
            </a:r>
            <a:r>
              <a:rPr lang="pl-PL" dirty="0">
                <a:ea typeface="+mn-lt"/>
                <a:cs typeface="+mn-lt"/>
              </a:rPr>
              <a:t>, insulina, </a:t>
            </a:r>
            <a:r>
              <a:rPr lang="pl-PL" err="1">
                <a:ea typeface="+mn-lt"/>
                <a:cs typeface="+mn-lt"/>
              </a:rPr>
              <a:t>gliflozyny</a:t>
            </a:r>
            <a:r>
              <a:rPr lang="pl-PL" dirty="0">
                <a:ea typeface="+mn-lt"/>
                <a:cs typeface="+mn-lt"/>
              </a:rPr>
              <a:t> (inhibitory SGLT-2), leki </a:t>
            </a:r>
            <a:r>
              <a:rPr lang="pl-PL" err="1">
                <a:ea typeface="+mn-lt"/>
                <a:cs typeface="+mn-lt"/>
              </a:rPr>
              <a:t>inkretynowe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err="1">
                <a:ea typeface="+mn-lt"/>
                <a:cs typeface="+mn-lt"/>
              </a:rPr>
              <a:t>tiazolidinediony</a:t>
            </a:r>
            <a:r>
              <a:rPr lang="pl-PL" dirty="0">
                <a:ea typeface="+mn-lt"/>
                <a:cs typeface="+mn-lt"/>
              </a:rPr>
              <a:t> oraz inhibitory α-</a:t>
            </a:r>
            <a:r>
              <a:rPr lang="pl-PL" err="1">
                <a:ea typeface="+mn-lt"/>
                <a:cs typeface="+mn-lt"/>
              </a:rPr>
              <a:t>glukozydazy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/>
          </a:p>
          <a:p>
            <a:pPr>
              <a:buClr>
                <a:srgbClr val="262626"/>
              </a:buClr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0A1F303-78CF-5F5D-1FC6-DF502DA27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83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7E3C56-1856-8B5A-1779-6E39D6E1F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i="1"/>
              <a:t>Bibliografia: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BB8BF6-42AB-9F5D-A5AC-AF8555BA0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23342"/>
            <a:ext cx="10058400" cy="441169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just">
              <a:buAutoNum type="arabicPeriod"/>
            </a:pPr>
            <a:r>
              <a:rPr lang="pl-PL" sz="2000" i="1" dirty="0">
                <a:latin typeface="Century Gothic"/>
                <a:cs typeface="Calibri"/>
              </a:rPr>
              <a:t>Cukrzyca u dzieci</a:t>
            </a:r>
            <a:r>
              <a:rPr lang="pl-PL" sz="2000" b="1" i="1" dirty="0">
                <a:ea typeface="+mn-lt"/>
                <a:cs typeface="+mn-lt"/>
              </a:rPr>
              <a:t>,</a:t>
            </a:r>
            <a:r>
              <a:rPr lang="pl-PL" sz="2000" i="1" dirty="0">
                <a:ea typeface="+mn-lt"/>
                <a:cs typeface="+mn-lt"/>
              </a:rPr>
              <a:t> Andrew </a:t>
            </a:r>
            <a:r>
              <a:rPr lang="pl-PL" sz="2000" i="1" dirty="0" err="1">
                <a:ea typeface="+mn-lt"/>
                <a:cs typeface="+mn-lt"/>
              </a:rPr>
              <a:t>Laughin</a:t>
            </a:r>
            <a:r>
              <a:rPr lang="pl-PL" sz="2000" i="1" dirty="0">
                <a:ea typeface="+mn-lt"/>
                <a:cs typeface="+mn-lt"/>
              </a:rPr>
              <a:t>, Wydawnictwo </a:t>
            </a:r>
            <a:r>
              <a:rPr lang="pl-PL" sz="2000" i="1" dirty="0" err="1">
                <a:ea typeface="+mn-lt"/>
                <a:cs typeface="+mn-lt"/>
              </a:rPr>
              <a:t>Astrum</a:t>
            </a:r>
            <a:r>
              <a:rPr lang="pl-PL" sz="2000" i="1" dirty="0">
                <a:ea typeface="+mn-lt"/>
                <a:cs typeface="+mn-lt"/>
              </a:rPr>
              <a:t>, Wrocław 2019.</a:t>
            </a:r>
            <a:endParaRPr lang="pl-PL" sz="2000" i="1" dirty="0"/>
          </a:p>
          <a:p>
            <a:pPr marL="342900" indent="-342900" algn="just">
              <a:buClr>
                <a:srgbClr val="262626"/>
              </a:buClr>
              <a:buAutoNum type="arabicPeriod"/>
            </a:pPr>
            <a:r>
              <a:rPr lang="pl-PL" sz="2000" i="1" dirty="0">
                <a:latin typeface="Century Gothic"/>
                <a:cs typeface="Calibri"/>
              </a:rPr>
              <a:t>Cukrzyca</a:t>
            </a:r>
            <a:r>
              <a:rPr lang="pl-PL" sz="2000" b="1" i="1" dirty="0">
                <a:ea typeface="+mn-lt"/>
                <a:cs typeface="+mn-lt"/>
              </a:rPr>
              <a:t>:</a:t>
            </a:r>
            <a:r>
              <a:rPr lang="pl-PL" sz="2000" i="1" dirty="0">
                <a:ea typeface="+mn-lt"/>
                <a:cs typeface="+mn-lt"/>
              </a:rPr>
              <a:t> przyczyny, objawy, diagnostyka, leczenie, profilaktyka, porady i zakazy, ćwiczenia fizyczne, ziołolecznictwo i medycyna alternatywna, dieta cukrzycowa, jadłospisy i przepisy / konsultant Jolanta Piekarczyk, Wydawnictwo Literat, Toruń 2018.</a:t>
            </a:r>
            <a:endParaRPr lang="pl-PL" sz="2000" i="1" dirty="0"/>
          </a:p>
          <a:p>
            <a:pPr marL="342900" indent="-342900" algn="just">
              <a:buClr>
                <a:srgbClr val="262626"/>
              </a:buClr>
              <a:buAutoNum type="arabicPeriod"/>
            </a:pPr>
            <a:r>
              <a:rPr lang="pl-PL" sz="2000" i="1" dirty="0">
                <a:latin typeface="Century Gothic"/>
                <a:cs typeface="Calibri"/>
              </a:rPr>
              <a:t>Cukiereczek</a:t>
            </a:r>
            <a:r>
              <a:rPr lang="pl-PL" sz="2000" b="1" i="1" dirty="0">
                <a:ea typeface="+mn-lt"/>
                <a:cs typeface="+mn-lt"/>
              </a:rPr>
              <a:t>:</a:t>
            </a:r>
            <a:r>
              <a:rPr lang="pl-PL" sz="2000" i="1" dirty="0">
                <a:ea typeface="+mn-lt"/>
                <a:cs typeface="+mn-lt"/>
              </a:rPr>
              <a:t> cukrzyca, Aleksandra Chmielewska, Stowarzyszenie Rodziców Dzieci Niepełnosprawnych „Światełko", Szklarska Poręba 2017.</a:t>
            </a:r>
            <a:endParaRPr lang="en-US" sz="2000" dirty="0">
              <a:latin typeface="Century Gothic"/>
              <a:cs typeface="Calibri"/>
            </a:endParaRPr>
          </a:p>
          <a:p>
            <a:pPr marL="342900" indent="-342900" algn="just">
              <a:buClr>
                <a:srgbClr val="262626"/>
              </a:buClr>
              <a:buAutoNum type="arabicPeriod"/>
            </a:pPr>
            <a:r>
              <a:rPr lang="pl-PL" sz="2000" i="1" dirty="0">
                <a:latin typeface="Century Gothic"/>
                <a:cs typeface="Calibri"/>
              </a:rPr>
              <a:t>Świętowanie z insulino opornością</a:t>
            </a:r>
            <a:r>
              <a:rPr lang="pl-PL" sz="2000" b="1" i="1" dirty="0">
                <a:ea typeface="+mn-lt"/>
                <a:cs typeface="+mn-lt"/>
              </a:rPr>
              <a:t>,</a:t>
            </a:r>
            <a:r>
              <a:rPr lang="pl-PL" sz="2000" i="1" dirty="0">
                <a:ea typeface="+mn-lt"/>
                <a:cs typeface="+mn-lt"/>
              </a:rPr>
              <a:t> Magdalena Makarowska, Dominika </a:t>
            </a:r>
            <a:r>
              <a:rPr lang="pl-PL" sz="2000" i="1" dirty="0" err="1">
                <a:ea typeface="+mn-lt"/>
                <a:cs typeface="+mn-lt"/>
              </a:rPr>
              <a:t>Musiałowska</a:t>
            </a:r>
            <a:r>
              <a:rPr lang="pl-PL" sz="2000" i="1" dirty="0">
                <a:ea typeface="+mn-lt"/>
                <a:cs typeface="+mn-lt"/>
              </a:rPr>
              <a:t>, Wydawnictwo Feeria, Łódź 2020.</a:t>
            </a:r>
            <a:endParaRPr lang="en-US" sz="2000" dirty="0">
              <a:ea typeface="+mn-lt"/>
              <a:cs typeface="+mn-lt"/>
            </a:endParaRPr>
          </a:p>
          <a:p>
            <a:pPr marL="0" indent="0" algn="just">
              <a:buClr>
                <a:srgbClr val="262626"/>
              </a:buClr>
              <a:buNone/>
            </a:pPr>
            <a:r>
              <a:rPr lang="pl-PL" sz="2000" i="1" dirty="0">
                <a:ea typeface="+mn-lt"/>
                <a:cs typeface="+mn-lt"/>
              </a:rPr>
              <a:t>                            </a:t>
            </a:r>
          </a:p>
          <a:p>
            <a:pPr marL="0" indent="0" algn="just">
              <a:buNone/>
            </a:pPr>
            <a:r>
              <a:rPr lang="pl-PL" sz="2000" i="1" dirty="0">
                <a:ea typeface="+mn-lt"/>
                <a:cs typeface="+mn-lt"/>
              </a:rPr>
              <a:t>                                                                                            </a:t>
            </a:r>
            <a:r>
              <a:rPr lang="pl-PL" sz="2000" b="1" i="1" dirty="0">
                <a:ea typeface="+mn-lt"/>
                <a:cs typeface="+mn-lt"/>
              </a:rPr>
              <a:t> Opracowała:</a:t>
            </a:r>
          </a:p>
          <a:p>
            <a:pPr marL="0" indent="0" algn="just">
              <a:buNone/>
            </a:pPr>
            <a:r>
              <a:rPr lang="pl-PL" sz="2000" b="1" i="1" dirty="0">
                <a:ea typeface="+mn-lt"/>
                <a:cs typeface="+mn-lt"/>
              </a:rPr>
              <a:t>                                                                                             Katarzyna Kardas</a:t>
            </a:r>
          </a:p>
          <a:p>
            <a:pPr marL="0" indent="0" algn="just">
              <a:buClr>
                <a:srgbClr val="262626"/>
              </a:buClr>
              <a:buNone/>
            </a:pPr>
            <a:r>
              <a:rPr lang="pl-PL" sz="2000" b="1" i="1" dirty="0">
                <a:ea typeface="+mn-lt"/>
                <a:cs typeface="+mn-lt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endParaRPr lang="en-US" sz="2000" dirty="0">
              <a:ea typeface="+mn-lt"/>
              <a:cs typeface="+mn-lt"/>
            </a:endParaRPr>
          </a:p>
          <a:p>
            <a:pPr marL="342900" indent="-342900" algn="just">
              <a:buClr>
                <a:srgbClr val="262626"/>
              </a:buClr>
              <a:buAutoNum type="arabicPeriod"/>
            </a:pPr>
            <a:endParaRPr lang="pl-PL" sz="2000" i="1" dirty="0"/>
          </a:p>
          <a:p>
            <a:pPr marL="0" indent="0" algn="r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pl-PL" sz="2000" b="1" i="1" dirty="0"/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DADB1DA-F0E7-F1D7-3C6B-5CA211A2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E764B4-CFFE-6E7D-E6A5-9334D07D3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54193"/>
          </a:xfrm>
        </p:spPr>
        <p:txBody>
          <a:bodyPr>
            <a:normAutofit/>
          </a:bodyPr>
          <a:lstStyle/>
          <a:p>
            <a:pPr algn="ctr"/>
            <a:r>
              <a:rPr lang="pl-PL" sz="2800" b="1" i="1"/>
              <a:t>Cukrzyca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32E948-9919-9C6C-4E9C-199612CBC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9269"/>
            <a:ext cx="10058400" cy="45057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2800" b="1">
                <a:ea typeface="+mn-lt"/>
                <a:cs typeface="+mn-lt"/>
              </a:rPr>
              <a:t>Cukrzyca</a:t>
            </a:r>
            <a:r>
              <a:rPr lang="pl-PL" sz="2800">
                <a:ea typeface="+mn-lt"/>
                <a:cs typeface="+mn-lt"/>
              </a:rPr>
              <a:t> jest przewlekłym schorzeniem, którego przyczyną jest zaburzenie wydzielania insuliny. Za mała ilość insuliny w organizmie powoduje zaburzenia w zakresie wykorzystania glukozy przez komórki organizmu, co powoduje zwiększenie stężenia glukozy we krwi (hiperglikemię) oraz wydalanie glukozy wraz z moczem.</a:t>
            </a:r>
            <a:endParaRPr lang="pl-PL" sz="2800">
              <a:cs typeface="Calibri" panose="020F0502020204030204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E8441C7-6738-3F89-89B1-68C6758BC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2</a:t>
            </a:fld>
            <a:endParaRPr lang="pl-PL"/>
          </a:p>
        </p:txBody>
      </p:sp>
      <p:pic>
        <p:nvPicPr>
          <p:cNvPr id="5" name="Obraz 5" descr="Obraz zawierający tablica suchościeralna biała&#10;&#10;Opis wygenerowany automatycznie">
            <a:extLst>
              <a:ext uri="{FF2B5EF4-FFF2-40B4-BE49-F238E27FC236}">
                <a16:creationId xmlns:a16="http://schemas.microsoft.com/office/drawing/2014/main" id="{A8BE39A6-A711-CB84-C434-BEFF47846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9511" y="4261149"/>
            <a:ext cx="3768606" cy="221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2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BA5597-8CA7-BA5E-F69B-ED39DD898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i="1"/>
              <a:t>Cukrzyca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E6638D-0873-11D0-1A76-1962277E7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2400" b="1">
                <a:ea typeface="+mn-lt"/>
                <a:cs typeface="+mn-lt"/>
              </a:rPr>
              <a:t>Cukrzyca</a:t>
            </a:r>
            <a:r>
              <a:rPr lang="pl-PL" sz="2400">
                <a:ea typeface="+mn-lt"/>
                <a:cs typeface="+mn-lt"/>
              </a:rPr>
              <a:t> jest to grupa chorób metabolicznych charakteryzujących się przewlekłą hiperglikemią wynikającą z zaburzenia wydzielania i/lub działania insuliny. Niedostateczne wydzielanie insuliny i/lub zmniejszona odpowiedź tkanek na insulinę upośledza złożone działanie insuliny w tkankach docelowych, co skutkuje </a:t>
            </a:r>
            <a:r>
              <a:rPr lang="pl-PL" sz="2400" b="1">
                <a:ea typeface="+mn-lt"/>
                <a:cs typeface="+mn-lt"/>
              </a:rPr>
              <a:t>zaburzeniem metabolizmu węglowodanów, lipidów i białek</a:t>
            </a:r>
            <a:r>
              <a:rPr lang="pl-PL" sz="2400">
                <a:ea typeface="+mn-lt"/>
                <a:cs typeface="+mn-lt"/>
              </a:rPr>
              <a:t>. U chorego może być obecne zarówno upośledzenie wydzielania, jak i funkcji insuliny.</a:t>
            </a:r>
            <a:endParaRPr lang="pl-PL" sz="2400">
              <a:cs typeface="Calibri" panose="020F0502020204030204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4E9B39E-5093-E798-99A4-9408FD85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1850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90F177-8524-196E-BC4A-B5DA70C5F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73008"/>
          </a:xfrm>
        </p:spPr>
        <p:txBody>
          <a:bodyPr/>
          <a:lstStyle/>
          <a:p>
            <a:pPr algn="ctr"/>
            <a:r>
              <a:rPr lang="pl-PL" sz="2800" b="1" i="1"/>
              <a:t>Cukrzyca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3DD628-7501-4A80-12C3-3E13CDD9E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76306"/>
            <a:ext cx="10058400" cy="445873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pl-PL" sz="2400" b="1"/>
              <a:t>Jakie są rodzaje cukrzycy?</a:t>
            </a:r>
            <a:endParaRPr lang="pl-PL" sz="2400" b="1">
              <a:cs typeface="Calibri" panose="020F0502020204030204"/>
            </a:endParaRPr>
          </a:p>
          <a:p>
            <a:pPr algn="just"/>
            <a:r>
              <a:rPr lang="pl-PL" sz="2400" b="1">
                <a:ea typeface="+mn-lt"/>
                <a:cs typeface="+mn-lt"/>
              </a:rPr>
              <a:t>Według Światowej Organizacji Zdrowia (WHO) cukrzycę dzieli się na cztery typy:</a:t>
            </a:r>
            <a:endParaRPr lang="pl-PL" sz="2400" b="1">
              <a:cs typeface="Calibri" panose="020F0502020204030204"/>
            </a:endParaRPr>
          </a:p>
          <a:p>
            <a:pPr algn="just"/>
            <a:r>
              <a:rPr lang="pl-PL" sz="2400">
                <a:ea typeface="+mn-lt"/>
                <a:cs typeface="+mn-lt"/>
              </a:rPr>
              <a:t>cukrzycę typu 1 (cukrzyca pierwotna, cukrzyca wieku młodzieńczego, cukrzyca </a:t>
            </a:r>
            <a:r>
              <a:rPr lang="pl-PL" sz="2400" err="1">
                <a:ea typeface="+mn-lt"/>
                <a:cs typeface="+mn-lt"/>
              </a:rPr>
              <a:t>insulinozależna</a:t>
            </a:r>
            <a:r>
              <a:rPr lang="pl-PL" sz="2400">
                <a:ea typeface="+mn-lt"/>
                <a:cs typeface="+mn-lt"/>
              </a:rPr>
              <a:t>), </a:t>
            </a:r>
          </a:p>
          <a:p>
            <a:pPr algn="just"/>
            <a:r>
              <a:rPr lang="pl-PL" sz="2400">
                <a:ea typeface="+mn-lt"/>
                <a:cs typeface="+mn-lt"/>
              </a:rPr>
              <a:t>cukrzycę typu 2 (cukrzyca wieku dojrzałego, cukrzyca </a:t>
            </a:r>
            <a:r>
              <a:rPr lang="pl-PL" sz="2400" err="1">
                <a:ea typeface="+mn-lt"/>
                <a:cs typeface="+mn-lt"/>
              </a:rPr>
              <a:t>insulinoniezależna</a:t>
            </a:r>
            <a:r>
              <a:rPr lang="pl-PL" sz="2400">
                <a:ea typeface="+mn-lt"/>
                <a:cs typeface="+mn-lt"/>
              </a:rPr>
              <a:t>, cukrzyca nabyta), </a:t>
            </a:r>
            <a:endParaRPr lang="pl-PL" sz="2400">
              <a:cs typeface="Calibri" panose="020F0502020204030204"/>
            </a:endParaRPr>
          </a:p>
          <a:p>
            <a:pPr algn="just"/>
            <a:r>
              <a:rPr lang="pl-PL" sz="2400">
                <a:ea typeface="+mn-lt"/>
                <a:cs typeface="+mn-lt"/>
              </a:rPr>
              <a:t>cukrzycę ciążową, </a:t>
            </a:r>
            <a:endParaRPr lang="pl-PL" sz="2400">
              <a:cs typeface="Calibri" panose="020F0502020204030204"/>
            </a:endParaRPr>
          </a:p>
          <a:p>
            <a:pPr algn="just"/>
            <a:r>
              <a:rPr lang="pl-PL" sz="2400">
                <a:ea typeface="+mn-lt"/>
                <a:cs typeface="+mn-lt"/>
              </a:rPr>
              <a:t>inne specyficzne typy cukrzycy. </a:t>
            </a:r>
            <a:endParaRPr lang="pl-PL" sz="2400">
              <a:cs typeface="Calibri" panose="020F0502020204030204"/>
            </a:endParaRPr>
          </a:p>
          <a:p>
            <a:endParaRPr lang="pl-PL">
              <a:cs typeface="Calibri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3C8FBE7-A72E-3CAE-4BEA-EC5F439FF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375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2191B3-ACA4-8886-7465-DFEADE258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16563"/>
          </a:xfrm>
        </p:spPr>
        <p:txBody>
          <a:bodyPr/>
          <a:lstStyle/>
          <a:p>
            <a:pPr algn="ctr"/>
            <a:r>
              <a:rPr lang="pl-PL" sz="2800" b="1" i="1"/>
              <a:t>Cukrzyca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714B1E-22EB-4EF9-3AFD-7A2FD559D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16380"/>
            <a:ext cx="10058400" cy="46186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2400" b="1">
                <a:ea typeface="+mn-lt"/>
                <a:cs typeface="+mn-lt"/>
              </a:rPr>
              <a:t>Cukrzyca typu 1</a:t>
            </a:r>
            <a:r>
              <a:rPr lang="pl-PL" sz="2400">
                <a:ea typeface="+mn-lt"/>
                <a:cs typeface="+mn-lt"/>
              </a:rPr>
              <a:t> dotyczy głównie dzieci u osób młodych, </a:t>
            </a:r>
            <a:r>
              <a:rPr lang="pl-PL" sz="2400" b="1">
                <a:ea typeface="+mn-lt"/>
                <a:cs typeface="+mn-lt"/>
              </a:rPr>
              <a:t>rozwija się gwałtownie i nieleczona może doprowadzić do śmierci</a:t>
            </a:r>
            <a:r>
              <a:rPr lang="pl-PL" sz="2400">
                <a:ea typeface="+mn-lt"/>
                <a:cs typeface="+mn-lt"/>
              </a:rPr>
              <a:t>.</a:t>
            </a:r>
            <a:endParaRPr lang="pl-PL" sz="2400"/>
          </a:p>
          <a:p>
            <a:pPr algn="just"/>
            <a:r>
              <a:rPr lang="pl-PL" sz="2400" b="1">
                <a:ea typeface="+mn-lt"/>
                <a:cs typeface="+mn-lt"/>
              </a:rPr>
              <a:t>Cukrzyca typu II </a:t>
            </a:r>
            <a:r>
              <a:rPr lang="pl-PL" sz="2400">
                <a:ea typeface="+mn-lt"/>
                <a:cs typeface="+mn-lt"/>
              </a:rPr>
              <a:t>to najczęstsza postać tej choroby i stanowi około 80–90% wszystkich przypadków cukrzycy. Chorują na nią głównie dorośli, zazwyczaj po 40 roku życia, sprzyja przewlekłym, trudno gojącym się, nawracającym stanom zapalnym (ropnym).</a:t>
            </a:r>
            <a:endParaRPr lang="pl-PL" sz="2400">
              <a:cs typeface="Calibri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9FCE0C3-3C86-9764-A7A1-1C28D6E3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5</a:t>
            </a:fld>
            <a:endParaRPr lang="pl-PL"/>
          </a:p>
        </p:txBody>
      </p:sp>
      <p:pic>
        <p:nvPicPr>
          <p:cNvPr id="5" name="Obraz 5" descr="Obraz zawierający jedzenie, w pomieszczeniu, owoce, świeży&#10;&#10;Opis wygenerowany automatycznie">
            <a:extLst>
              <a:ext uri="{FF2B5EF4-FFF2-40B4-BE49-F238E27FC236}">
                <a16:creationId xmlns:a16="http://schemas.microsoft.com/office/drawing/2014/main" id="{EE024005-2BFC-A774-B1E8-91CAEADF8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104" y="3859034"/>
            <a:ext cx="5057421" cy="271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32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CAA179-560C-5E51-950F-B408D94A2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42341"/>
          </a:xfrm>
        </p:spPr>
        <p:txBody>
          <a:bodyPr/>
          <a:lstStyle/>
          <a:p>
            <a:pPr algn="ctr"/>
            <a:r>
              <a:rPr lang="pl-PL" sz="2800" b="1" i="1"/>
              <a:t>Cukrzyca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EB1E1D-1420-B020-47E9-366530370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61370"/>
            <a:ext cx="10058400" cy="619234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pl-PL" sz="2000" b="1"/>
              <a:t>Cukrzyca - przyczyny występowania</a:t>
            </a:r>
            <a:r>
              <a:rPr lang="pl-PL" sz="2000"/>
              <a:t> </a:t>
            </a:r>
            <a:endParaRPr lang="pl-PL" sz="2000">
              <a:cs typeface="Calibri" panose="020F0502020204030204"/>
            </a:endParaRPr>
          </a:p>
          <a:p>
            <a:pPr algn="just"/>
            <a:r>
              <a:rPr lang="pl-PL" sz="2000">
                <a:ea typeface="+mn-lt"/>
                <a:cs typeface="+mn-lt"/>
              </a:rPr>
              <a:t>Przyczyny </a:t>
            </a:r>
            <a:r>
              <a:rPr lang="pl-PL" sz="2000" b="1">
                <a:ea typeface="+mn-lt"/>
                <a:cs typeface="+mn-lt"/>
              </a:rPr>
              <a:t>cukrzycy</a:t>
            </a:r>
            <a:r>
              <a:rPr lang="pl-PL" sz="2000">
                <a:ea typeface="+mn-lt"/>
                <a:cs typeface="+mn-lt"/>
              </a:rPr>
              <a:t> niestety nie są jeszcze do końca poznane. Zasadniczą rolę w jej tworzeniu odgrywają czynniki genetyczne oraz środowiskowe. Zaburzenia gospodarki węglowodanowej w cukrzycy wynikają z małej ilości insuliny w organizmie, a zatem niedoborem hormonu wytwarzanego przez </a:t>
            </a:r>
            <a:r>
              <a:rPr lang="pl-PL" sz="2000" b="1">
                <a:ea typeface="+mn-lt"/>
                <a:cs typeface="+mn-lt"/>
              </a:rPr>
              <a:t>komórki beta wysp trzustkowych</a:t>
            </a:r>
            <a:r>
              <a:rPr lang="pl-PL" sz="2000">
                <a:ea typeface="+mn-lt"/>
                <a:cs typeface="+mn-lt"/>
              </a:rPr>
              <a:t>.</a:t>
            </a:r>
            <a:endParaRPr lang="pl-PL" sz="2000">
              <a:cs typeface="Calibri"/>
            </a:endParaRPr>
          </a:p>
          <a:p>
            <a:pPr algn="just"/>
            <a:r>
              <a:rPr lang="pl-PL" sz="2000" b="1">
                <a:ea typeface="+mn-lt"/>
                <a:cs typeface="+mn-lt"/>
              </a:rPr>
              <a:t>Brak insuliny</a:t>
            </a:r>
            <a:r>
              <a:rPr lang="pl-PL" sz="2000">
                <a:ea typeface="+mn-lt"/>
                <a:cs typeface="+mn-lt"/>
              </a:rPr>
              <a:t> powoduje, że przemiana glukozy w organizmie zostaje upośledzona. Przede wszystkim dochodzi do zbyt z przenikanie glukozy przez błony komórkowe do wnętrza komórek, aktywowanie jej różnorakich przemian wewnątrzkomórkowych, a także błędny współudział w syntezie białek i hamowaniu procesów rozkładu tłuszczów. Glukoza to substancja, która ma podstawowe znaczenie w organizmie, jest głównym, łatwo dostępnym źródłem energii. Stąd też zaburzenia w jej przemianach mają ogólnoustrojowe następstwa</a:t>
            </a:r>
            <a:r>
              <a:rPr lang="pl-PL" sz="2400">
                <a:ea typeface="+mn-lt"/>
                <a:cs typeface="+mn-lt"/>
              </a:rPr>
              <a:t>.</a:t>
            </a:r>
            <a:endParaRPr lang="pl-PL" sz="2400">
              <a:cs typeface="Calibri"/>
            </a:endParaRPr>
          </a:p>
          <a:p>
            <a:endParaRPr lang="pl-PL">
              <a:cs typeface="Calibri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D095C8F-655E-7836-3970-422F0884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2872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E0C5AA-70EE-B61B-E9D2-965DF087B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i="1"/>
              <a:t>Cukrzyca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A5BFDA-77FE-9016-A6C1-061A1A95A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2000" b="1">
                <a:ea typeface="+mn-lt"/>
                <a:cs typeface="+mn-lt"/>
              </a:rPr>
              <a:t>Cukrzyca typu 1</a:t>
            </a:r>
            <a:r>
              <a:rPr lang="pl-PL" sz="2000">
                <a:ea typeface="+mn-lt"/>
                <a:cs typeface="+mn-lt"/>
              </a:rPr>
              <a:t> jest </a:t>
            </a:r>
            <a:r>
              <a:rPr lang="pl-PL" sz="2000" b="1">
                <a:ea typeface="+mn-lt"/>
                <a:cs typeface="+mn-lt"/>
              </a:rPr>
              <a:t>chorobą autoimmunologiczną</a:t>
            </a:r>
            <a:r>
              <a:rPr lang="pl-PL" sz="2000">
                <a:ea typeface="+mn-lt"/>
                <a:cs typeface="+mn-lt"/>
              </a:rPr>
              <a:t>. W wyniku niszczenia przez autoprzeciwciała następuje uszkodzenie komórek beta trzustki wydzielających insulinę. W konsekwencji prowadzi to do sytuacji, że trzustka nie dostarcza insuliny lub przekazuje jej zbyt mało. Wówczas organizm nie może wchłaniać glukozy z krwi i komórki zaczynają </a:t>
            </a:r>
            <a:r>
              <a:rPr lang="pl-PL" sz="2000" b="1">
                <a:ea typeface="+mn-lt"/>
                <a:cs typeface="+mn-lt"/>
              </a:rPr>
              <a:t>„głodować”</a:t>
            </a:r>
            <a:r>
              <a:rPr lang="pl-PL" sz="2000">
                <a:ea typeface="+mn-lt"/>
                <a:cs typeface="+mn-lt"/>
              </a:rPr>
              <a:t>, mimo że stężenie cukru jest stale zbyt wysokie. Niestety, w dalszym ciągu nie poznano pierwotnej przyczyny tego zjawiska. Wiadomo jednak, że w przypadku tego rodzaju cukrzycy, dziedziczy się predyspozycje do jej powstania, a nie samą chorobę. </a:t>
            </a:r>
            <a:r>
              <a:rPr lang="pl-PL" sz="2000" b="1">
                <a:ea typeface="+mn-lt"/>
                <a:cs typeface="+mn-lt"/>
              </a:rPr>
              <a:t>Przyczyny cukrzycy typu 1</a:t>
            </a:r>
            <a:r>
              <a:rPr lang="pl-PL" sz="2000">
                <a:ea typeface="+mn-lt"/>
                <a:cs typeface="+mn-lt"/>
              </a:rPr>
              <a:t> to również działanie nabytych mechanizmów immunologicznych (wywołane zakażeniami wirusowymi), które są ukierunkowane na niszczenie komórek beta trzustki wytwarzających insulinę.</a:t>
            </a:r>
            <a:endParaRPr lang="pl-PL" sz="200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C665856-ED96-7CB1-8722-2529DBDEE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8470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A51EA5-0DA7-CBAE-3BD7-BF0BBCB8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70563"/>
          </a:xfrm>
        </p:spPr>
        <p:txBody>
          <a:bodyPr/>
          <a:lstStyle/>
          <a:p>
            <a:pPr algn="ctr"/>
            <a:r>
              <a:rPr lang="pl-PL" sz="2800" b="1" i="1"/>
              <a:t>Cukrzyca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30C10A-584C-9B63-E313-130AD9022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57491"/>
            <a:ext cx="10058400" cy="44775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2000" b="1">
                <a:ea typeface="+mn-lt"/>
                <a:cs typeface="+mn-lt"/>
              </a:rPr>
              <a:t>Cukrzyca typu 1</a:t>
            </a:r>
            <a:r>
              <a:rPr lang="pl-PL" sz="2000">
                <a:ea typeface="+mn-lt"/>
                <a:cs typeface="+mn-lt"/>
              </a:rPr>
              <a:t> posiada pewnego rodzaju podtyp - cukrzycę LADA. Określana jest również mianem cukrzycy młodych dorosłych, cukrzycy typu 1 o późniejszym początku, cukrzycy </a:t>
            </a:r>
            <a:r>
              <a:rPr lang="pl-PL" sz="2000" err="1">
                <a:ea typeface="+mn-lt"/>
                <a:cs typeface="+mn-lt"/>
              </a:rPr>
              <a:t>insulinozależnej</a:t>
            </a:r>
            <a:r>
              <a:rPr lang="pl-PL" sz="2000">
                <a:ea typeface="+mn-lt"/>
                <a:cs typeface="+mn-lt"/>
              </a:rPr>
              <a:t> immunologicznie dodatniej. Ten rodzaj cukrzycy rozwija się bardzo często dopiero po 30 roku życia, dlatego też określana jest, jako cukrzyca utajona.</a:t>
            </a:r>
            <a:r>
              <a:rPr lang="pl-PL" sz="2000" b="1">
                <a:ea typeface="+mn-lt"/>
                <a:cs typeface="+mn-lt"/>
              </a:rPr>
              <a:t> </a:t>
            </a:r>
            <a:r>
              <a:rPr lang="pl-PL" sz="2000">
                <a:ea typeface="+mn-lt"/>
                <a:cs typeface="+mn-lt"/>
              </a:rPr>
              <a:t>Choroba powstaje w wyniku</a:t>
            </a:r>
            <a:r>
              <a:rPr lang="pl-PL" sz="2000" b="1">
                <a:ea typeface="+mn-lt"/>
                <a:cs typeface="+mn-lt"/>
              </a:rPr>
              <a:t> błędu układu odpornościowego</a:t>
            </a:r>
            <a:r>
              <a:rPr lang="pl-PL" sz="2000">
                <a:ea typeface="+mn-lt"/>
                <a:cs typeface="+mn-lt"/>
              </a:rPr>
              <a:t>, a więc – jako choroba autoimmunologiczna.</a:t>
            </a:r>
            <a:endParaRPr lang="pl-PL" sz="200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DF5CB6D-EBF6-FC13-E225-896EBFAF2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8</a:t>
            </a:fld>
            <a:endParaRPr lang="pl-PL"/>
          </a:p>
        </p:txBody>
      </p:sp>
      <p:pic>
        <p:nvPicPr>
          <p:cNvPr id="5" name="Obraz 5" descr="Obraz zawierający tekst, ubrania, slipy&#10;&#10;Opis wygenerowany automatycznie">
            <a:extLst>
              <a:ext uri="{FF2B5EF4-FFF2-40B4-BE49-F238E27FC236}">
                <a16:creationId xmlns:a16="http://schemas.microsoft.com/office/drawing/2014/main" id="{A315A250-8757-832F-1CED-F75784BDB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9372" y="3643960"/>
            <a:ext cx="4180886" cy="292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648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B91858-B6F1-D2D7-8359-E5665345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i="1"/>
              <a:t>Cukrzyca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3794A1-B746-C5F5-76B9-9113057AC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6996"/>
            <a:ext cx="10058400" cy="43096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2000" b="1">
                <a:ea typeface="+mn-lt"/>
                <a:cs typeface="+mn-lt"/>
              </a:rPr>
              <a:t>Cukrzyca typu 2</a:t>
            </a:r>
            <a:r>
              <a:rPr lang="pl-PL" sz="2000">
                <a:ea typeface="+mn-lt"/>
                <a:cs typeface="+mn-lt"/>
              </a:rPr>
              <a:t> jest to cukrzyca nabyta i może mieć z kolei dwojakie podłoże. Po pierwsze może wynikać z </a:t>
            </a:r>
            <a:r>
              <a:rPr lang="pl-PL" sz="2000" b="1" err="1">
                <a:ea typeface="+mn-lt"/>
                <a:cs typeface="+mn-lt"/>
              </a:rPr>
              <a:t>insulinooporności</a:t>
            </a:r>
            <a:r>
              <a:rPr lang="pl-PL" sz="2000" b="1">
                <a:ea typeface="+mn-lt"/>
                <a:cs typeface="+mn-lt"/>
              </a:rPr>
              <a:t> </a:t>
            </a:r>
            <a:r>
              <a:rPr lang="pl-PL" sz="2000">
                <a:ea typeface="+mn-lt"/>
                <a:cs typeface="+mn-lt"/>
              </a:rPr>
              <a:t>(komórki posiadają obniżoną wrażliwość na insulinę co zmniejsza wykorzystanie przez nie insuliny) komórek i tkanek. A po drugie może być skutkiem zbyt małego wytwarzania insuliny przez trzustkę. Stężenie cukru we krwi jest w tej postaci choroby zbyt wysokie, gdyż trzustka nie wydziela insuliny zgodnie z zapotrzebowaniem organizmu chorego. </a:t>
            </a:r>
            <a:r>
              <a:rPr lang="pl-PL" sz="2000" b="1">
                <a:ea typeface="+mn-lt"/>
                <a:cs typeface="+mn-lt"/>
              </a:rPr>
              <a:t>Ponadto, w przeciwieństwie do cukrzycy typu 1 ten rodzaj cukrzycy jest silniej związany z dziedziczeniem. </a:t>
            </a:r>
            <a:endParaRPr lang="pl-PL" sz="2000" b="1">
              <a:cs typeface="Calibri" panose="020F0502020204030204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6E090F2-2D40-2344-817D-34F84B162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0050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Panoramiczny</PresentationFormat>
  <Slides>17</Slides>
  <Notes>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Savon</vt:lpstr>
      <vt:lpstr>Życie cukrem pisane…  czyli co wiemy o cukrzycy</vt:lpstr>
      <vt:lpstr>Cukrzyca</vt:lpstr>
      <vt:lpstr>Cukrzyca</vt:lpstr>
      <vt:lpstr>Cukrzyca</vt:lpstr>
      <vt:lpstr>Cukrzyca</vt:lpstr>
      <vt:lpstr>Cukrzyca</vt:lpstr>
      <vt:lpstr>Cukrzyca</vt:lpstr>
      <vt:lpstr>Cukrzyca</vt:lpstr>
      <vt:lpstr>Cukrzyca</vt:lpstr>
      <vt:lpstr>Cukrzyca</vt:lpstr>
      <vt:lpstr>Cukrzyca</vt:lpstr>
      <vt:lpstr>Cukrzyca</vt:lpstr>
      <vt:lpstr>Cukrzyca</vt:lpstr>
      <vt:lpstr>Cukrzyca</vt:lpstr>
      <vt:lpstr>Cukrzyca</vt:lpstr>
      <vt:lpstr>Cukrzyca</vt:lpstr>
      <vt:lpstr>Bibliografia: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revision>57</cp:revision>
  <dcterms:created xsi:type="dcterms:W3CDTF">2023-05-22T07:17:39Z</dcterms:created>
  <dcterms:modified xsi:type="dcterms:W3CDTF">2023-05-22T17:50:06Z</dcterms:modified>
</cp:coreProperties>
</file>