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8" r:id="rId4"/>
  </p:sldMasterIdLst>
  <p:notesMasterIdLst>
    <p:notesMasterId r:id="rId14"/>
  </p:notesMasterIdLst>
  <p:sldIdLst>
    <p:sldId id="265" r:id="rId5"/>
    <p:sldId id="266" r:id="rId6"/>
    <p:sldId id="267" r:id="rId7"/>
    <p:sldId id="268" r:id="rId8"/>
    <p:sldId id="271" r:id="rId9"/>
    <p:sldId id="269" r:id="rId10"/>
    <p:sldId id="272" r:id="rId11"/>
    <p:sldId id="273" r:id="rId12"/>
    <p:sldId id="275" r:id="rId13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770"/>
    <a:srgbClr val="003771"/>
    <a:srgbClr val="003B75"/>
    <a:srgbClr val="243B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670E90-6F6E-E714-16B0-E7ECC1D71F9C}" v="605" dt="2024-04-08T15:50:36.107"/>
    <p1510:client id="{A3409C9A-D8E1-BC4B-4149-57C905DB55E3}" v="90" dt="2024-04-09T06:21:13.844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108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CDN_prezentacja_tlo_05.jpg" descr="SCDN_prezentacja_tlo_05.jpg">
            <a:extLst>
              <a:ext uri="{FF2B5EF4-FFF2-40B4-BE49-F238E27FC236}">
                <a16:creationId xmlns:a16="http://schemas.microsoft.com/office/drawing/2014/main" id="{E08EA485-BFCC-2DE8-E19F-DF40A158A5D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03"/>
            <a:ext cx="12192001" cy="6857194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Obrazek" descr="Obrazek">
            <a:extLst>
              <a:ext uri="{FF2B5EF4-FFF2-40B4-BE49-F238E27FC236}">
                <a16:creationId xmlns:a16="http://schemas.microsoft.com/office/drawing/2014/main" id="{1C622BFF-55B1-C48F-6ACB-BC3EF3B0673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424196" y="346857"/>
            <a:ext cx="549189" cy="669600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samorzad.gov.pl/scdn-kielce">
            <a:extLst>
              <a:ext uri="{FF2B5EF4-FFF2-40B4-BE49-F238E27FC236}">
                <a16:creationId xmlns:a16="http://schemas.microsoft.com/office/drawing/2014/main" id="{E0CA7BC4-760D-03F7-1DD2-6808EA594306}"/>
              </a:ext>
            </a:extLst>
          </p:cNvPr>
          <p:cNvSpPr txBox="1"/>
          <p:nvPr userDrawn="1"/>
        </p:nvSpPr>
        <p:spPr>
          <a:xfrm>
            <a:off x="4755827" y="411506"/>
            <a:ext cx="4026247" cy="323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r">
              <a:defRPr sz="1500">
                <a:solidFill>
                  <a:srgbClr val="163A71"/>
                </a:solidFill>
                <a:latin typeface="Montserrat-Medium"/>
                <a:ea typeface="Montserrat-Medium"/>
                <a:cs typeface="Montserrat-Medium"/>
                <a:sym typeface="Montserrat-Medium"/>
              </a:defRPr>
            </a:lvl1pPr>
          </a:lstStyle>
          <a:p>
            <a:r>
              <a:rPr dirty="0">
                <a:solidFill>
                  <a:srgbClr val="003770"/>
                </a:solidFill>
                <a:latin typeface="Montserrat" pitchFamily="2" charset="-18"/>
              </a:rPr>
              <a:t>samorzad.gov.pl/scdn-</a:t>
            </a:r>
            <a:r>
              <a:rPr dirty="0" err="1">
                <a:solidFill>
                  <a:srgbClr val="003770"/>
                </a:solidFill>
                <a:latin typeface="Montserrat" pitchFamily="2" charset="-18"/>
              </a:rPr>
              <a:t>kielce</a:t>
            </a:r>
            <a:endParaRPr dirty="0">
              <a:solidFill>
                <a:srgbClr val="003770"/>
              </a:solidFill>
              <a:latin typeface="Montserrat" pitchFamily="2" charset="-18"/>
            </a:endParaRPr>
          </a:p>
        </p:txBody>
      </p:sp>
      <p:sp>
        <p:nvSpPr>
          <p:cNvPr id="13" name="Symbol zastępczy tekstu 12">
            <a:extLst>
              <a:ext uri="{FF2B5EF4-FFF2-40B4-BE49-F238E27FC236}">
                <a16:creationId xmlns:a16="http://schemas.microsoft.com/office/drawing/2014/main" id="{43B8AFB7-9DF4-4FFB-188C-E70FDD4A3A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20838" y="2212673"/>
            <a:ext cx="8117456" cy="1160463"/>
          </a:xfrm>
        </p:spPr>
        <p:txBody>
          <a:bodyPr anchor="b">
            <a:normAutofit/>
          </a:bodyPr>
          <a:lstStyle>
            <a:lvl1pPr marL="0" indent="0">
              <a:buNone/>
              <a:defRPr sz="3600">
                <a:solidFill>
                  <a:srgbClr val="003770"/>
                </a:solidFill>
                <a:latin typeface="Montserrat" panose="00000500000000000000" pitchFamily="2" charset="-18"/>
              </a:defRPr>
            </a:lvl1pPr>
          </a:lstStyle>
          <a:p>
            <a:pPr lvl="0"/>
            <a:r>
              <a:rPr lang="pl-PL" dirty="0"/>
              <a:t>Kliknij, aby dodać tytuł prezentacji</a:t>
            </a:r>
          </a:p>
        </p:txBody>
      </p:sp>
      <p:sp>
        <p:nvSpPr>
          <p:cNvPr id="14" name="Symbol zastępczy tekstu 12">
            <a:extLst>
              <a:ext uri="{FF2B5EF4-FFF2-40B4-BE49-F238E27FC236}">
                <a16:creationId xmlns:a16="http://schemas.microsoft.com/office/drawing/2014/main" id="{3B6161A2-AE44-0079-06B2-17A6A131D0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820837" y="3441248"/>
            <a:ext cx="8117456" cy="1160463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rgbClr val="003770"/>
                </a:solidFill>
                <a:latin typeface="Montserrat" panose="00000500000000000000" pitchFamily="2" charset="-18"/>
              </a:defRPr>
            </a:lvl1pPr>
          </a:lstStyle>
          <a:p>
            <a:pPr lvl="0"/>
            <a:r>
              <a:rPr lang="pl-PL" dirty="0"/>
              <a:t>Kliknij, aby dodać podtytuł prezentacji</a:t>
            </a:r>
          </a:p>
        </p:txBody>
      </p:sp>
      <p:sp>
        <p:nvSpPr>
          <p:cNvPr id="15" name="Symbol zastępczy tekstu 12">
            <a:extLst>
              <a:ext uri="{FF2B5EF4-FFF2-40B4-BE49-F238E27FC236}">
                <a16:creationId xmlns:a16="http://schemas.microsoft.com/office/drawing/2014/main" id="{89BC9F7D-50F8-53B3-8713-CB2716B593C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229193" y="6172374"/>
            <a:ext cx="3750242" cy="365125"/>
          </a:xfrm>
        </p:spPr>
        <p:txBody>
          <a:bodyPr anchor="t">
            <a:noAutofit/>
          </a:bodyPr>
          <a:lstStyle>
            <a:lvl1pPr marL="0" indent="0">
              <a:buNone/>
              <a:defRPr sz="1600">
                <a:solidFill>
                  <a:srgbClr val="003770"/>
                </a:solidFill>
                <a:latin typeface="Montserrat" panose="00000500000000000000" pitchFamily="2" charset="-18"/>
              </a:defRPr>
            </a:lvl1pPr>
          </a:lstStyle>
          <a:p>
            <a:pPr lvl="0"/>
            <a:r>
              <a:rPr lang="pl-PL" dirty="0"/>
              <a:t>Wstaw imię i nazwisko prelegenta</a:t>
            </a:r>
          </a:p>
        </p:txBody>
      </p:sp>
      <p:pic>
        <p:nvPicPr>
          <p:cNvPr id="2" name="Obraz 1" descr="Obraz zawierający tekst, Czcionka, Grafika, projekt graficzny&#10;&#10;Opis wygenerowany automatycznie">
            <a:extLst>
              <a:ext uri="{FF2B5EF4-FFF2-40B4-BE49-F238E27FC236}">
                <a16:creationId xmlns:a16="http://schemas.microsoft.com/office/drawing/2014/main" id="{42CCCAF7-31D0-3AA8-D28D-FF37FF7A20E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259" y="236373"/>
            <a:ext cx="1473936" cy="888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858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 - ver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CDN_prezentacja_tlo_06.jpg" descr="SCDN_prezentacja_tlo_06.jpg">
            <a:extLst>
              <a:ext uri="{FF2B5EF4-FFF2-40B4-BE49-F238E27FC236}">
                <a16:creationId xmlns:a16="http://schemas.microsoft.com/office/drawing/2014/main" id="{91C4B6E7-0AC6-CF62-0835-766B3B31BF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1" cy="6857194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samorzad.gov.pl/scdn-kielce">
            <a:extLst>
              <a:ext uri="{FF2B5EF4-FFF2-40B4-BE49-F238E27FC236}">
                <a16:creationId xmlns:a16="http://schemas.microsoft.com/office/drawing/2014/main" id="{E0CA7BC4-760D-03F7-1DD2-6808EA594306}"/>
              </a:ext>
            </a:extLst>
          </p:cNvPr>
          <p:cNvSpPr txBox="1"/>
          <p:nvPr userDrawn="1"/>
        </p:nvSpPr>
        <p:spPr>
          <a:xfrm>
            <a:off x="107051" y="6398999"/>
            <a:ext cx="2670687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>
            <a:lvl1pPr algn="r">
              <a:defRPr sz="1500">
                <a:solidFill>
                  <a:srgbClr val="163A71"/>
                </a:solidFill>
                <a:latin typeface="Montserrat-Medium"/>
                <a:ea typeface="Montserrat-Medium"/>
                <a:cs typeface="Montserrat-Medium"/>
                <a:sym typeface="Montserrat-Medium"/>
              </a:defRPr>
            </a:lvl1pPr>
          </a:lstStyle>
          <a:p>
            <a:r>
              <a:rPr sz="1200" dirty="0">
                <a:solidFill>
                  <a:srgbClr val="003770"/>
                </a:solidFill>
                <a:latin typeface="Montserrat" pitchFamily="2" charset="-18"/>
              </a:rPr>
              <a:t>samorzad.gov.pl</a:t>
            </a:r>
            <a:r>
              <a:rPr lang="pl-PL" sz="1200" dirty="0">
                <a:solidFill>
                  <a:srgbClr val="003770"/>
                </a:solidFill>
                <a:latin typeface="Montserrat" pitchFamily="2" charset="-18"/>
              </a:rPr>
              <a:t>/</a:t>
            </a:r>
            <a:r>
              <a:rPr sz="1200" dirty="0">
                <a:solidFill>
                  <a:srgbClr val="003770"/>
                </a:solidFill>
                <a:latin typeface="Montserrat" pitchFamily="2" charset="-18"/>
              </a:rPr>
              <a:t>scdn-</a:t>
            </a:r>
            <a:r>
              <a:rPr sz="1200" dirty="0" err="1">
                <a:solidFill>
                  <a:srgbClr val="003770"/>
                </a:solidFill>
                <a:latin typeface="Montserrat" pitchFamily="2" charset="-18"/>
              </a:rPr>
              <a:t>kielce</a:t>
            </a:r>
            <a:endParaRPr sz="1200" dirty="0">
              <a:solidFill>
                <a:srgbClr val="003770"/>
              </a:solidFill>
              <a:latin typeface="Montserrat" pitchFamily="2" charset="-18"/>
            </a:endParaRPr>
          </a:p>
        </p:txBody>
      </p:sp>
      <p:sp>
        <p:nvSpPr>
          <p:cNvPr id="13" name="Symbol zastępczy tekstu 12">
            <a:extLst>
              <a:ext uri="{FF2B5EF4-FFF2-40B4-BE49-F238E27FC236}">
                <a16:creationId xmlns:a16="http://schemas.microsoft.com/office/drawing/2014/main" id="{43B8AFB7-9DF4-4FFB-188C-E70FDD4A3A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0064" y="2212673"/>
            <a:ext cx="8117456" cy="1160463"/>
          </a:xfrm>
        </p:spPr>
        <p:txBody>
          <a:bodyPr anchor="b">
            <a:normAutofit/>
          </a:bodyPr>
          <a:lstStyle>
            <a:lvl1pPr marL="0" indent="0">
              <a:buNone/>
              <a:defRPr sz="3600">
                <a:solidFill>
                  <a:srgbClr val="003770"/>
                </a:solidFill>
                <a:latin typeface="Montserrat" panose="00000500000000000000" pitchFamily="2" charset="-18"/>
              </a:defRPr>
            </a:lvl1pPr>
          </a:lstStyle>
          <a:p>
            <a:pPr lvl="0"/>
            <a:r>
              <a:rPr lang="pl-PL" dirty="0"/>
              <a:t>Kliknij, aby dodać tytuł prezentacji</a:t>
            </a:r>
          </a:p>
        </p:txBody>
      </p:sp>
      <p:sp>
        <p:nvSpPr>
          <p:cNvPr id="14" name="Symbol zastępczy tekstu 12">
            <a:extLst>
              <a:ext uri="{FF2B5EF4-FFF2-40B4-BE49-F238E27FC236}">
                <a16:creationId xmlns:a16="http://schemas.microsoft.com/office/drawing/2014/main" id="{3B6161A2-AE44-0079-06B2-17A6A131D0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30063" y="3441248"/>
            <a:ext cx="8117456" cy="1160463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rgbClr val="003770"/>
                </a:solidFill>
                <a:latin typeface="Montserrat" panose="00000500000000000000" pitchFamily="2" charset="-18"/>
              </a:defRPr>
            </a:lvl1pPr>
          </a:lstStyle>
          <a:p>
            <a:pPr lvl="0"/>
            <a:r>
              <a:rPr lang="pl-PL" dirty="0"/>
              <a:t>Kliknij, aby dodać podtytuł prezentacji</a:t>
            </a:r>
          </a:p>
        </p:txBody>
      </p:sp>
      <p:sp>
        <p:nvSpPr>
          <p:cNvPr id="15" name="Symbol zastępczy tekstu 12">
            <a:extLst>
              <a:ext uri="{FF2B5EF4-FFF2-40B4-BE49-F238E27FC236}">
                <a16:creationId xmlns:a16="http://schemas.microsoft.com/office/drawing/2014/main" id="{89BC9F7D-50F8-53B3-8713-CB2716B593C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150897" y="6396658"/>
            <a:ext cx="3750242" cy="365125"/>
          </a:xfrm>
        </p:spPr>
        <p:txBody>
          <a:bodyPr anchor="t">
            <a:noAutofit/>
          </a:bodyPr>
          <a:lstStyle>
            <a:lvl1pPr marL="0" indent="0">
              <a:buNone/>
              <a:defRPr sz="1600">
                <a:solidFill>
                  <a:srgbClr val="003770"/>
                </a:solidFill>
                <a:latin typeface="Montserrat" panose="00000500000000000000" pitchFamily="2" charset="-18"/>
              </a:defRPr>
            </a:lvl1pPr>
          </a:lstStyle>
          <a:p>
            <a:pPr lvl="0"/>
            <a:r>
              <a:rPr lang="pl-PL" dirty="0"/>
              <a:t>Wstaw imię i nazwisko prelegenta</a:t>
            </a:r>
          </a:p>
        </p:txBody>
      </p:sp>
      <p:pic>
        <p:nvPicPr>
          <p:cNvPr id="4" name="Obraz 3" descr="Obraz zawierający tekst, Czcionka, Grafika, projekt graficzny&#10;&#10;Opis wygenerowany automatycznie">
            <a:extLst>
              <a:ext uri="{FF2B5EF4-FFF2-40B4-BE49-F238E27FC236}">
                <a16:creationId xmlns:a16="http://schemas.microsoft.com/office/drawing/2014/main" id="{3E2768DD-1875-3092-BCDA-CC8EC50083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8754" y="171084"/>
            <a:ext cx="1473936" cy="888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09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5CF45FE-B4E1-F027-C013-49DEF916B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3770"/>
                </a:solidFill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12623B3-8336-A587-C535-8F11534A7D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03770"/>
                </a:solidFill>
              </a:defRPr>
            </a:lvl1pPr>
            <a:lvl2pPr>
              <a:defRPr>
                <a:solidFill>
                  <a:srgbClr val="003770"/>
                </a:solidFill>
              </a:defRPr>
            </a:lvl2pPr>
            <a:lvl3pPr>
              <a:defRPr>
                <a:solidFill>
                  <a:srgbClr val="003770"/>
                </a:solidFill>
              </a:defRPr>
            </a:lvl3pPr>
            <a:lvl4pPr>
              <a:defRPr>
                <a:solidFill>
                  <a:srgbClr val="003770"/>
                </a:solidFill>
              </a:defRPr>
            </a:lvl4pPr>
            <a:lvl5pPr>
              <a:defRPr>
                <a:solidFill>
                  <a:srgbClr val="003770"/>
                </a:solidFill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FF39C64-32E0-C984-F75E-8F3B645D5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480B5-0A58-4A6F-A321-AC644B22D475}" type="datetimeFigureOut">
              <a:rPr lang="pl-PL" smtClean="0"/>
              <a:t>10.06.2024</a:t>
            </a:fld>
            <a:endParaRPr lang="pl-PL" dirty="0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E1EC0EC-7FCC-14A0-A38D-45CC92A31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528A112-2486-6BD6-04CC-3DFF9187F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FAE9B-1494-4C5E-8040-FB60292B9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59385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B5DB440-C681-1A59-0E74-C5F7C8FFBF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6515" y="768350"/>
            <a:ext cx="8407605" cy="2852737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pl-PL" dirty="0"/>
              <a:t>Kliknij, aby wstawić tytuł sekcji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F9785E0-D0BB-0F3B-1841-2A9F8F520CA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376515" y="3704560"/>
            <a:ext cx="8407606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00377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dirty="0"/>
              <a:t>Kliknij, aby wstawić podtytuł sekcji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D38E50D-6C96-2C75-6CD0-F8B041FDF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480B5-0A58-4A6F-A321-AC644B22D475}" type="datetimeFigureOut">
              <a:rPr lang="pl-PL" smtClean="0"/>
              <a:t>10.06.2024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094DA65-B8D1-4008-68EF-0EA79C16E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12DF17B-355B-9C6A-FA6F-A603EA79C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FAE9B-1494-4C5E-8040-FB60292B9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69938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21AF3C0-8233-64AE-467F-A409B9EF2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3770"/>
                </a:solidFill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00A978E-04B1-7803-3F88-A9D214C21A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003770"/>
                </a:solidFill>
              </a:defRPr>
            </a:lvl1pPr>
            <a:lvl2pPr>
              <a:defRPr>
                <a:solidFill>
                  <a:srgbClr val="003770"/>
                </a:solidFill>
              </a:defRPr>
            </a:lvl2pPr>
            <a:lvl3pPr>
              <a:defRPr>
                <a:solidFill>
                  <a:srgbClr val="003770"/>
                </a:solidFill>
              </a:defRPr>
            </a:lvl3pPr>
            <a:lvl4pPr>
              <a:defRPr>
                <a:solidFill>
                  <a:srgbClr val="003770"/>
                </a:solidFill>
              </a:defRPr>
            </a:lvl4pPr>
            <a:lvl5pPr>
              <a:defRPr>
                <a:solidFill>
                  <a:srgbClr val="003770"/>
                </a:solidFill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77998ADB-99C5-C7C8-A57C-1CE0BF0D0E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003770"/>
                </a:solidFill>
              </a:defRPr>
            </a:lvl1pPr>
            <a:lvl2pPr>
              <a:defRPr>
                <a:solidFill>
                  <a:srgbClr val="003770"/>
                </a:solidFill>
              </a:defRPr>
            </a:lvl2pPr>
            <a:lvl3pPr>
              <a:defRPr>
                <a:solidFill>
                  <a:srgbClr val="003770"/>
                </a:solidFill>
              </a:defRPr>
            </a:lvl3pPr>
            <a:lvl4pPr>
              <a:defRPr>
                <a:solidFill>
                  <a:srgbClr val="003770"/>
                </a:solidFill>
              </a:defRPr>
            </a:lvl4pPr>
            <a:lvl5pPr>
              <a:defRPr>
                <a:solidFill>
                  <a:srgbClr val="003770"/>
                </a:solidFill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E02F6992-2713-2D31-E98E-8F0B017CC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480B5-0A58-4A6F-A321-AC644B22D475}" type="datetimeFigureOut">
              <a:rPr lang="pl-PL" smtClean="0"/>
              <a:t>10.06.2024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0FE4BB9E-BA5E-1DD9-069C-3ACBE44D3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7AA1C247-FC46-AAD7-08C2-987A755CD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FAE9B-1494-4C5E-8040-FB60292B9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8587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7D387A9-CB03-3399-74A1-332F5D880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rgbClr val="003770"/>
                </a:solidFill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4C5220D3-343C-1CEE-6D51-76DB128302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3770"/>
                </a:solidFill>
                <a:latin typeface="Montserrat-Medium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D40C8CE-09A2-DF3D-AA50-2BCAC26C51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>
            <a:normAutofit/>
          </a:bodyPr>
          <a:lstStyle>
            <a:lvl1pPr>
              <a:defRPr sz="2400">
                <a:solidFill>
                  <a:srgbClr val="003770"/>
                </a:solidFill>
              </a:defRPr>
            </a:lvl1pPr>
            <a:lvl2pPr>
              <a:defRPr sz="2000">
                <a:solidFill>
                  <a:srgbClr val="003770"/>
                </a:solidFill>
              </a:defRPr>
            </a:lvl2pPr>
            <a:lvl3pPr>
              <a:defRPr sz="1800">
                <a:solidFill>
                  <a:srgbClr val="003770"/>
                </a:solidFill>
              </a:defRPr>
            </a:lvl3pPr>
            <a:lvl4pPr>
              <a:defRPr sz="1600">
                <a:solidFill>
                  <a:srgbClr val="003770"/>
                </a:solidFill>
              </a:defRPr>
            </a:lvl4pPr>
            <a:lvl5pPr>
              <a:defRPr sz="1600">
                <a:solidFill>
                  <a:srgbClr val="003770"/>
                </a:solidFill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7A715F7A-7EF2-E54F-6C03-B8681B4185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3770"/>
                </a:solidFill>
                <a:latin typeface="Montserrat-Medium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F4CCB99C-99C8-690C-2CFB-D82E5168D5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>
            <a:normAutofit/>
          </a:bodyPr>
          <a:lstStyle>
            <a:lvl1pPr>
              <a:defRPr sz="2400">
                <a:solidFill>
                  <a:srgbClr val="003770"/>
                </a:solidFill>
              </a:defRPr>
            </a:lvl1pPr>
            <a:lvl2pPr>
              <a:defRPr sz="2000">
                <a:solidFill>
                  <a:srgbClr val="003770"/>
                </a:solidFill>
              </a:defRPr>
            </a:lvl2pPr>
            <a:lvl3pPr>
              <a:defRPr sz="1800">
                <a:solidFill>
                  <a:srgbClr val="003770"/>
                </a:solidFill>
              </a:defRPr>
            </a:lvl3pPr>
            <a:lvl4pPr>
              <a:defRPr sz="1600">
                <a:solidFill>
                  <a:srgbClr val="003770"/>
                </a:solidFill>
              </a:defRPr>
            </a:lvl4pPr>
            <a:lvl5pPr>
              <a:defRPr sz="1600">
                <a:solidFill>
                  <a:srgbClr val="003770"/>
                </a:solidFill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CE60B97D-A295-AA53-6F6F-BEC5ADA6D8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480B5-0A58-4A6F-A321-AC644B22D475}" type="datetimeFigureOut">
              <a:rPr lang="pl-PL" smtClean="0"/>
              <a:t>10.06.2024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9CB32B9F-52E6-EDCB-1A3E-4B4E6E295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DCD3E1B3-A340-4843-6617-67AE0376B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FAE9B-1494-4C5E-8040-FB60292B9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41752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46B74AE-CE4E-9A5C-818E-27A6FBA99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3770"/>
                </a:solidFill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26CCDC5B-3C39-8374-3CAE-D1004D600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480B5-0A58-4A6F-A321-AC644B22D475}" type="datetimeFigureOut">
              <a:rPr lang="pl-PL" smtClean="0"/>
              <a:t>10.06.2024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F88BE8CA-1FEF-5FB3-8014-27331892D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74A23B9E-DC19-A90A-D764-724EEA2C3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FAE9B-1494-4C5E-8040-FB60292B9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96401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C5FE0413-4666-103E-2FCA-E239E7832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480B5-0A58-4A6F-A321-AC644B22D475}" type="datetimeFigureOut">
              <a:rPr lang="pl-PL" smtClean="0"/>
              <a:t>10.06.2024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3E3EC12-1362-B6A2-7794-6FF4C10D9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DAF4EEE9-EE25-4021-02BC-5540541E0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FAE9B-1494-4C5E-8040-FB60292B9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269237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E27D0F8-E734-2F70-7BC1-8514633F9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03770"/>
                </a:solidFill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1449B39-4CAB-CCEF-1D53-D403316AF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solidFill>
                  <a:srgbClr val="003770"/>
                </a:solidFill>
              </a:defRPr>
            </a:lvl1pPr>
            <a:lvl2pPr>
              <a:defRPr sz="2800">
                <a:solidFill>
                  <a:srgbClr val="003770"/>
                </a:solidFill>
              </a:defRPr>
            </a:lvl2pPr>
            <a:lvl3pPr>
              <a:defRPr sz="2400">
                <a:solidFill>
                  <a:srgbClr val="003770"/>
                </a:solidFill>
              </a:defRPr>
            </a:lvl3pPr>
            <a:lvl4pPr>
              <a:defRPr sz="2000">
                <a:solidFill>
                  <a:srgbClr val="003770"/>
                </a:solidFill>
              </a:defRPr>
            </a:lvl4pPr>
            <a:lvl5pPr>
              <a:defRPr sz="2000">
                <a:solidFill>
                  <a:srgbClr val="003770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D7425DE-EFC3-D9BE-4069-8C8A93E046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003770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CCF451B9-4902-DDD9-FA2E-875588280E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480B5-0A58-4A6F-A321-AC644B22D475}" type="datetimeFigureOut">
              <a:rPr lang="pl-PL" smtClean="0"/>
              <a:t>10.06.2024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F3DF80D7-1047-15D5-E496-6BEAD0EE9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EDADC169-8F6C-D626-C24A-FFE1F226A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FAE9B-1494-4C5E-8040-FB60292B9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95879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FDE8752-A09C-0D91-6722-3F877E1C64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 algn="r">
              <a:defRPr sz="3200">
                <a:solidFill>
                  <a:srgbClr val="003770"/>
                </a:solidFill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D0D54E0F-3FC3-6F48-28B8-A5171B38A2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 dirty="0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605CB4F-D693-B30E-09D5-ACEF401F15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 algn="r">
              <a:buNone/>
              <a:defRPr sz="1600">
                <a:solidFill>
                  <a:srgbClr val="003770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524C6F6D-601E-ACB6-1FE7-6BCA9FE94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480B5-0A58-4A6F-A321-AC644B22D475}" type="datetimeFigureOut">
              <a:rPr lang="pl-PL" smtClean="0"/>
              <a:t>10.06.2024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F8E60D3F-85A5-337F-EC4F-444F00D46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D878068-D7E0-2B82-DC9F-7B6C54FB0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FAE9B-1494-4C5E-8040-FB60292B9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61202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444DCD5-E546-D024-8015-9C728AA9A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3770"/>
                </a:solidFill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852002CC-471A-356F-AD59-1D7826EFFB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rgbClr val="003770"/>
                </a:solidFill>
              </a:defRPr>
            </a:lvl1pPr>
            <a:lvl2pPr>
              <a:defRPr>
                <a:solidFill>
                  <a:srgbClr val="003770"/>
                </a:solidFill>
              </a:defRPr>
            </a:lvl2pPr>
            <a:lvl3pPr>
              <a:defRPr>
                <a:solidFill>
                  <a:srgbClr val="003770"/>
                </a:solidFill>
              </a:defRPr>
            </a:lvl3pPr>
            <a:lvl4pPr>
              <a:defRPr>
                <a:solidFill>
                  <a:srgbClr val="003770"/>
                </a:solidFill>
              </a:defRPr>
            </a:lvl4pPr>
            <a:lvl5pPr>
              <a:defRPr>
                <a:solidFill>
                  <a:srgbClr val="003770"/>
                </a:solidFill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5CCCE29-8934-2566-E887-1EE5AA32C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480B5-0A58-4A6F-A321-AC644B22D475}" type="datetimeFigureOut">
              <a:rPr lang="pl-PL" smtClean="0"/>
              <a:t>10.06.2024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1DF842D-6BE2-1BE0-7C45-433B22EAB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626A99A-ADE5-7E66-1961-F3B62E8CD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FAE9B-1494-4C5E-8040-FB60292B9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195113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F206969B-B14D-FF2C-509B-030F61E4B5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solidFill>
                  <a:srgbClr val="003770"/>
                </a:solidFill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230A89FB-195C-929A-D4E0-6340899A37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>
                <a:solidFill>
                  <a:srgbClr val="003770"/>
                </a:solidFill>
              </a:defRPr>
            </a:lvl1pPr>
            <a:lvl2pPr>
              <a:defRPr>
                <a:solidFill>
                  <a:srgbClr val="003770"/>
                </a:solidFill>
              </a:defRPr>
            </a:lvl2pPr>
            <a:lvl3pPr>
              <a:defRPr>
                <a:solidFill>
                  <a:srgbClr val="003770"/>
                </a:solidFill>
              </a:defRPr>
            </a:lvl3pPr>
            <a:lvl4pPr>
              <a:defRPr>
                <a:solidFill>
                  <a:srgbClr val="003770"/>
                </a:solidFill>
              </a:defRPr>
            </a:lvl4pPr>
            <a:lvl5pPr>
              <a:defRPr>
                <a:solidFill>
                  <a:srgbClr val="003770"/>
                </a:solidFill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CF63841-CB31-C918-2DD9-C2408A0F1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480B5-0A58-4A6F-A321-AC644B22D475}" type="datetimeFigureOut">
              <a:rPr lang="pl-PL" smtClean="0"/>
              <a:t>10.06.2024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A28134E-8173-6BB5-5FA4-5AA80B617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07CA933-803E-F15D-D646-533F20576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FAE9B-1494-4C5E-8040-FB60292B9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23766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CDN_prezentacja_tlo_05.jpg" descr="SCDN_prezentacja_tlo_05.jpg">
            <a:extLst>
              <a:ext uri="{FF2B5EF4-FFF2-40B4-BE49-F238E27FC236}">
                <a16:creationId xmlns:a16="http://schemas.microsoft.com/office/drawing/2014/main" id="{3A91C4A1-235D-F8A7-DE8C-227B0FFBBA6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18000"/>
          </a:blip>
          <a:stretch>
            <a:fillRect/>
          </a:stretch>
        </p:blipFill>
        <p:spPr>
          <a:xfrm>
            <a:off x="0" y="403"/>
            <a:ext cx="12192001" cy="6857194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2A386545-3B1F-E756-77D4-C5CB1A4F4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CEE0331-0C95-6A20-4124-43369E3EDA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18A91E7-2832-388F-D8C6-16B575CF7D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3770"/>
                </a:solidFill>
                <a:latin typeface="Montserrat" pitchFamily="2" charset="-18"/>
              </a:defRPr>
            </a:lvl1pPr>
          </a:lstStyle>
          <a:p>
            <a:fld id="{7C1480B5-0A58-4A6F-A321-AC644B22D475}" type="datetimeFigureOut">
              <a:rPr lang="pl-PL" smtClean="0"/>
              <a:pPr/>
              <a:t>10.06.2024</a:t>
            </a:fld>
            <a:endParaRPr lang="pl-PL" dirty="0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64C9EEE-CBDC-9DF7-C00E-97DA04DC54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3770"/>
                </a:solidFill>
                <a:latin typeface="Montserrat" pitchFamily="2" charset="-18"/>
              </a:defRPr>
            </a:lvl1pPr>
          </a:lstStyle>
          <a:p>
            <a:endParaRPr lang="pl-PL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4B09340-7835-F22C-C856-CE8855659C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3770"/>
                </a:solidFill>
                <a:latin typeface="Montserrat" pitchFamily="2" charset="-18"/>
              </a:defRPr>
            </a:lvl1pPr>
          </a:lstStyle>
          <a:p>
            <a:fld id="{EBFFAE9B-1494-4C5E-8040-FB60292B93A7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85987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70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3770"/>
          </a:solidFill>
          <a:latin typeface="Montserrat" panose="00000500000000000000" pitchFamily="2" charset="-18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3770"/>
          </a:solidFill>
          <a:latin typeface="Montserrat" panose="00000500000000000000" pitchFamily="2" charset="-1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3770"/>
          </a:solidFill>
          <a:latin typeface="Montserrat" panose="00000500000000000000" pitchFamily="2" charset="-1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3770"/>
          </a:solidFill>
          <a:latin typeface="Montserrat" panose="00000500000000000000" pitchFamily="2" charset="-1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3770"/>
          </a:solidFill>
          <a:latin typeface="Montserrat" panose="00000500000000000000" pitchFamily="2" charset="-1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3770"/>
          </a:solidFill>
          <a:latin typeface="Montserrat" panose="00000500000000000000" pitchFamily="2" charset="-1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FD3AE8BB-EDFF-BC59-603F-AC34492AEC9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21953" y="1538116"/>
            <a:ext cx="8117456" cy="1160463"/>
          </a:xfrm>
        </p:spPr>
        <p:txBody>
          <a:bodyPr>
            <a:normAutofit/>
          </a:bodyPr>
          <a:lstStyle/>
          <a:p>
            <a:r>
              <a:rPr lang="pl-PL" b="1" dirty="0">
                <a:latin typeface="Montserrat"/>
              </a:rPr>
              <a:t>Dzień bioróżnorodności</a:t>
            </a:r>
          </a:p>
          <a:p>
            <a:r>
              <a:rPr lang="pl-PL" sz="2000" dirty="0">
                <a:latin typeface="Montserrat"/>
              </a:rPr>
              <a:t>9 kwietnia 2024 r.</a:t>
            </a:r>
            <a:endParaRPr lang="pl-PL" sz="28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167DAB5-C9AC-D8AE-3671-805FA40524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0575" y="2845014"/>
            <a:ext cx="4333875" cy="9620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5177FA5-F8FE-90BE-F761-5DB1979DA2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7697" y="4137325"/>
            <a:ext cx="2400843" cy="250842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CAE47F8-875F-B99A-F756-AF444300E6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7621" y="2021488"/>
            <a:ext cx="5781675" cy="452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605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B2F814-8801-B1BC-E53A-77AD6CC42B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89250" y="1594150"/>
            <a:ext cx="10074954" cy="2066625"/>
          </a:xfrm>
        </p:spPr>
        <p:txBody>
          <a:bodyPr>
            <a:normAutofit fontScale="70000" lnSpcReduction="20000"/>
          </a:bodyPr>
          <a:lstStyle/>
          <a:p>
            <a:pPr marL="342900" indent="-342900">
              <a:lnSpc>
                <a:spcPct val="100000"/>
              </a:lnSpc>
              <a:buChar char="•"/>
            </a:pPr>
            <a:r>
              <a:rPr lang="en-US" b="1" dirty="0" err="1">
                <a:latin typeface="Montserrat"/>
              </a:rPr>
              <a:t>Bioróżnorodność</a:t>
            </a:r>
            <a:r>
              <a:rPr lang="en-US" dirty="0">
                <a:latin typeface="Montserrat"/>
              </a:rPr>
              <a:t>, </a:t>
            </a:r>
            <a:r>
              <a:rPr lang="en-US" dirty="0" err="1">
                <a:latin typeface="Montserrat"/>
              </a:rPr>
              <a:t>różnorodność</a:t>
            </a:r>
            <a:r>
              <a:rPr lang="en-US" dirty="0">
                <a:latin typeface="Montserrat"/>
              </a:rPr>
              <a:t> </a:t>
            </a:r>
            <a:r>
              <a:rPr lang="en-US" dirty="0" err="1">
                <a:latin typeface="Montserrat"/>
              </a:rPr>
              <a:t>biologiczna</a:t>
            </a:r>
            <a:r>
              <a:rPr lang="en-US" dirty="0">
                <a:latin typeface="Montserrat"/>
              </a:rPr>
              <a:t> jest </a:t>
            </a:r>
            <a:r>
              <a:rPr lang="en-US" dirty="0" err="1">
                <a:latin typeface="Montserrat"/>
              </a:rPr>
              <a:t>podstawową</a:t>
            </a:r>
            <a:r>
              <a:rPr lang="en-US" dirty="0">
                <a:latin typeface="Montserrat"/>
              </a:rPr>
              <a:t> </a:t>
            </a:r>
            <a:r>
              <a:rPr lang="en-US" dirty="0" err="1">
                <a:latin typeface="Montserrat"/>
              </a:rPr>
              <a:t>cechą</a:t>
            </a:r>
            <a:r>
              <a:rPr lang="en-US" dirty="0">
                <a:latin typeface="Montserrat"/>
              </a:rPr>
              <a:t> </a:t>
            </a:r>
            <a:r>
              <a:rPr lang="en-US" dirty="0" err="1">
                <a:latin typeface="Montserrat"/>
              </a:rPr>
              <a:t>przyrody</a:t>
            </a:r>
            <a:r>
              <a:rPr lang="en-US" dirty="0">
                <a:latin typeface="Montserrat"/>
              </a:rPr>
              <a:t>, </a:t>
            </a:r>
            <a:r>
              <a:rPr lang="en-US" dirty="0" err="1">
                <a:latin typeface="Montserrat"/>
              </a:rPr>
              <a:t>która</a:t>
            </a:r>
            <a:r>
              <a:rPr lang="en-US" dirty="0">
                <a:latin typeface="Montserrat"/>
              </a:rPr>
              <a:t> </a:t>
            </a:r>
            <a:r>
              <a:rPr lang="en-US" dirty="0" err="1">
                <a:latin typeface="Montserrat"/>
              </a:rPr>
              <a:t>określa</a:t>
            </a:r>
            <a:r>
              <a:rPr lang="en-US" dirty="0">
                <a:latin typeface="Montserrat"/>
              </a:rPr>
              <a:t> </a:t>
            </a:r>
            <a:r>
              <a:rPr lang="en-US" dirty="0" err="1">
                <a:latin typeface="Montserrat"/>
              </a:rPr>
              <a:t>rozmaitość</a:t>
            </a:r>
            <a:r>
              <a:rPr lang="en-US" dirty="0">
                <a:latin typeface="Montserrat"/>
              </a:rPr>
              <a:t> </a:t>
            </a:r>
            <a:r>
              <a:rPr lang="en-US" dirty="0" err="1">
                <a:latin typeface="Montserrat"/>
              </a:rPr>
              <a:t>występujących</a:t>
            </a:r>
            <a:r>
              <a:rPr lang="en-US" dirty="0">
                <a:latin typeface="Montserrat"/>
              </a:rPr>
              <a:t> </a:t>
            </a:r>
            <a:r>
              <a:rPr lang="en-US" dirty="0" err="1">
                <a:latin typeface="Montserrat"/>
              </a:rPr>
              <a:t>ekosystemów</a:t>
            </a:r>
            <a:r>
              <a:rPr lang="en-US" dirty="0">
                <a:latin typeface="Montserrat"/>
              </a:rPr>
              <a:t>, </a:t>
            </a:r>
            <a:r>
              <a:rPr lang="en-US" dirty="0" err="1">
                <a:latin typeface="Montserrat"/>
              </a:rPr>
              <a:t>gatunków</a:t>
            </a:r>
            <a:r>
              <a:rPr lang="en-US" dirty="0">
                <a:latin typeface="Montserrat"/>
              </a:rPr>
              <a:t> </a:t>
            </a:r>
            <a:r>
              <a:rPr lang="en-US" dirty="0" err="1">
                <a:latin typeface="Montserrat"/>
              </a:rPr>
              <a:t>żywych</a:t>
            </a:r>
            <a:r>
              <a:rPr lang="en-US" dirty="0">
                <a:latin typeface="Montserrat"/>
              </a:rPr>
              <a:t> </a:t>
            </a:r>
            <a:r>
              <a:rPr lang="en-US" dirty="0" err="1">
                <a:latin typeface="Montserrat"/>
              </a:rPr>
              <a:t>organizmów</a:t>
            </a:r>
            <a:r>
              <a:rPr lang="en-US" dirty="0">
                <a:latin typeface="Montserrat"/>
              </a:rPr>
              <a:t> </a:t>
            </a:r>
            <a:r>
              <a:rPr lang="en-US" dirty="0" err="1">
                <a:latin typeface="Montserrat"/>
              </a:rPr>
              <a:t>i</a:t>
            </a:r>
            <a:r>
              <a:rPr lang="en-US" dirty="0">
                <a:latin typeface="Montserrat"/>
              </a:rPr>
              <a:t> ich </a:t>
            </a:r>
            <a:r>
              <a:rPr lang="en-US" dirty="0" err="1">
                <a:latin typeface="Montserrat"/>
              </a:rPr>
              <a:t>genów</a:t>
            </a:r>
            <a:r>
              <a:rPr lang="en-US" dirty="0">
                <a:latin typeface="Montserrat"/>
              </a:rPr>
              <a:t>. </a:t>
            </a:r>
            <a:r>
              <a:rPr lang="en-US" dirty="0" err="1">
                <a:latin typeface="Montserrat"/>
              </a:rPr>
              <a:t>Im</a:t>
            </a:r>
            <a:r>
              <a:rPr lang="en-US" dirty="0">
                <a:latin typeface="Montserrat"/>
              </a:rPr>
              <a:t> </a:t>
            </a:r>
            <a:r>
              <a:rPr lang="en-US" dirty="0" err="1">
                <a:latin typeface="Montserrat"/>
              </a:rPr>
              <a:t>bardziej</a:t>
            </a:r>
            <a:r>
              <a:rPr lang="en-US" dirty="0">
                <a:latin typeface="Montserrat"/>
              </a:rPr>
              <a:t> </a:t>
            </a:r>
            <a:r>
              <a:rPr lang="en-US" dirty="0" err="1">
                <a:latin typeface="Montserrat"/>
              </a:rPr>
              <a:t>zróżnicowane</a:t>
            </a:r>
            <a:r>
              <a:rPr lang="en-US" dirty="0">
                <a:latin typeface="Montserrat"/>
              </a:rPr>
              <a:t> </a:t>
            </a:r>
            <a:r>
              <a:rPr lang="en-US" dirty="0" err="1">
                <a:latin typeface="Montserrat"/>
              </a:rPr>
              <a:t>środowisko</a:t>
            </a:r>
            <a:r>
              <a:rPr lang="en-US" dirty="0">
                <a:latin typeface="Montserrat"/>
              </a:rPr>
              <a:t> </a:t>
            </a:r>
            <a:r>
              <a:rPr lang="en-US" dirty="0" err="1">
                <a:latin typeface="Montserrat"/>
              </a:rPr>
              <a:t>przyrodnicze</a:t>
            </a:r>
            <a:r>
              <a:rPr lang="en-US" dirty="0">
                <a:latin typeface="Montserrat"/>
              </a:rPr>
              <a:t>, </a:t>
            </a:r>
            <a:r>
              <a:rPr lang="en-US" dirty="0" err="1">
                <a:latin typeface="Montserrat"/>
              </a:rPr>
              <a:t>tym</a:t>
            </a:r>
            <a:r>
              <a:rPr lang="en-US" dirty="0">
                <a:latin typeface="Montserrat"/>
              </a:rPr>
              <a:t> jest </a:t>
            </a:r>
            <a:r>
              <a:rPr lang="en-US" dirty="0" err="1">
                <a:latin typeface="Montserrat"/>
              </a:rPr>
              <a:t>stabilniejsze</a:t>
            </a:r>
            <a:r>
              <a:rPr lang="en-US" dirty="0">
                <a:latin typeface="Montserrat"/>
              </a:rPr>
              <a:t>, </a:t>
            </a:r>
            <a:r>
              <a:rPr lang="en-US" dirty="0" err="1">
                <a:latin typeface="Montserrat"/>
              </a:rPr>
              <a:t>lepiej</a:t>
            </a:r>
            <a:r>
              <a:rPr lang="en-US" dirty="0">
                <a:latin typeface="Montserrat"/>
              </a:rPr>
              <a:t> </a:t>
            </a:r>
            <a:r>
              <a:rPr lang="en-US" dirty="0" err="1">
                <a:latin typeface="Montserrat"/>
              </a:rPr>
              <a:t>funkcjonuje</a:t>
            </a:r>
            <a:r>
              <a:rPr lang="en-US" dirty="0">
                <a:latin typeface="Montserrat"/>
              </a:rPr>
              <a:t> </a:t>
            </a:r>
            <a:r>
              <a:rPr lang="en-US" dirty="0" err="1">
                <a:latin typeface="Montserrat"/>
              </a:rPr>
              <a:t>i</a:t>
            </a:r>
            <a:r>
              <a:rPr lang="en-US" dirty="0">
                <a:latin typeface="Montserrat"/>
              </a:rPr>
              <a:t> w </a:t>
            </a:r>
            <a:r>
              <a:rPr lang="en-US" dirty="0" err="1">
                <a:latin typeface="Montserrat"/>
              </a:rPr>
              <a:t>następstwie</a:t>
            </a:r>
            <a:r>
              <a:rPr lang="en-US" dirty="0">
                <a:latin typeface="Montserrat"/>
              </a:rPr>
              <a:t> jest </a:t>
            </a:r>
            <a:r>
              <a:rPr lang="en-US" dirty="0" err="1">
                <a:latin typeface="Montserrat"/>
              </a:rPr>
              <a:t>odporne</a:t>
            </a:r>
            <a:r>
              <a:rPr lang="en-US" dirty="0">
                <a:latin typeface="Montserrat"/>
              </a:rPr>
              <a:t> </a:t>
            </a:r>
            <a:r>
              <a:rPr lang="en-US" dirty="0" err="1">
                <a:latin typeface="Montserrat"/>
              </a:rPr>
              <a:t>na</a:t>
            </a:r>
            <a:r>
              <a:rPr lang="en-US" dirty="0">
                <a:latin typeface="Montserrat"/>
              </a:rPr>
              <a:t> </a:t>
            </a:r>
            <a:r>
              <a:rPr lang="en-US" dirty="0" err="1">
                <a:latin typeface="Montserrat"/>
              </a:rPr>
              <a:t>zachodzące</a:t>
            </a:r>
            <a:r>
              <a:rPr lang="en-US" dirty="0">
                <a:latin typeface="Montserrat"/>
              </a:rPr>
              <a:t> </a:t>
            </a:r>
            <a:r>
              <a:rPr lang="en-US" dirty="0" err="1">
                <a:latin typeface="Montserrat"/>
              </a:rPr>
              <a:t>zmiany</a:t>
            </a:r>
            <a:r>
              <a:rPr lang="en-US" dirty="0">
                <a:latin typeface="Montserrat"/>
              </a:rPr>
              <a:t>.</a:t>
            </a:r>
            <a:endParaRPr lang="en-US" dirty="0">
              <a:latin typeface="Montserrat"/>
              <a:ea typeface="Roboto"/>
              <a:cs typeface="Roboto"/>
            </a:endParaRPr>
          </a:p>
          <a:p>
            <a:pPr marL="342900" indent="-342900">
              <a:lnSpc>
                <a:spcPct val="100000"/>
              </a:lnSpc>
              <a:buChar char="•"/>
            </a:pPr>
            <a:r>
              <a:rPr lang="en-US" err="1">
                <a:latin typeface="Montserrat"/>
              </a:rPr>
              <a:t>Bioróżnorodność</a:t>
            </a:r>
            <a:r>
              <a:rPr lang="en-US" dirty="0">
                <a:latin typeface="Montserrat"/>
              </a:rPr>
              <a:t> </a:t>
            </a:r>
            <a:r>
              <a:rPr lang="en-US" err="1">
                <a:latin typeface="Montserrat"/>
              </a:rPr>
              <a:t>obejmuje</a:t>
            </a:r>
            <a:r>
              <a:rPr lang="en-US" dirty="0">
                <a:latin typeface="Montserrat"/>
              </a:rPr>
              <a:t> </a:t>
            </a:r>
            <a:r>
              <a:rPr lang="en-US" err="1">
                <a:latin typeface="Montserrat"/>
              </a:rPr>
              <a:t>zarówno</a:t>
            </a:r>
            <a:r>
              <a:rPr lang="en-US" dirty="0">
                <a:latin typeface="Montserrat"/>
              </a:rPr>
              <a:t> </a:t>
            </a:r>
            <a:r>
              <a:rPr lang="en-US" err="1">
                <a:latin typeface="Montserrat"/>
              </a:rPr>
              <a:t>istoty</a:t>
            </a:r>
            <a:r>
              <a:rPr lang="en-US" dirty="0">
                <a:latin typeface="Montserrat"/>
              </a:rPr>
              <a:t> </a:t>
            </a:r>
            <a:r>
              <a:rPr lang="en-US" err="1">
                <a:latin typeface="Montserrat"/>
              </a:rPr>
              <a:t>i</a:t>
            </a:r>
            <a:r>
              <a:rPr lang="en-US" dirty="0">
                <a:latin typeface="Montserrat"/>
              </a:rPr>
              <a:t> </a:t>
            </a:r>
            <a:r>
              <a:rPr lang="en-US" err="1">
                <a:latin typeface="Montserrat"/>
              </a:rPr>
              <a:t>rośliny</a:t>
            </a:r>
            <a:r>
              <a:rPr lang="en-US" dirty="0">
                <a:latin typeface="Montserrat"/>
              </a:rPr>
              <a:t> </a:t>
            </a:r>
            <a:r>
              <a:rPr lang="en-US" err="1">
                <a:latin typeface="Montserrat"/>
              </a:rPr>
              <a:t>powstałe</a:t>
            </a:r>
            <a:r>
              <a:rPr lang="en-US" dirty="0">
                <a:latin typeface="Montserrat"/>
              </a:rPr>
              <a:t> w </a:t>
            </a:r>
            <a:r>
              <a:rPr lang="en-US" err="1">
                <a:latin typeface="Montserrat"/>
              </a:rPr>
              <a:t>toku</a:t>
            </a:r>
            <a:r>
              <a:rPr lang="en-US" dirty="0">
                <a:latin typeface="Montserrat"/>
              </a:rPr>
              <a:t> </a:t>
            </a:r>
            <a:r>
              <a:rPr lang="en-US" err="1">
                <a:latin typeface="Montserrat"/>
              </a:rPr>
              <a:t>ewolucji</a:t>
            </a:r>
            <a:r>
              <a:rPr lang="en-US" dirty="0">
                <a:latin typeface="Montserrat"/>
              </a:rPr>
              <a:t>, </a:t>
            </a:r>
            <a:r>
              <a:rPr lang="en-US" err="1">
                <a:latin typeface="Montserrat"/>
              </a:rPr>
              <a:t>która</a:t>
            </a:r>
            <a:r>
              <a:rPr lang="en-US" dirty="0">
                <a:latin typeface="Montserrat"/>
              </a:rPr>
              <a:t> </a:t>
            </a:r>
            <a:r>
              <a:rPr lang="en-US" err="1">
                <a:latin typeface="Montserrat"/>
              </a:rPr>
              <a:t>gromadziła</a:t>
            </a:r>
            <a:r>
              <a:rPr lang="en-US" dirty="0">
                <a:latin typeface="Montserrat"/>
              </a:rPr>
              <a:t> w </a:t>
            </a:r>
            <a:r>
              <a:rPr lang="en-US" err="1">
                <a:latin typeface="Montserrat"/>
              </a:rPr>
              <a:t>sposób</a:t>
            </a:r>
            <a:r>
              <a:rPr lang="en-US" dirty="0">
                <a:latin typeface="Montserrat"/>
              </a:rPr>
              <a:t> </a:t>
            </a:r>
            <a:r>
              <a:rPr lang="en-US" err="1">
                <a:latin typeface="Montserrat"/>
              </a:rPr>
              <a:t>spontaniczny</a:t>
            </a:r>
            <a:r>
              <a:rPr lang="en-US" dirty="0">
                <a:latin typeface="Montserrat"/>
              </a:rPr>
              <a:t> </a:t>
            </a:r>
            <a:r>
              <a:rPr lang="en-US" err="1">
                <a:latin typeface="Montserrat"/>
              </a:rPr>
              <a:t>geny</a:t>
            </a:r>
            <a:r>
              <a:rPr lang="en-US" dirty="0">
                <a:latin typeface="Montserrat"/>
              </a:rPr>
              <a:t> w </a:t>
            </a:r>
            <a:r>
              <a:rPr lang="en-US" err="1">
                <a:latin typeface="Montserrat"/>
              </a:rPr>
              <a:t>unikalnych</a:t>
            </a:r>
            <a:r>
              <a:rPr lang="en-US" dirty="0">
                <a:latin typeface="Montserrat"/>
              </a:rPr>
              <a:t> </a:t>
            </a:r>
            <a:r>
              <a:rPr lang="en-US" err="1">
                <a:latin typeface="Montserrat"/>
              </a:rPr>
              <a:t>kombinacjach</a:t>
            </a:r>
            <a:r>
              <a:rPr lang="en-US" dirty="0">
                <a:latin typeface="Montserrat"/>
              </a:rPr>
              <a:t> </a:t>
            </a:r>
            <a:r>
              <a:rPr lang="en-US" err="1">
                <a:latin typeface="Montserrat"/>
              </a:rPr>
              <a:t>charakteryzujących</a:t>
            </a:r>
            <a:r>
              <a:rPr lang="en-US" dirty="0">
                <a:latin typeface="Montserrat"/>
              </a:rPr>
              <a:t> </a:t>
            </a:r>
            <a:r>
              <a:rPr lang="en-US" err="1">
                <a:latin typeface="Montserrat"/>
              </a:rPr>
              <a:t>gatunki</a:t>
            </a:r>
            <a:r>
              <a:rPr lang="en-US" dirty="0">
                <a:latin typeface="Montserrat"/>
              </a:rPr>
              <a:t>, ale </a:t>
            </a:r>
            <a:r>
              <a:rPr lang="en-US" err="1">
                <a:latin typeface="Montserrat"/>
              </a:rPr>
              <a:t>także</a:t>
            </a:r>
            <a:r>
              <a:rPr lang="en-US" dirty="0">
                <a:latin typeface="Montserrat"/>
              </a:rPr>
              <a:t> </a:t>
            </a:r>
            <a:r>
              <a:rPr lang="en-US" err="1">
                <a:latin typeface="Montserrat"/>
              </a:rPr>
              <a:t>rasy</a:t>
            </a:r>
            <a:r>
              <a:rPr lang="en-US" dirty="0">
                <a:latin typeface="Montserrat"/>
              </a:rPr>
              <a:t> </a:t>
            </a:r>
            <a:r>
              <a:rPr lang="en-US" err="1">
                <a:latin typeface="Montserrat"/>
              </a:rPr>
              <a:t>i</a:t>
            </a:r>
            <a:r>
              <a:rPr lang="en-US" dirty="0">
                <a:latin typeface="Montserrat"/>
              </a:rPr>
              <a:t> </a:t>
            </a:r>
            <a:r>
              <a:rPr lang="en-US" err="1">
                <a:latin typeface="Montserrat"/>
              </a:rPr>
              <a:t>odmiany</a:t>
            </a:r>
            <a:r>
              <a:rPr lang="en-US" dirty="0">
                <a:latin typeface="Montserrat"/>
              </a:rPr>
              <a:t> </a:t>
            </a:r>
            <a:r>
              <a:rPr lang="en-US" err="1">
                <a:latin typeface="Montserrat"/>
              </a:rPr>
              <a:t>roślin</a:t>
            </a:r>
            <a:r>
              <a:rPr lang="en-US" dirty="0">
                <a:latin typeface="Montserrat"/>
              </a:rPr>
              <a:t> </a:t>
            </a:r>
            <a:r>
              <a:rPr lang="en-US" err="1">
                <a:latin typeface="Montserrat"/>
              </a:rPr>
              <a:t>i</a:t>
            </a:r>
            <a:r>
              <a:rPr lang="en-US" dirty="0">
                <a:latin typeface="Montserrat"/>
              </a:rPr>
              <a:t> </a:t>
            </a:r>
            <a:r>
              <a:rPr lang="en-US" err="1">
                <a:latin typeface="Montserrat"/>
              </a:rPr>
              <a:t>zwierząt</a:t>
            </a:r>
            <a:r>
              <a:rPr lang="en-US" dirty="0">
                <a:latin typeface="Montserrat"/>
              </a:rPr>
              <a:t> </a:t>
            </a:r>
            <a:r>
              <a:rPr lang="en-US" err="1">
                <a:latin typeface="Montserrat"/>
              </a:rPr>
              <a:t>wytworzone</a:t>
            </a:r>
            <a:r>
              <a:rPr lang="en-US" dirty="0">
                <a:latin typeface="Montserrat"/>
              </a:rPr>
              <a:t> </a:t>
            </a:r>
            <a:r>
              <a:rPr lang="en-US" err="1">
                <a:latin typeface="Montserrat"/>
              </a:rPr>
              <a:t>przez</a:t>
            </a:r>
            <a:r>
              <a:rPr lang="en-US" dirty="0">
                <a:latin typeface="Montserrat"/>
              </a:rPr>
              <a:t> </a:t>
            </a:r>
            <a:r>
              <a:rPr lang="en-US" err="1">
                <a:latin typeface="Montserrat"/>
              </a:rPr>
              <a:t>człowieka</a:t>
            </a:r>
            <a:r>
              <a:rPr lang="en-US" dirty="0">
                <a:latin typeface="Montserrat"/>
              </a:rPr>
              <a:t> w </a:t>
            </a:r>
            <a:r>
              <a:rPr lang="en-US" err="1">
                <a:latin typeface="Montserrat"/>
              </a:rPr>
              <a:t>trakcie</a:t>
            </a:r>
            <a:r>
              <a:rPr lang="en-US" dirty="0">
                <a:latin typeface="Montserrat"/>
              </a:rPr>
              <a:t> </a:t>
            </a:r>
            <a:r>
              <a:rPr lang="en-US" err="1">
                <a:latin typeface="Montserrat"/>
              </a:rPr>
              <a:t>hodowli</a:t>
            </a:r>
            <a:r>
              <a:rPr lang="en-US" dirty="0">
                <a:latin typeface="Montserrat"/>
              </a:rPr>
              <a:t>.</a:t>
            </a:r>
            <a:endParaRPr lang="en-US" dirty="0">
              <a:latin typeface="Montserrat"/>
              <a:ea typeface="Roboto"/>
              <a:cs typeface="Roboto"/>
            </a:endParaRPr>
          </a:p>
          <a:p>
            <a:endParaRPr lang="en-US" dirty="0"/>
          </a:p>
        </p:txBody>
      </p:sp>
      <p:pic>
        <p:nvPicPr>
          <p:cNvPr id="2" name="Picture 1" descr="Ilustracja przedstawia powiększone zdjęcie kwiatu, na którym znajduje się motyl. Motyl ma beżowe nakrapiane skrzydła. U góry rysunku znajduje się biały duzy napis : „BIORÓŻNORODNOŚĆ”. W środkowej części ilustracji znajdują się trzy napisy ułożone poziomo. Od lewej : „ZRÓŻNICOWANIE EKOSYSTEMÓW”, ZRÓŻNICOWANIE GATUNKÓW” , „ZRÓŻNICOWANIE GENÓW”. Pod ostatnim napisem wkomponowano powiększone mikroskopowe zdjęcie przedstawiające najprawdopodobniej fragment DNA.">
            <a:extLst>
              <a:ext uri="{FF2B5EF4-FFF2-40B4-BE49-F238E27FC236}">
                <a16:creationId xmlns:a16="http://schemas.microsoft.com/office/drawing/2014/main" id="{EDD8C92C-5069-B6C1-CE7F-C82A9F5B0B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3388" y="3661792"/>
            <a:ext cx="5136949" cy="2804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030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08B91F7-1165-27EA-278B-E37125118205}"/>
              </a:ext>
            </a:extLst>
          </p:cNvPr>
          <p:cNvSpPr txBox="1"/>
          <p:nvPr/>
        </p:nvSpPr>
        <p:spPr>
          <a:xfrm>
            <a:off x="2108887" y="1717589"/>
            <a:ext cx="767560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Montserrat"/>
              </a:rPr>
              <a:t>Utrata </a:t>
            </a:r>
            <a:r>
              <a:rPr lang="en-US" err="1">
                <a:solidFill>
                  <a:srgbClr val="FF0000"/>
                </a:solidFill>
                <a:latin typeface="Montserrat"/>
              </a:rPr>
              <a:t>różnorodności</a:t>
            </a:r>
            <a:r>
              <a:rPr lang="en-US" dirty="0">
                <a:solidFill>
                  <a:srgbClr val="FF0000"/>
                </a:solidFill>
                <a:latin typeface="Montserrat"/>
              </a:rPr>
              <a:t> </a:t>
            </a:r>
            <a:r>
              <a:rPr lang="en-US" err="1">
                <a:solidFill>
                  <a:srgbClr val="FF0000"/>
                </a:solidFill>
                <a:latin typeface="Montserrat"/>
              </a:rPr>
              <a:t>biologicznej</a:t>
            </a:r>
            <a:r>
              <a:rPr lang="en-US" dirty="0">
                <a:solidFill>
                  <a:srgbClr val="FF0000"/>
                </a:solidFill>
                <a:latin typeface="Montserrat"/>
              </a:rPr>
              <a:t> jest </a:t>
            </a:r>
            <a:r>
              <a:rPr lang="en-US" err="1">
                <a:solidFill>
                  <a:srgbClr val="FF0000"/>
                </a:solidFill>
                <a:latin typeface="Montserrat"/>
              </a:rPr>
              <a:t>największym</a:t>
            </a:r>
            <a:r>
              <a:rPr lang="en-US" dirty="0">
                <a:solidFill>
                  <a:srgbClr val="FF0000"/>
                </a:solidFill>
                <a:latin typeface="Montserrat"/>
              </a:rPr>
              <a:t> </a:t>
            </a:r>
            <a:r>
              <a:rPr lang="en-US" err="1">
                <a:solidFill>
                  <a:srgbClr val="FF0000"/>
                </a:solidFill>
                <a:latin typeface="Montserrat"/>
              </a:rPr>
              <a:t>zagrożeniem</a:t>
            </a:r>
            <a:r>
              <a:rPr lang="en-US" dirty="0">
                <a:solidFill>
                  <a:srgbClr val="FF0000"/>
                </a:solidFill>
                <a:latin typeface="Montserrat"/>
              </a:rPr>
              <a:t> </a:t>
            </a:r>
            <a:r>
              <a:rPr lang="en-US" err="1">
                <a:solidFill>
                  <a:srgbClr val="FF0000"/>
                </a:solidFill>
                <a:latin typeface="Montserrat"/>
              </a:rPr>
              <a:t>dla</a:t>
            </a:r>
            <a:r>
              <a:rPr lang="en-US" dirty="0">
                <a:solidFill>
                  <a:srgbClr val="FF0000"/>
                </a:solidFill>
                <a:latin typeface="Montserrat"/>
              </a:rPr>
              <a:t> </a:t>
            </a:r>
            <a:r>
              <a:rPr lang="en-US" err="1">
                <a:solidFill>
                  <a:srgbClr val="FF0000"/>
                </a:solidFill>
                <a:latin typeface="Montserrat"/>
              </a:rPr>
              <a:t>prawidłowego</a:t>
            </a:r>
            <a:r>
              <a:rPr lang="en-US" dirty="0">
                <a:solidFill>
                  <a:srgbClr val="FF0000"/>
                </a:solidFill>
                <a:latin typeface="Montserrat"/>
              </a:rPr>
              <a:t> </a:t>
            </a:r>
            <a:r>
              <a:rPr lang="en-US" err="1">
                <a:solidFill>
                  <a:srgbClr val="FF0000"/>
                </a:solidFill>
                <a:latin typeface="Montserrat"/>
              </a:rPr>
              <a:t>funkcjonowania</a:t>
            </a:r>
            <a:r>
              <a:rPr lang="en-US" dirty="0">
                <a:solidFill>
                  <a:srgbClr val="FF0000"/>
                </a:solidFill>
                <a:latin typeface="Montserrat"/>
              </a:rPr>
              <a:t> </a:t>
            </a:r>
            <a:r>
              <a:rPr lang="en-US" err="1">
                <a:solidFill>
                  <a:srgbClr val="FF0000"/>
                </a:solidFill>
                <a:latin typeface="Montserrat"/>
              </a:rPr>
              <a:t>życia</a:t>
            </a:r>
            <a:r>
              <a:rPr lang="en-US" dirty="0">
                <a:solidFill>
                  <a:srgbClr val="FF0000"/>
                </a:solidFill>
                <a:latin typeface="Montserrat"/>
              </a:rPr>
              <a:t> </a:t>
            </a:r>
            <a:r>
              <a:rPr lang="en-US" err="1">
                <a:solidFill>
                  <a:srgbClr val="FF0000"/>
                </a:solidFill>
                <a:latin typeface="Montserrat"/>
              </a:rPr>
              <a:t>na</a:t>
            </a:r>
            <a:r>
              <a:rPr lang="en-US" dirty="0">
                <a:solidFill>
                  <a:srgbClr val="FF0000"/>
                </a:solidFill>
                <a:latin typeface="Montserrat"/>
              </a:rPr>
              <a:t> </a:t>
            </a:r>
            <a:r>
              <a:rPr lang="en-US" err="1">
                <a:solidFill>
                  <a:srgbClr val="FF0000"/>
                </a:solidFill>
                <a:latin typeface="Montserrat"/>
              </a:rPr>
              <a:t>Ziemi</a:t>
            </a:r>
            <a:r>
              <a:rPr lang="en-US" dirty="0">
                <a:solidFill>
                  <a:srgbClr val="FF0000"/>
                </a:solidFill>
                <a:latin typeface="Montserrat"/>
              </a:rPr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94B707-C2F3-315C-8948-9C269CC0F4F1}"/>
              </a:ext>
            </a:extLst>
          </p:cNvPr>
          <p:cNvSpPr txBox="1"/>
          <p:nvPr/>
        </p:nvSpPr>
        <p:spPr>
          <a:xfrm>
            <a:off x="893806" y="2664941"/>
            <a:ext cx="9899821" cy="20313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err="1"/>
              <a:t>każdy</a:t>
            </a:r>
            <a:r>
              <a:rPr lang="en-US" dirty="0"/>
              <a:t> </a:t>
            </a:r>
            <a:r>
              <a:rPr lang="en-US" dirty="0" err="1"/>
              <a:t>gatunek</a:t>
            </a:r>
            <a:r>
              <a:rPr lang="en-US" dirty="0"/>
              <a:t> </a:t>
            </a:r>
            <a:r>
              <a:rPr lang="en-US" dirty="0" err="1"/>
              <a:t>odgrywa</a:t>
            </a:r>
            <a:r>
              <a:rPr lang="en-US" dirty="0"/>
              <a:t> </a:t>
            </a:r>
            <a:r>
              <a:rPr lang="en-US" dirty="0" err="1"/>
              <a:t>istotną</a:t>
            </a:r>
            <a:r>
              <a:rPr lang="en-US" dirty="0"/>
              <a:t> </a:t>
            </a:r>
            <a:r>
              <a:rPr lang="en-US" dirty="0" err="1"/>
              <a:t>rolę</a:t>
            </a:r>
            <a:r>
              <a:rPr lang="en-US" dirty="0"/>
              <a:t> w </a:t>
            </a:r>
            <a:r>
              <a:rPr lang="en-US" dirty="0" err="1"/>
              <a:t>ekosystemie</a:t>
            </a:r>
            <a:r>
              <a:rPr lang="en-US" dirty="0"/>
              <a:t>, a </a:t>
            </a:r>
            <a:r>
              <a:rPr lang="en-US" dirty="0" err="1"/>
              <a:t>jego</a:t>
            </a:r>
            <a:r>
              <a:rPr lang="en-US" dirty="0"/>
              <a:t> </a:t>
            </a:r>
            <a:r>
              <a:rPr lang="en-US" dirty="0" err="1"/>
              <a:t>utrata</a:t>
            </a:r>
            <a:r>
              <a:rPr lang="en-US" dirty="0"/>
              <a:t> </a:t>
            </a:r>
            <a:r>
              <a:rPr lang="en-US" dirty="0" err="1"/>
              <a:t>może</a:t>
            </a:r>
            <a:r>
              <a:rPr lang="en-US" dirty="0"/>
              <a:t> </a:t>
            </a:r>
            <a:r>
              <a:rPr lang="en-US" dirty="0" err="1"/>
              <a:t>prowadzić</a:t>
            </a:r>
            <a:r>
              <a:rPr lang="en-US" dirty="0"/>
              <a:t> do </a:t>
            </a:r>
            <a:r>
              <a:rPr lang="en-US" dirty="0" err="1"/>
              <a:t>zmniejszenia</a:t>
            </a:r>
            <a:r>
              <a:rPr lang="en-US" dirty="0"/>
              <a:t> </a:t>
            </a:r>
            <a:r>
              <a:rPr lang="en-US" dirty="0" err="1"/>
              <a:t>stabilności</a:t>
            </a:r>
            <a:r>
              <a:rPr lang="en-US" dirty="0"/>
              <a:t> </a:t>
            </a:r>
            <a:r>
              <a:rPr lang="en-US" dirty="0" err="1"/>
              <a:t>tego</a:t>
            </a:r>
            <a:r>
              <a:rPr lang="en-US" dirty="0"/>
              <a:t> </a:t>
            </a:r>
            <a:r>
              <a:rPr lang="en-US" dirty="0" err="1"/>
              <a:t>systemu</a:t>
            </a:r>
            <a:r>
              <a:rPr lang="en-US" dirty="0"/>
              <a:t>, </a:t>
            </a:r>
          </a:p>
          <a:p>
            <a:pPr marL="285750" indent="-285750">
              <a:buFont typeface="Arial"/>
              <a:buChar char="•"/>
            </a:pPr>
            <a:r>
              <a:rPr lang="en-US" dirty="0" err="1"/>
              <a:t>organizmy</a:t>
            </a:r>
            <a:r>
              <a:rPr lang="en-US" dirty="0"/>
              <a:t> </a:t>
            </a:r>
            <a:r>
              <a:rPr lang="en-US" dirty="0" err="1"/>
              <a:t>żywe</a:t>
            </a:r>
            <a:r>
              <a:rPr lang="en-US" dirty="0"/>
              <a:t> </a:t>
            </a:r>
            <a:r>
              <a:rPr lang="en-US" dirty="0" err="1"/>
              <a:t>są</a:t>
            </a:r>
            <a:r>
              <a:rPr lang="en-US" dirty="0"/>
              <a:t> ze </a:t>
            </a:r>
            <a:r>
              <a:rPr lang="en-US" dirty="0" err="1"/>
              <a:t>sobą</a:t>
            </a:r>
            <a:r>
              <a:rPr lang="en-US" dirty="0"/>
              <a:t> </a:t>
            </a:r>
            <a:r>
              <a:rPr lang="en-US" dirty="0" err="1"/>
              <a:t>powiązane</a:t>
            </a:r>
            <a:r>
              <a:rPr lang="en-US" dirty="0"/>
              <a:t> </a:t>
            </a:r>
            <a:r>
              <a:rPr lang="en-US" dirty="0" err="1"/>
              <a:t>poprzez</a:t>
            </a:r>
            <a:r>
              <a:rPr lang="en-US" dirty="0"/>
              <a:t> </a:t>
            </a:r>
            <a:r>
              <a:rPr lang="en-US" dirty="0" err="1"/>
              <a:t>zależności</a:t>
            </a:r>
            <a:r>
              <a:rPr lang="en-US" dirty="0"/>
              <a:t> </a:t>
            </a:r>
            <a:r>
              <a:rPr lang="en-US" dirty="0" err="1"/>
              <a:t>pokarmowe</a:t>
            </a:r>
            <a:r>
              <a:rPr lang="en-US" dirty="0"/>
              <a:t> </a:t>
            </a:r>
            <a:r>
              <a:rPr lang="en-US" dirty="0" err="1"/>
              <a:t>oraz</a:t>
            </a:r>
            <a:r>
              <a:rPr lang="en-US" dirty="0"/>
              <a:t> </a:t>
            </a:r>
            <a:r>
              <a:rPr lang="en-US" dirty="0" err="1"/>
              <a:t>inne</a:t>
            </a:r>
            <a:r>
              <a:rPr lang="en-US" dirty="0"/>
              <a:t> </a:t>
            </a:r>
            <a:r>
              <a:rPr lang="en-US" dirty="0" err="1"/>
              <a:t>interakcje</a:t>
            </a:r>
            <a:r>
              <a:rPr lang="en-US" dirty="0"/>
              <a:t>, co </a:t>
            </a:r>
            <a:r>
              <a:rPr lang="en-US" dirty="0" err="1"/>
              <a:t>umożliwia</a:t>
            </a:r>
            <a:r>
              <a:rPr lang="en-US" dirty="0"/>
              <a:t> </a:t>
            </a:r>
            <a:r>
              <a:rPr lang="en-US" dirty="0" err="1"/>
              <a:t>obieg</a:t>
            </a:r>
            <a:r>
              <a:rPr lang="en-US" dirty="0"/>
              <a:t> </a:t>
            </a:r>
            <a:r>
              <a:rPr lang="en-US" dirty="0" err="1"/>
              <a:t>materii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przepływ</a:t>
            </a:r>
            <a:r>
              <a:rPr lang="en-US" dirty="0"/>
              <a:t> </a:t>
            </a:r>
            <a:r>
              <a:rPr lang="en-US" dirty="0" err="1"/>
              <a:t>energii</a:t>
            </a:r>
            <a:r>
              <a:rPr lang="en-US" dirty="0"/>
              <a:t> w </a:t>
            </a:r>
            <a:r>
              <a:rPr lang="en-US" dirty="0" err="1"/>
              <a:t>przyrodzie</a:t>
            </a:r>
            <a:r>
              <a:rPr lang="en-US" dirty="0"/>
              <a:t>, </a:t>
            </a:r>
          </a:p>
          <a:p>
            <a:pPr marL="285750" indent="-285750">
              <a:buFont typeface="Arial"/>
              <a:buChar char="•"/>
            </a:pPr>
            <a:r>
              <a:rPr lang="en-US" dirty="0" err="1"/>
              <a:t>różnorodność</a:t>
            </a:r>
            <a:r>
              <a:rPr lang="en-US" dirty="0"/>
              <a:t> </a:t>
            </a:r>
            <a:r>
              <a:rPr lang="en-US" dirty="0" err="1"/>
              <a:t>funkcji</a:t>
            </a:r>
            <a:r>
              <a:rPr lang="en-US" dirty="0"/>
              <a:t>, </a:t>
            </a:r>
            <a:r>
              <a:rPr lang="en-US" dirty="0" err="1"/>
              <a:t>jakie</a:t>
            </a:r>
            <a:r>
              <a:rPr lang="en-US" dirty="0"/>
              <a:t> </a:t>
            </a:r>
            <a:r>
              <a:rPr lang="en-US" dirty="0" err="1"/>
              <a:t>pełnią</a:t>
            </a:r>
            <a:r>
              <a:rPr lang="en-US" dirty="0"/>
              <a:t> </a:t>
            </a:r>
            <a:r>
              <a:rPr lang="en-US" dirty="0" err="1"/>
              <a:t>organizmy</a:t>
            </a:r>
            <a:r>
              <a:rPr lang="en-US" dirty="0"/>
              <a:t> - od </a:t>
            </a:r>
            <a:r>
              <a:rPr lang="en-US" dirty="0" err="1"/>
              <a:t>producentów</a:t>
            </a:r>
            <a:r>
              <a:rPr lang="en-US" dirty="0"/>
              <a:t>, </a:t>
            </a:r>
            <a:r>
              <a:rPr lang="en-US" dirty="0" err="1"/>
              <a:t>przez</a:t>
            </a:r>
            <a:r>
              <a:rPr lang="en-US" dirty="0"/>
              <a:t> </a:t>
            </a:r>
            <a:r>
              <a:rPr lang="en-US" dirty="0" err="1"/>
              <a:t>konsumpcję</a:t>
            </a:r>
            <a:r>
              <a:rPr lang="en-US" dirty="0"/>
              <a:t> </a:t>
            </a:r>
            <a:r>
              <a:rPr lang="en-US" dirty="0" err="1"/>
              <a:t>pierwszego</a:t>
            </a:r>
            <a:r>
              <a:rPr lang="en-US" dirty="0"/>
              <a:t>, </a:t>
            </a:r>
            <a:r>
              <a:rPr lang="en-US" dirty="0" err="1"/>
              <a:t>drugiego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trzeciego</a:t>
            </a:r>
            <a:r>
              <a:rPr lang="en-US" dirty="0"/>
              <a:t> </a:t>
            </a:r>
            <a:r>
              <a:rPr lang="en-US" dirty="0" err="1"/>
              <a:t>rzędu</a:t>
            </a:r>
            <a:r>
              <a:rPr lang="en-US" dirty="0"/>
              <a:t>, po </a:t>
            </a:r>
            <a:r>
              <a:rPr lang="en-US" dirty="0" err="1"/>
              <a:t>destruentów</a:t>
            </a:r>
            <a:r>
              <a:rPr lang="en-US" dirty="0"/>
              <a:t> - </a:t>
            </a:r>
            <a:r>
              <a:rPr lang="en-US" dirty="0" err="1"/>
              <a:t>wpływa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dynamikę</a:t>
            </a:r>
            <a:r>
              <a:rPr lang="en-US" dirty="0"/>
              <a:t> </a:t>
            </a:r>
            <a:r>
              <a:rPr lang="en-US" dirty="0" err="1"/>
              <a:t>ekosystemów</a:t>
            </a:r>
            <a:r>
              <a:rPr lang="en-US" dirty="0"/>
              <a:t>, </a:t>
            </a:r>
            <a:r>
              <a:rPr lang="en-US" dirty="0" err="1"/>
              <a:t>tworząc</a:t>
            </a:r>
            <a:r>
              <a:rPr lang="en-US" dirty="0"/>
              <a:t> </a:t>
            </a:r>
            <a:r>
              <a:rPr lang="en-US" dirty="0" err="1"/>
              <a:t>złożone</a:t>
            </a:r>
            <a:r>
              <a:rPr lang="en-US" dirty="0"/>
              <a:t> </a:t>
            </a:r>
            <a:r>
              <a:rPr lang="en-US" dirty="0" err="1"/>
              <a:t>sieci</a:t>
            </a:r>
            <a:r>
              <a:rPr lang="en-US" dirty="0"/>
              <a:t> </a:t>
            </a:r>
            <a:r>
              <a:rPr lang="en-US" dirty="0" err="1"/>
              <a:t>powiązań</a:t>
            </a:r>
            <a:r>
              <a:rPr lang="en-US" dirty="0"/>
              <a:t>, </a:t>
            </a:r>
            <a:r>
              <a:rPr lang="en-US" dirty="0" err="1"/>
              <a:t>których</a:t>
            </a:r>
            <a:r>
              <a:rPr lang="en-US" dirty="0"/>
              <a:t> </a:t>
            </a:r>
            <a:r>
              <a:rPr lang="en-US" dirty="0" err="1"/>
              <a:t>zaburzenie</a:t>
            </a:r>
            <a:r>
              <a:rPr lang="en-US" dirty="0"/>
              <a:t> </a:t>
            </a:r>
            <a:r>
              <a:rPr lang="en-US" dirty="0" err="1"/>
              <a:t>może</a:t>
            </a:r>
            <a:r>
              <a:rPr lang="en-US" dirty="0"/>
              <a:t> </a:t>
            </a:r>
            <a:r>
              <a:rPr lang="en-US" dirty="0" err="1"/>
              <a:t>mieć</a:t>
            </a:r>
            <a:r>
              <a:rPr lang="en-US" dirty="0"/>
              <a:t> </a:t>
            </a:r>
            <a:r>
              <a:rPr lang="en-US" dirty="0" err="1"/>
              <a:t>nieprzewidywalne</a:t>
            </a:r>
            <a:r>
              <a:rPr lang="en-US" dirty="0"/>
              <a:t> </a:t>
            </a:r>
            <a:r>
              <a:rPr lang="en-US" dirty="0" err="1"/>
              <a:t>konsekwencje</a:t>
            </a:r>
            <a:r>
              <a:rPr lang="en-US" dirty="0"/>
              <a:t>.</a:t>
            </a:r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838301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08B91F7-1165-27EA-278B-E37125118205}"/>
              </a:ext>
            </a:extLst>
          </p:cNvPr>
          <p:cNvSpPr txBox="1"/>
          <p:nvPr/>
        </p:nvSpPr>
        <p:spPr>
          <a:xfrm>
            <a:off x="2448698" y="1243913"/>
            <a:ext cx="7675605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 err="1">
                <a:solidFill>
                  <a:srgbClr val="002060"/>
                </a:solidFill>
                <a:latin typeface="Montserrat"/>
              </a:rPr>
              <a:t>Zagrożenia</a:t>
            </a:r>
            <a:r>
              <a:rPr lang="en-US" sz="2800" b="1" dirty="0">
                <a:solidFill>
                  <a:srgbClr val="002060"/>
                </a:solidFill>
                <a:latin typeface="Montserrat"/>
              </a:rPr>
              <a:t> </a:t>
            </a:r>
            <a:r>
              <a:rPr lang="en-US" sz="2800" b="1" dirty="0" err="1">
                <a:solidFill>
                  <a:srgbClr val="002060"/>
                </a:solidFill>
                <a:latin typeface="Montserrat"/>
              </a:rPr>
              <a:t>dla</a:t>
            </a:r>
            <a:r>
              <a:rPr lang="en-US" sz="2800" b="1" dirty="0">
                <a:solidFill>
                  <a:srgbClr val="002060"/>
                </a:solidFill>
                <a:latin typeface="Montserrat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Montserrat"/>
              </a:rPr>
              <a:t>bioróżnorodności</a:t>
            </a:r>
            <a:endParaRPr lang="en-US" sz="2800" b="1" dirty="0" err="1">
              <a:solidFill>
                <a:srgbClr val="002060"/>
              </a:solidFill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94B707-C2F3-315C-8948-9C269CC0F4F1}"/>
              </a:ext>
            </a:extLst>
          </p:cNvPr>
          <p:cNvSpPr txBox="1"/>
          <p:nvPr/>
        </p:nvSpPr>
        <p:spPr>
          <a:xfrm>
            <a:off x="893806" y="2664941"/>
            <a:ext cx="9899821" cy="166199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err="1">
                <a:latin typeface="Montserrat"/>
              </a:rPr>
              <a:t>zanikanie</a:t>
            </a:r>
            <a:r>
              <a:rPr lang="en-US" dirty="0">
                <a:latin typeface="Montserrat"/>
              </a:rPr>
              <a:t> </a:t>
            </a:r>
            <a:r>
              <a:rPr lang="en-US" err="1">
                <a:latin typeface="Montserrat"/>
              </a:rPr>
              <a:t>siedlisk</a:t>
            </a:r>
            <a:r>
              <a:rPr lang="en-US" dirty="0">
                <a:latin typeface="Montserrat"/>
              </a:rPr>
              <a:t> </a:t>
            </a:r>
            <a:r>
              <a:rPr lang="en-US" err="1">
                <a:latin typeface="Montserrat"/>
              </a:rPr>
              <a:t>i</a:t>
            </a:r>
            <a:r>
              <a:rPr lang="en-US" dirty="0">
                <a:latin typeface="Montserrat"/>
              </a:rPr>
              <a:t> </a:t>
            </a:r>
            <a:r>
              <a:rPr lang="en-US" err="1">
                <a:latin typeface="Montserrat"/>
              </a:rPr>
              <a:t>korytarzy</a:t>
            </a:r>
            <a:r>
              <a:rPr lang="en-US" dirty="0">
                <a:latin typeface="Montserrat"/>
              </a:rPr>
              <a:t> </a:t>
            </a:r>
            <a:r>
              <a:rPr lang="en-US" err="1">
                <a:latin typeface="Montserrat"/>
              </a:rPr>
              <a:t>ekologicznych</a:t>
            </a:r>
            <a:r>
              <a:rPr lang="en-US" dirty="0">
                <a:latin typeface="Montserrat"/>
              </a:rPr>
              <a:t> </a:t>
            </a:r>
          </a:p>
          <a:p>
            <a:pPr marL="285750" indent="-285750">
              <a:buFont typeface="Arial"/>
              <a:buChar char="•"/>
            </a:pPr>
            <a:r>
              <a:rPr lang="en-US" dirty="0" err="1">
                <a:latin typeface="Montserrat"/>
              </a:rPr>
              <a:t>napływ</a:t>
            </a:r>
            <a:r>
              <a:rPr lang="en-US" dirty="0">
                <a:latin typeface="Montserrat"/>
              </a:rPr>
              <a:t> </a:t>
            </a:r>
            <a:r>
              <a:rPr lang="en-US" dirty="0" err="1">
                <a:latin typeface="Montserrat"/>
              </a:rPr>
              <a:t>obcych</a:t>
            </a:r>
            <a:r>
              <a:rPr lang="en-US" dirty="0">
                <a:latin typeface="Montserrat"/>
              </a:rPr>
              <a:t> </a:t>
            </a:r>
            <a:r>
              <a:rPr lang="en-US" dirty="0" err="1">
                <a:latin typeface="Montserrat"/>
              </a:rPr>
              <a:t>gatunków</a:t>
            </a:r>
            <a:r>
              <a:rPr lang="en-US" dirty="0">
                <a:latin typeface="Montserrat"/>
              </a:rPr>
              <a:t> (</a:t>
            </a:r>
            <a:r>
              <a:rPr lang="en-US" dirty="0" err="1">
                <a:latin typeface="Montserrat"/>
              </a:rPr>
              <a:t>inwazyjnych</a:t>
            </a:r>
            <a:r>
              <a:rPr lang="en-US" dirty="0">
                <a:latin typeface="Montserrat"/>
              </a:rPr>
              <a:t>)</a:t>
            </a:r>
            <a:endParaRPr lang="en-US" dirty="0" err="1">
              <a:latin typeface="Montserrat"/>
            </a:endParaRPr>
          </a:p>
          <a:p>
            <a:pPr marL="285750" indent="-285750">
              <a:buFont typeface="Arial"/>
              <a:buChar char="•"/>
            </a:pPr>
            <a:r>
              <a:rPr lang="en-US" dirty="0" err="1">
                <a:latin typeface="Montserrat"/>
              </a:rPr>
              <a:t>zmiany</a:t>
            </a:r>
            <a:r>
              <a:rPr lang="en-US" dirty="0">
                <a:latin typeface="Montserrat"/>
              </a:rPr>
              <a:t> </a:t>
            </a:r>
            <a:r>
              <a:rPr lang="en-US" dirty="0" err="1">
                <a:latin typeface="Montserrat"/>
              </a:rPr>
              <a:t>klimatu</a:t>
            </a:r>
            <a:r>
              <a:rPr lang="en-US" dirty="0">
                <a:latin typeface="Montserrat"/>
              </a:rPr>
              <a:t> </a:t>
            </a:r>
            <a:endParaRPr lang="en-US">
              <a:latin typeface="Montserrat"/>
            </a:endParaRPr>
          </a:p>
          <a:p>
            <a:pPr marL="285750" indent="-285750">
              <a:buFont typeface="Arial"/>
              <a:buChar char="•"/>
            </a:pPr>
            <a:r>
              <a:rPr lang="en-US" err="1">
                <a:latin typeface="Montserrat"/>
              </a:rPr>
              <a:t>zanieczyszczenie</a:t>
            </a:r>
            <a:r>
              <a:rPr lang="en-US" dirty="0">
                <a:latin typeface="Montserrat"/>
              </a:rPr>
              <a:t> </a:t>
            </a:r>
            <a:r>
              <a:rPr lang="en-US" err="1">
                <a:latin typeface="Montserrat"/>
              </a:rPr>
              <a:t>środowiska</a:t>
            </a:r>
            <a:r>
              <a:rPr lang="en-US" dirty="0">
                <a:latin typeface="Montserrat"/>
              </a:rPr>
              <a:t> </a:t>
            </a:r>
            <a:endParaRPr lang="en-US">
              <a:latin typeface="Montserrat"/>
            </a:endParaRPr>
          </a:p>
          <a:p>
            <a:pPr marL="285750" indent="-285750">
              <a:buFont typeface="Arial"/>
              <a:buChar char="•"/>
            </a:pPr>
            <a:r>
              <a:rPr lang="en-US" dirty="0" err="1">
                <a:latin typeface="Montserrat"/>
              </a:rPr>
              <a:t>nadmierna</a:t>
            </a:r>
            <a:r>
              <a:rPr lang="en-US" dirty="0">
                <a:latin typeface="Montserrat"/>
              </a:rPr>
              <a:t> </a:t>
            </a:r>
            <a:r>
              <a:rPr lang="en-US" dirty="0" err="1">
                <a:latin typeface="Montserrat"/>
              </a:rPr>
              <a:t>eksploatacja</a:t>
            </a:r>
            <a:r>
              <a:rPr lang="en-US" dirty="0">
                <a:latin typeface="Montserrat"/>
              </a:rPr>
              <a:t> </a:t>
            </a:r>
            <a:r>
              <a:rPr lang="en-US" dirty="0" err="1">
                <a:latin typeface="Montserrat"/>
              </a:rPr>
              <a:t>zasobów</a:t>
            </a:r>
            <a:r>
              <a:rPr lang="en-US" dirty="0">
                <a:latin typeface="Montserrat"/>
              </a:rPr>
              <a:t> </a:t>
            </a:r>
            <a:endParaRPr lang="en-US" dirty="0">
              <a:latin typeface="Montserrat"/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en-US" sz="1200" dirty="0">
              <a:solidFill>
                <a:srgbClr val="0D0D0D"/>
              </a:solidFill>
              <a:latin typeface="Montserrat"/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0F7384-D1F7-2DA0-9710-7F16B41E35BA}"/>
              </a:ext>
            </a:extLst>
          </p:cNvPr>
          <p:cNvSpPr txBox="1"/>
          <p:nvPr/>
        </p:nvSpPr>
        <p:spPr>
          <a:xfrm>
            <a:off x="976184" y="4539049"/>
            <a:ext cx="7860956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002060"/>
                </a:solidFill>
                <a:latin typeface="Montserrat"/>
              </a:rPr>
              <a:t>Ten </a:t>
            </a:r>
            <a:r>
              <a:rPr lang="en-US" err="1">
                <a:solidFill>
                  <a:srgbClr val="002060"/>
                </a:solidFill>
                <a:latin typeface="Montserrat"/>
              </a:rPr>
              <a:t>proces</a:t>
            </a:r>
            <a:r>
              <a:rPr lang="en-US" dirty="0">
                <a:solidFill>
                  <a:srgbClr val="002060"/>
                </a:solidFill>
                <a:latin typeface="Montserrat"/>
              </a:rPr>
              <a:t> jest </a:t>
            </a:r>
            <a:r>
              <a:rPr lang="en-US" err="1">
                <a:solidFill>
                  <a:srgbClr val="002060"/>
                </a:solidFill>
                <a:latin typeface="Montserrat"/>
              </a:rPr>
              <a:t>alarmujący</a:t>
            </a:r>
            <a:r>
              <a:rPr lang="en-US" dirty="0">
                <a:solidFill>
                  <a:srgbClr val="002060"/>
                </a:solidFill>
                <a:latin typeface="Montserrat"/>
              </a:rPr>
              <a:t>, </a:t>
            </a:r>
            <a:r>
              <a:rPr lang="en-US" err="1">
                <a:solidFill>
                  <a:srgbClr val="002060"/>
                </a:solidFill>
                <a:latin typeface="Montserrat"/>
              </a:rPr>
              <a:t>gdyż</a:t>
            </a:r>
            <a:r>
              <a:rPr lang="en-US" dirty="0">
                <a:solidFill>
                  <a:srgbClr val="002060"/>
                </a:solidFill>
                <a:latin typeface="Montserrat"/>
              </a:rPr>
              <a:t> </a:t>
            </a:r>
            <a:r>
              <a:rPr lang="en-US" err="1">
                <a:solidFill>
                  <a:srgbClr val="002060"/>
                </a:solidFill>
                <a:latin typeface="Montserrat"/>
              </a:rPr>
              <a:t>wymierają</a:t>
            </a:r>
            <a:r>
              <a:rPr lang="en-US" dirty="0">
                <a:solidFill>
                  <a:srgbClr val="002060"/>
                </a:solidFill>
                <a:latin typeface="Montserrat"/>
              </a:rPr>
              <a:t> </a:t>
            </a:r>
            <a:r>
              <a:rPr lang="en-US" err="1">
                <a:solidFill>
                  <a:srgbClr val="002060"/>
                </a:solidFill>
                <a:latin typeface="Montserrat"/>
              </a:rPr>
              <a:t>nie</a:t>
            </a:r>
            <a:r>
              <a:rPr lang="en-US" dirty="0">
                <a:solidFill>
                  <a:srgbClr val="002060"/>
                </a:solidFill>
                <a:latin typeface="Montserrat"/>
              </a:rPr>
              <a:t> </a:t>
            </a:r>
            <a:r>
              <a:rPr lang="en-US" err="1">
                <a:solidFill>
                  <a:srgbClr val="002060"/>
                </a:solidFill>
                <a:latin typeface="Montserrat"/>
              </a:rPr>
              <a:t>tylko</a:t>
            </a:r>
            <a:r>
              <a:rPr lang="en-US" dirty="0">
                <a:solidFill>
                  <a:srgbClr val="002060"/>
                </a:solidFill>
                <a:latin typeface="Montserrat"/>
              </a:rPr>
              <a:t> </a:t>
            </a:r>
            <a:r>
              <a:rPr lang="en-US" err="1">
                <a:solidFill>
                  <a:srgbClr val="002060"/>
                </a:solidFill>
                <a:latin typeface="Montserrat"/>
              </a:rPr>
              <a:t>gatunki</a:t>
            </a:r>
            <a:r>
              <a:rPr lang="en-US" dirty="0">
                <a:solidFill>
                  <a:srgbClr val="002060"/>
                </a:solidFill>
                <a:latin typeface="Montserrat"/>
              </a:rPr>
              <a:t> </a:t>
            </a:r>
            <a:r>
              <a:rPr lang="en-US" err="1">
                <a:solidFill>
                  <a:srgbClr val="002060"/>
                </a:solidFill>
                <a:latin typeface="Montserrat"/>
              </a:rPr>
              <a:t>duże</a:t>
            </a:r>
            <a:r>
              <a:rPr lang="en-US" dirty="0">
                <a:solidFill>
                  <a:srgbClr val="002060"/>
                </a:solidFill>
                <a:latin typeface="Montserrat"/>
              </a:rPr>
              <a:t> </a:t>
            </a:r>
            <a:r>
              <a:rPr lang="en-US" err="1">
                <a:solidFill>
                  <a:srgbClr val="002060"/>
                </a:solidFill>
                <a:latin typeface="Montserrat"/>
              </a:rPr>
              <a:t>i</a:t>
            </a:r>
            <a:r>
              <a:rPr lang="en-US" dirty="0">
                <a:solidFill>
                  <a:srgbClr val="002060"/>
                </a:solidFill>
                <a:latin typeface="Montserrat"/>
              </a:rPr>
              <a:t> </a:t>
            </a:r>
            <a:r>
              <a:rPr lang="en-US" err="1">
                <a:solidFill>
                  <a:srgbClr val="002060"/>
                </a:solidFill>
                <a:latin typeface="Montserrat"/>
              </a:rPr>
              <a:t>spektakularne</a:t>
            </a:r>
            <a:r>
              <a:rPr lang="en-US" dirty="0">
                <a:solidFill>
                  <a:srgbClr val="002060"/>
                </a:solidFill>
                <a:latin typeface="Montserrat"/>
              </a:rPr>
              <a:t>, ale </a:t>
            </a:r>
            <a:r>
              <a:rPr lang="en-US" err="1">
                <a:solidFill>
                  <a:srgbClr val="002060"/>
                </a:solidFill>
                <a:latin typeface="Montserrat"/>
              </a:rPr>
              <a:t>również</a:t>
            </a:r>
            <a:r>
              <a:rPr lang="en-US" dirty="0">
                <a:solidFill>
                  <a:srgbClr val="002060"/>
                </a:solidFill>
                <a:latin typeface="Montserrat"/>
              </a:rPr>
              <a:t> </a:t>
            </a:r>
            <a:r>
              <a:rPr lang="en-US" err="1">
                <a:solidFill>
                  <a:srgbClr val="002060"/>
                </a:solidFill>
                <a:latin typeface="Montserrat"/>
              </a:rPr>
              <a:t>te</a:t>
            </a:r>
            <a:r>
              <a:rPr lang="en-US" dirty="0">
                <a:solidFill>
                  <a:srgbClr val="002060"/>
                </a:solidFill>
                <a:latin typeface="Montserrat"/>
              </a:rPr>
              <a:t> </a:t>
            </a:r>
            <a:r>
              <a:rPr lang="en-US" err="1">
                <a:solidFill>
                  <a:srgbClr val="002060"/>
                </a:solidFill>
                <a:latin typeface="Montserrat"/>
              </a:rPr>
              <a:t>mniejsze</a:t>
            </a:r>
            <a:r>
              <a:rPr lang="en-US" dirty="0">
                <a:solidFill>
                  <a:srgbClr val="002060"/>
                </a:solidFill>
                <a:latin typeface="Montserrat"/>
              </a:rPr>
              <a:t> </a:t>
            </a:r>
            <a:r>
              <a:rPr lang="en-US" err="1">
                <a:solidFill>
                  <a:srgbClr val="002060"/>
                </a:solidFill>
                <a:latin typeface="Montserrat"/>
              </a:rPr>
              <a:t>i</a:t>
            </a:r>
            <a:r>
              <a:rPr lang="en-US" dirty="0">
                <a:solidFill>
                  <a:srgbClr val="002060"/>
                </a:solidFill>
                <a:latin typeface="Montserrat"/>
              </a:rPr>
              <a:t> </a:t>
            </a:r>
            <a:r>
              <a:rPr lang="en-US" err="1">
                <a:solidFill>
                  <a:srgbClr val="002060"/>
                </a:solidFill>
                <a:latin typeface="Montserrat"/>
              </a:rPr>
              <a:t>mniej</a:t>
            </a:r>
            <a:r>
              <a:rPr lang="en-US" dirty="0">
                <a:solidFill>
                  <a:srgbClr val="002060"/>
                </a:solidFill>
                <a:latin typeface="Montserrat"/>
              </a:rPr>
              <a:t> </a:t>
            </a:r>
            <a:r>
              <a:rPr lang="en-US" err="1">
                <a:solidFill>
                  <a:srgbClr val="002060"/>
                </a:solidFill>
                <a:latin typeface="Montserrat"/>
              </a:rPr>
              <a:t>znane</a:t>
            </a:r>
            <a:r>
              <a:rPr lang="en-US" dirty="0">
                <a:solidFill>
                  <a:srgbClr val="002060"/>
                </a:solidFill>
                <a:latin typeface="Montserrat"/>
              </a:rPr>
              <a:t>, co </a:t>
            </a:r>
            <a:r>
              <a:rPr lang="en-US" err="1">
                <a:solidFill>
                  <a:srgbClr val="002060"/>
                </a:solidFill>
                <a:latin typeface="Montserrat"/>
              </a:rPr>
              <a:t>może</a:t>
            </a:r>
            <a:r>
              <a:rPr lang="en-US" dirty="0">
                <a:solidFill>
                  <a:srgbClr val="002060"/>
                </a:solidFill>
                <a:latin typeface="Montserrat"/>
              </a:rPr>
              <a:t> </a:t>
            </a:r>
            <a:r>
              <a:rPr lang="en-US" err="1">
                <a:solidFill>
                  <a:srgbClr val="002060"/>
                </a:solidFill>
                <a:latin typeface="Montserrat"/>
              </a:rPr>
              <a:t>prowadzić</a:t>
            </a:r>
            <a:r>
              <a:rPr lang="en-US" dirty="0">
                <a:solidFill>
                  <a:srgbClr val="002060"/>
                </a:solidFill>
                <a:latin typeface="Montserrat"/>
              </a:rPr>
              <a:t> do </a:t>
            </a:r>
            <a:r>
              <a:rPr lang="en-US" err="1">
                <a:solidFill>
                  <a:srgbClr val="002060"/>
                </a:solidFill>
                <a:latin typeface="Montserrat"/>
              </a:rPr>
              <a:t>poważnych</a:t>
            </a:r>
            <a:r>
              <a:rPr lang="en-US" dirty="0">
                <a:solidFill>
                  <a:srgbClr val="002060"/>
                </a:solidFill>
                <a:latin typeface="Montserrat"/>
              </a:rPr>
              <a:t> </a:t>
            </a:r>
            <a:r>
              <a:rPr lang="en-US" err="1">
                <a:solidFill>
                  <a:srgbClr val="002060"/>
                </a:solidFill>
                <a:latin typeface="Montserrat"/>
              </a:rPr>
              <a:t>konsekwencji</a:t>
            </a:r>
            <a:r>
              <a:rPr lang="en-US" dirty="0">
                <a:solidFill>
                  <a:srgbClr val="002060"/>
                </a:solidFill>
                <a:latin typeface="Montserrat"/>
              </a:rPr>
              <a:t> </a:t>
            </a:r>
            <a:r>
              <a:rPr lang="en-US" err="1">
                <a:solidFill>
                  <a:srgbClr val="002060"/>
                </a:solidFill>
                <a:latin typeface="Montserrat"/>
              </a:rPr>
              <a:t>dla</a:t>
            </a:r>
            <a:r>
              <a:rPr lang="en-US" dirty="0">
                <a:solidFill>
                  <a:srgbClr val="002060"/>
                </a:solidFill>
                <a:latin typeface="Montserrat"/>
              </a:rPr>
              <a:t> </a:t>
            </a:r>
            <a:r>
              <a:rPr lang="en-US" err="1">
                <a:solidFill>
                  <a:srgbClr val="002060"/>
                </a:solidFill>
                <a:latin typeface="Montserrat"/>
              </a:rPr>
              <a:t>całych</a:t>
            </a:r>
            <a:r>
              <a:rPr lang="en-US" dirty="0">
                <a:solidFill>
                  <a:srgbClr val="002060"/>
                </a:solidFill>
                <a:latin typeface="Montserrat"/>
              </a:rPr>
              <a:t> </a:t>
            </a:r>
            <a:r>
              <a:rPr lang="en-US" err="1">
                <a:solidFill>
                  <a:srgbClr val="002060"/>
                </a:solidFill>
                <a:latin typeface="Montserrat"/>
              </a:rPr>
              <a:t>ekosystemów</a:t>
            </a:r>
            <a:r>
              <a:rPr lang="en-US" dirty="0">
                <a:solidFill>
                  <a:srgbClr val="002060"/>
                </a:solidFill>
                <a:latin typeface="Montserrat"/>
              </a:rPr>
              <a:t>.</a:t>
            </a:r>
            <a:endParaRPr lang="en-US" dirty="0">
              <a:solidFill>
                <a:srgbClr val="002060"/>
              </a:solidFill>
              <a:latin typeface="Montserrat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16368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A5D0148-B892-2CEA-D7F9-899ADED71A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3323" y="242404"/>
            <a:ext cx="4851429" cy="6034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750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9F64BE8-0FC9-B648-1CB9-1CFDE80E24BA}"/>
              </a:ext>
            </a:extLst>
          </p:cNvPr>
          <p:cNvSpPr txBox="1"/>
          <p:nvPr/>
        </p:nvSpPr>
        <p:spPr>
          <a:xfrm>
            <a:off x="873212" y="1985320"/>
            <a:ext cx="8942172" cy="30469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latin typeface="Montserrat"/>
              </a:rPr>
              <a:t>Aby </a:t>
            </a:r>
            <a:r>
              <a:rPr lang="en-US" sz="1400" dirty="0" err="1">
                <a:latin typeface="Montserrat"/>
              </a:rPr>
              <a:t>zachować</a:t>
            </a:r>
            <a:r>
              <a:rPr lang="en-US" sz="1400" dirty="0">
                <a:latin typeface="Montserrat"/>
              </a:rPr>
              <a:t> </a:t>
            </a:r>
            <a:r>
              <a:rPr lang="en-US" sz="1400" dirty="0" err="1">
                <a:latin typeface="Montserrat"/>
              </a:rPr>
              <a:t>bioróżnorodność</a:t>
            </a:r>
            <a:r>
              <a:rPr lang="en-US" sz="1400" dirty="0">
                <a:latin typeface="Montserrat"/>
              </a:rPr>
              <a:t>, </a:t>
            </a:r>
            <a:r>
              <a:rPr lang="en-US" sz="1400" dirty="0" err="1">
                <a:latin typeface="Montserrat"/>
              </a:rPr>
              <a:t>konieczne</a:t>
            </a:r>
            <a:r>
              <a:rPr lang="en-US" sz="1400" dirty="0">
                <a:latin typeface="Montserrat"/>
              </a:rPr>
              <a:t> jest </a:t>
            </a:r>
            <a:r>
              <a:rPr lang="en-US" sz="1400" dirty="0" err="1">
                <a:latin typeface="Montserrat"/>
              </a:rPr>
              <a:t>podejmowanie</a:t>
            </a:r>
            <a:r>
              <a:rPr lang="en-US" sz="1400" dirty="0">
                <a:latin typeface="Montserrat"/>
              </a:rPr>
              <a:t> </a:t>
            </a:r>
            <a:r>
              <a:rPr lang="en-US" sz="1400" dirty="0" err="1">
                <a:latin typeface="Montserrat"/>
              </a:rPr>
              <a:t>działań</a:t>
            </a:r>
            <a:r>
              <a:rPr lang="en-US" sz="1400" dirty="0">
                <a:latin typeface="Montserrat"/>
              </a:rPr>
              <a:t> </a:t>
            </a:r>
            <a:r>
              <a:rPr lang="en-US" sz="1400" dirty="0" err="1">
                <a:latin typeface="Montserrat"/>
              </a:rPr>
              <a:t>na</a:t>
            </a:r>
            <a:r>
              <a:rPr lang="en-US" sz="1400" dirty="0">
                <a:latin typeface="Montserrat"/>
              </a:rPr>
              <a:t> </a:t>
            </a:r>
            <a:r>
              <a:rPr lang="en-US" sz="1400" dirty="0" err="1">
                <a:latin typeface="Montserrat"/>
              </a:rPr>
              <a:t>różnych</a:t>
            </a:r>
            <a:r>
              <a:rPr lang="en-US" sz="1400" dirty="0">
                <a:latin typeface="Montserrat"/>
              </a:rPr>
              <a:t> </a:t>
            </a:r>
            <a:r>
              <a:rPr lang="en-US" sz="1400" dirty="0" err="1">
                <a:latin typeface="Montserrat"/>
              </a:rPr>
              <a:t>płaszczyznach</a:t>
            </a:r>
            <a:r>
              <a:rPr lang="en-US" sz="1400" dirty="0">
                <a:latin typeface="Montserrat"/>
              </a:rPr>
              <a:t>. Do </a:t>
            </a:r>
            <a:r>
              <a:rPr lang="en-US" sz="1400" dirty="0" err="1">
                <a:latin typeface="Montserrat"/>
              </a:rPr>
              <a:t>kluczowych</a:t>
            </a:r>
            <a:r>
              <a:rPr lang="en-US" sz="1400" dirty="0">
                <a:latin typeface="Montserrat"/>
              </a:rPr>
              <a:t> </a:t>
            </a:r>
            <a:r>
              <a:rPr lang="en-US" sz="1400" dirty="0" err="1">
                <a:latin typeface="Montserrat"/>
              </a:rPr>
              <a:t>działań</a:t>
            </a:r>
            <a:r>
              <a:rPr lang="en-US" sz="1400" dirty="0">
                <a:latin typeface="Montserrat"/>
              </a:rPr>
              <a:t> </a:t>
            </a:r>
            <a:r>
              <a:rPr lang="en-US" sz="1400" dirty="0" err="1">
                <a:latin typeface="Montserrat"/>
              </a:rPr>
              <a:t>należą</a:t>
            </a:r>
            <a:r>
              <a:rPr lang="en-US" sz="1400" dirty="0">
                <a:latin typeface="Montserrat"/>
              </a:rPr>
              <a:t>:</a:t>
            </a:r>
          </a:p>
          <a:p>
            <a:endParaRPr lang="en-US" sz="1400" dirty="0">
              <a:latin typeface="Montserrat"/>
            </a:endParaRPr>
          </a:p>
          <a:p>
            <a:pPr marL="285750" indent="-285750">
              <a:spcAft>
                <a:spcPts val="300"/>
              </a:spcAft>
              <a:buFont typeface="Arial"/>
              <a:buChar char="•"/>
            </a:pPr>
            <a:r>
              <a:rPr lang="en-US" sz="1400" dirty="0" err="1">
                <a:latin typeface="Montserrat"/>
              </a:rPr>
              <a:t>Ochrona</a:t>
            </a:r>
            <a:r>
              <a:rPr lang="en-US" sz="1400" dirty="0">
                <a:latin typeface="Montserrat"/>
              </a:rPr>
              <a:t> </a:t>
            </a:r>
            <a:r>
              <a:rPr lang="en-US" sz="1400" dirty="0" err="1">
                <a:latin typeface="Montserrat"/>
              </a:rPr>
              <a:t>istniejących</a:t>
            </a:r>
            <a:r>
              <a:rPr lang="en-US" sz="1400" dirty="0">
                <a:latin typeface="Montserrat"/>
              </a:rPr>
              <a:t> </a:t>
            </a:r>
            <a:r>
              <a:rPr lang="en-US" sz="1400" dirty="0" err="1">
                <a:latin typeface="Montserrat"/>
              </a:rPr>
              <a:t>siedlisk</a:t>
            </a:r>
            <a:r>
              <a:rPr lang="en-US" sz="1400" dirty="0">
                <a:latin typeface="Montserrat"/>
              </a:rPr>
              <a:t> </a:t>
            </a:r>
            <a:r>
              <a:rPr lang="en-US" sz="1400" dirty="0" err="1">
                <a:latin typeface="Montserrat"/>
              </a:rPr>
              <a:t>oraz</a:t>
            </a:r>
            <a:r>
              <a:rPr lang="en-US" sz="1400" dirty="0">
                <a:latin typeface="Montserrat"/>
              </a:rPr>
              <a:t> </a:t>
            </a:r>
            <a:r>
              <a:rPr lang="en-US" sz="1400" dirty="0" err="1">
                <a:latin typeface="Montserrat"/>
              </a:rPr>
              <a:t>przywracanie</a:t>
            </a:r>
            <a:r>
              <a:rPr lang="en-US" sz="1400" dirty="0">
                <a:latin typeface="Montserrat"/>
              </a:rPr>
              <a:t> </a:t>
            </a:r>
            <a:r>
              <a:rPr lang="en-US" sz="1400" dirty="0" err="1">
                <a:latin typeface="Montserrat"/>
              </a:rPr>
              <a:t>zdegradowanych</a:t>
            </a:r>
            <a:r>
              <a:rPr lang="en-US" sz="1400" dirty="0">
                <a:latin typeface="Montserrat"/>
              </a:rPr>
              <a:t> </a:t>
            </a:r>
            <a:r>
              <a:rPr lang="en-US" sz="1400" dirty="0" err="1">
                <a:latin typeface="Montserrat"/>
              </a:rPr>
              <a:t>ekosystemów</a:t>
            </a:r>
            <a:r>
              <a:rPr lang="en-US" sz="1400" dirty="0">
                <a:latin typeface="Montserrat"/>
              </a:rPr>
              <a:t>, </a:t>
            </a:r>
            <a:r>
              <a:rPr lang="en-US" sz="1400" dirty="0" err="1">
                <a:latin typeface="Montserrat"/>
              </a:rPr>
              <a:t>takich</a:t>
            </a:r>
            <a:r>
              <a:rPr lang="en-US" sz="1400" dirty="0">
                <a:latin typeface="Montserrat"/>
              </a:rPr>
              <a:t> jak </a:t>
            </a:r>
            <a:r>
              <a:rPr lang="en-US" sz="1400" dirty="0" err="1">
                <a:latin typeface="Montserrat"/>
              </a:rPr>
              <a:t>lasy</a:t>
            </a:r>
            <a:r>
              <a:rPr lang="en-US" sz="1400" dirty="0">
                <a:latin typeface="Montserrat"/>
              </a:rPr>
              <a:t> </a:t>
            </a:r>
            <a:r>
              <a:rPr lang="en-US" sz="1400" dirty="0" err="1">
                <a:latin typeface="Montserrat"/>
              </a:rPr>
              <a:t>deszczowe</a:t>
            </a:r>
            <a:r>
              <a:rPr lang="en-US" sz="1400" dirty="0">
                <a:latin typeface="Montserrat"/>
              </a:rPr>
              <a:t>, </a:t>
            </a:r>
            <a:r>
              <a:rPr lang="en-US" sz="1400" dirty="0" err="1">
                <a:latin typeface="Montserrat"/>
              </a:rPr>
              <a:t>łąki</a:t>
            </a:r>
            <a:r>
              <a:rPr lang="en-US" sz="1400" dirty="0">
                <a:latin typeface="Montserrat"/>
              </a:rPr>
              <a:t>, </a:t>
            </a:r>
            <a:r>
              <a:rPr lang="en-US" sz="1400" dirty="0" err="1">
                <a:latin typeface="Montserrat"/>
              </a:rPr>
              <a:t>mokradła</a:t>
            </a:r>
            <a:r>
              <a:rPr lang="en-US" sz="1400" dirty="0">
                <a:latin typeface="Montserrat"/>
              </a:rPr>
              <a:t> </a:t>
            </a:r>
            <a:r>
              <a:rPr lang="en-US" sz="1400" dirty="0" err="1">
                <a:latin typeface="Montserrat"/>
              </a:rPr>
              <a:t>czy</a:t>
            </a:r>
            <a:r>
              <a:rPr lang="en-US" sz="1400" dirty="0">
                <a:latin typeface="Montserrat"/>
              </a:rPr>
              <a:t> </a:t>
            </a:r>
            <a:r>
              <a:rPr lang="en-US" sz="1400" dirty="0" err="1">
                <a:latin typeface="Montserrat"/>
              </a:rPr>
              <a:t>rafy</a:t>
            </a:r>
            <a:r>
              <a:rPr lang="en-US" sz="1400" dirty="0">
                <a:latin typeface="Montserrat"/>
              </a:rPr>
              <a:t> </a:t>
            </a:r>
            <a:r>
              <a:rPr lang="en-US" sz="1400" dirty="0" err="1">
                <a:latin typeface="Montserrat"/>
              </a:rPr>
              <a:t>koralowe</a:t>
            </a:r>
            <a:r>
              <a:rPr lang="en-US" sz="1400" dirty="0">
                <a:latin typeface="Montserrat"/>
              </a:rPr>
              <a:t>.</a:t>
            </a:r>
          </a:p>
          <a:p>
            <a:pPr marL="285750" indent="-285750">
              <a:spcAft>
                <a:spcPts val="300"/>
              </a:spcAft>
              <a:buFont typeface="Arial"/>
              <a:buChar char="•"/>
            </a:pPr>
            <a:r>
              <a:rPr lang="en-US" sz="1400" dirty="0" err="1">
                <a:latin typeface="Montserrat"/>
              </a:rPr>
              <a:t>Ograniczenie</a:t>
            </a:r>
            <a:r>
              <a:rPr lang="en-US" sz="1400" dirty="0">
                <a:latin typeface="Montserrat"/>
              </a:rPr>
              <a:t> </a:t>
            </a:r>
            <a:r>
              <a:rPr lang="en-US" sz="1400" dirty="0" err="1">
                <a:latin typeface="Montserrat"/>
              </a:rPr>
              <a:t>nadmiernej</a:t>
            </a:r>
            <a:r>
              <a:rPr lang="en-US" sz="1400" dirty="0">
                <a:latin typeface="Montserrat"/>
              </a:rPr>
              <a:t> </a:t>
            </a:r>
            <a:r>
              <a:rPr lang="en-US" sz="1400" dirty="0" err="1">
                <a:latin typeface="Montserrat"/>
              </a:rPr>
              <a:t>eksploatacji</a:t>
            </a:r>
            <a:r>
              <a:rPr lang="en-US" sz="1400" dirty="0">
                <a:latin typeface="Montserrat"/>
              </a:rPr>
              <a:t> </a:t>
            </a:r>
            <a:r>
              <a:rPr lang="en-US" sz="1400" dirty="0" err="1">
                <a:latin typeface="Montserrat"/>
              </a:rPr>
              <a:t>zasobów</a:t>
            </a:r>
            <a:r>
              <a:rPr lang="en-US" sz="1400" dirty="0">
                <a:latin typeface="Montserrat"/>
              </a:rPr>
              <a:t> </a:t>
            </a:r>
            <a:r>
              <a:rPr lang="en-US" sz="1400" dirty="0" err="1">
                <a:latin typeface="Montserrat"/>
              </a:rPr>
              <a:t>naturalnych</a:t>
            </a:r>
            <a:r>
              <a:rPr lang="en-US" sz="1400" dirty="0">
                <a:latin typeface="Montserrat"/>
              </a:rPr>
              <a:t> </a:t>
            </a:r>
            <a:r>
              <a:rPr lang="en-US" sz="1400" dirty="0" err="1">
                <a:latin typeface="Montserrat"/>
              </a:rPr>
              <a:t>poprzez</a:t>
            </a:r>
            <a:r>
              <a:rPr lang="en-US" sz="1400" dirty="0">
                <a:latin typeface="Montserrat"/>
              </a:rPr>
              <a:t> </a:t>
            </a:r>
            <a:r>
              <a:rPr lang="en-US" sz="1400" dirty="0" err="1">
                <a:latin typeface="Montserrat"/>
              </a:rPr>
              <a:t>wprowadzenie</a:t>
            </a:r>
            <a:r>
              <a:rPr lang="en-US" sz="1400" dirty="0">
                <a:latin typeface="Montserrat"/>
              </a:rPr>
              <a:t> </a:t>
            </a:r>
            <a:r>
              <a:rPr lang="en-US" sz="1400" dirty="0" err="1">
                <a:latin typeface="Montserrat"/>
              </a:rPr>
              <a:t>zrównoważonych</a:t>
            </a:r>
            <a:r>
              <a:rPr lang="en-US" sz="1400" dirty="0">
                <a:latin typeface="Montserrat"/>
              </a:rPr>
              <a:t> </a:t>
            </a:r>
            <a:r>
              <a:rPr lang="en-US" sz="1400" dirty="0" err="1">
                <a:latin typeface="Montserrat"/>
              </a:rPr>
              <a:t>praktyk</a:t>
            </a:r>
            <a:r>
              <a:rPr lang="en-US" sz="1400" dirty="0">
                <a:latin typeface="Montserrat"/>
              </a:rPr>
              <a:t> w </a:t>
            </a:r>
            <a:r>
              <a:rPr lang="en-US" sz="1400" dirty="0" err="1">
                <a:latin typeface="Montserrat"/>
              </a:rPr>
              <a:t>sektorach</a:t>
            </a:r>
            <a:r>
              <a:rPr lang="en-US" sz="1400" dirty="0">
                <a:latin typeface="Montserrat"/>
              </a:rPr>
              <a:t> </a:t>
            </a:r>
            <a:r>
              <a:rPr lang="en-US" sz="1400" dirty="0" err="1">
                <a:latin typeface="Montserrat"/>
              </a:rPr>
              <a:t>takich</a:t>
            </a:r>
            <a:r>
              <a:rPr lang="en-US" sz="1400" dirty="0">
                <a:latin typeface="Montserrat"/>
              </a:rPr>
              <a:t> jak </a:t>
            </a:r>
            <a:r>
              <a:rPr lang="en-US" sz="1400" dirty="0" err="1">
                <a:latin typeface="Montserrat"/>
              </a:rPr>
              <a:t>rybołówstwo</a:t>
            </a:r>
            <a:r>
              <a:rPr lang="en-US" sz="1400" dirty="0">
                <a:latin typeface="Montserrat"/>
              </a:rPr>
              <a:t>, </a:t>
            </a:r>
            <a:r>
              <a:rPr lang="en-US" sz="1400" dirty="0" err="1">
                <a:latin typeface="Montserrat"/>
              </a:rPr>
              <a:t>rolnictwo</a:t>
            </a:r>
            <a:r>
              <a:rPr lang="en-US" sz="1400" dirty="0">
                <a:latin typeface="Montserrat"/>
              </a:rPr>
              <a:t> </a:t>
            </a:r>
            <a:r>
              <a:rPr lang="en-US" sz="1400" dirty="0" err="1">
                <a:latin typeface="Montserrat"/>
              </a:rPr>
              <a:t>czy</a:t>
            </a:r>
            <a:r>
              <a:rPr lang="en-US" sz="1400" dirty="0">
                <a:latin typeface="Montserrat"/>
              </a:rPr>
              <a:t> </a:t>
            </a:r>
            <a:r>
              <a:rPr lang="en-US" sz="1400" dirty="0" err="1">
                <a:latin typeface="Montserrat"/>
              </a:rPr>
              <a:t>leśnictwo</a:t>
            </a:r>
            <a:r>
              <a:rPr lang="en-US" sz="1400" dirty="0">
                <a:latin typeface="Montserrat"/>
              </a:rPr>
              <a:t>.</a:t>
            </a:r>
            <a:endParaRPr lang="en-US">
              <a:latin typeface="Montserrat"/>
              <a:cs typeface="Calibri" panose="020F0502020204030204"/>
            </a:endParaRPr>
          </a:p>
          <a:p>
            <a:pPr marL="285750" indent="-285750">
              <a:spcAft>
                <a:spcPts val="300"/>
              </a:spcAft>
              <a:buFont typeface="Arial"/>
              <a:buChar char="•"/>
            </a:pPr>
            <a:r>
              <a:rPr lang="en-US" sz="1400" dirty="0" err="1">
                <a:latin typeface="Montserrat"/>
              </a:rPr>
              <a:t>Promowanie</a:t>
            </a:r>
            <a:r>
              <a:rPr lang="en-US" sz="1400" dirty="0">
                <a:latin typeface="Montserrat"/>
              </a:rPr>
              <a:t> </a:t>
            </a:r>
            <a:r>
              <a:rPr lang="en-US" sz="1400" dirty="0" err="1">
                <a:latin typeface="Montserrat"/>
              </a:rPr>
              <a:t>edukacji</a:t>
            </a:r>
            <a:r>
              <a:rPr lang="en-US" sz="1400" dirty="0">
                <a:latin typeface="Montserrat"/>
              </a:rPr>
              <a:t> </a:t>
            </a:r>
            <a:r>
              <a:rPr lang="en-US" sz="1400" dirty="0" err="1">
                <a:latin typeface="Montserrat"/>
              </a:rPr>
              <a:t>ekologicznej</a:t>
            </a:r>
            <a:r>
              <a:rPr lang="en-US" sz="1400" dirty="0">
                <a:latin typeface="Montserrat"/>
              </a:rPr>
              <a:t> </a:t>
            </a:r>
            <a:r>
              <a:rPr lang="en-US" sz="1400" dirty="0" err="1">
                <a:latin typeface="Montserrat"/>
              </a:rPr>
              <a:t>oraz</a:t>
            </a:r>
            <a:r>
              <a:rPr lang="en-US" sz="1400" dirty="0">
                <a:latin typeface="Montserrat"/>
              </a:rPr>
              <a:t> </a:t>
            </a:r>
            <a:r>
              <a:rPr lang="en-US" sz="1400" dirty="0" err="1">
                <a:latin typeface="Montserrat"/>
              </a:rPr>
              <a:t>budowanie</a:t>
            </a:r>
            <a:r>
              <a:rPr lang="en-US" sz="1400" dirty="0">
                <a:latin typeface="Montserrat"/>
              </a:rPr>
              <a:t> </a:t>
            </a:r>
            <a:r>
              <a:rPr lang="en-US" sz="1400" dirty="0" err="1">
                <a:latin typeface="Montserrat"/>
              </a:rPr>
              <a:t>świadomości</a:t>
            </a:r>
            <a:r>
              <a:rPr lang="en-US" sz="1400" dirty="0">
                <a:latin typeface="Montserrat"/>
              </a:rPr>
              <a:t> </a:t>
            </a:r>
            <a:r>
              <a:rPr lang="en-US" sz="1400" dirty="0" err="1">
                <a:latin typeface="Montserrat"/>
              </a:rPr>
              <a:t>społecznej</a:t>
            </a:r>
            <a:r>
              <a:rPr lang="en-US" sz="1400" dirty="0">
                <a:latin typeface="Montserrat"/>
              </a:rPr>
              <a:t> </a:t>
            </a:r>
            <a:r>
              <a:rPr lang="en-US" sz="1400" dirty="0" err="1">
                <a:latin typeface="Montserrat"/>
              </a:rPr>
              <a:t>na</a:t>
            </a:r>
            <a:r>
              <a:rPr lang="en-US" sz="1400" dirty="0">
                <a:latin typeface="Montserrat"/>
              </a:rPr>
              <a:t> </a:t>
            </a:r>
            <a:r>
              <a:rPr lang="en-US" sz="1400" dirty="0" err="1">
                <a:latin typeface="Montserrat"/>
              </a:rPr>
              <a:t>temat</a:t>
            </a:r>
            <a:r>
              <a:rPr lang="en-US" sz="1400" dirty="0">
                <a:latin typeface="Montserrat"/>
              </a:rPr>
              <a:t> </a:t>
            </a:r>
            <a:r>
              <a:rPr lang="en-US" sz="1400" dirty="0" err="1">
                <a:latin typeface="Montserrat"/>
              </a:rPr>
              <a:t>znaczenia</a:t>
            </a:r>
            <a:r>
              <a:rPr lang="en-US" sz="1400" dirty="0">
                <a:latin typeface="Montserrat"/>
              </a:rPr>
              <a:t> </a:t>
            </a:r>
            <a:r>
              <a:rPr lang="en-US" sz="1400" dirty="0" err="1">
                <a:latin typeface="Montserrat"/>
              </a:rPr>
              <a:t>bioróżnorodności</a:t>
            </a:r>
            <a:r>
              <a:rPr lang="en-US" sz="1400" dirty="0">
                <a:latin typeface="Montserrat"/>
              </a:rPr>
              <a:t> </a:t>
            </a:r>
            <a:r>
              <a:rPr lang="en-US" sz="1400" dirty="0" err="1">
                <a:latin typeface="Montserrat"/>
              </a:rPr>
              <a:t>i</a:t>
            </a:r>
            <a:r>
              <a:rPr lang="en-US" sz="1400" dirty="0">
                <a:latin typeface="Montserrat"/>
              </a:rPr>
              <a:t> </a:t>
            </a:r>
            <a:r>
              <a:rPr lang="en-US" sz="1400" dirty="0" err="1">
                <a:latin typeface="Montserrat"/>
              </a:rPr>
              <a:t>konieczności</a:t>
            </a:r>
            <a:r>
              <a:rPr lang="en-US" sz="1400" dirty="0">
                <a:latin typeface="Montserrat"/>
              </a:rPr>
              <a:t> </a:t>
            </a:r>
            <a:r>
              <a:rPr lang="en-US" sz="1400" dirty="0" err="1">
                <a:latin typeface="Montserrat"/>
              </a:rPr>
              <a:t>jej</a:t>
            </a:r>
            <a:r>
              <a:rPr lang="en-US" sz="1400" dirty="0">
                <a:latin typeface="Montserrat"/>
              </a:rPr>
              <a:t> </a:t>
            </a:r>
            <a:r>
              <a:rPr lang="en-US" sz="1400" dirty="0" err="1">
                <a:latin typeface="Montserrat"/>
              </a:rPr>
              <a:t>ochrony</a:t>
            </a:r>
            <a:r>
              <a:rPr lang="en-US" sz="1400" dirty="0">
                <a:latin typeface="Montserrat"/>
              </a:rPr>
              <a:t>.</a:t>
            </a:r>
            <a:endParaRPr lang="en-US">
              <a:latin typeface="Montserrat"/>
              <a:cs typeface="Calibri" panose="020F0502020204030204"/>
            </a:endParaRPr>
          </a:p>
          <a:p>
            <a:pPr marL="285750" indent="-285750">
              <a:spcAft>
                <a:spcPts val="300"/>
              </a:spcAft>
              <a:buFont typeface="Arial"/>
              <a:buChar char="•"/>
            </a:pPr>
            <a:r>
              <a:rPr lang="en-US" sz="1400" dirty="0" err="1">
                <a:latin typeface="Montserrat"/>
              </a:rPr>
              <a:t>Wprowadzanie</a:t>
            </a:r>
            <a:r>
              <a:rPr lang="en-US" sz="1400" dirty="0">
                <a:latin typeface="Montserrat"/>
              </a:rPr>
              <a:t> </a:t>
            </a:r>
            <a:r>
              <a:rPr lang="en-US" sz="1400" dirty="0" err="1">
                <a:latin typeface="Montserrat"/>
              </a:rPr>
              <a:t>odpowiednich</a:t>
            </a:r>
            <a:r>
              <a:rPr lang="en-US" sz="1400" dirty="0">
                <a:latin typeface="Montserrat"/>
              </a:rPr>
              <a:t> </a:t>
            </a:r>
            <a:r>
              <a:rPr lang="en-US" sz="1400" dirty="0" err="1">
                <a:latin typeface="Montserrat"/>
              </a:rPr>
              <a:t>regulacji</a:t>
            </a:r>
            <a:r>
              <a:rPr lang="en-US" sz="1400" dirty="0">
                <a:latin typeface="Montserrat"/>
              </a:rPr>
              <a:t> </a:t>
            </a:r>
            <a:r>
              <a:rPr lang="en-US" sz="1400" dirty="0" err="1">
                <a:latin typeface="Montserrat"/>
              </a:rPr>
              <a:t>prawnych</a:t>
            </a:r>
            <a:r>
              <a:rPr lang="en-US" sz="1400" dirty="0">
                <a:latin typeface="Montserrat"/>
              </a:rPr>
              <a:t> </a:t>
            </a:r>
            <a:r>
              <a:rPr lang="en-US" sz="1400" dirty="0" err="1">
                <a:latin typeface="Montserrat"/>
              </a:rPr>
              <a:t>i</a:t>
            </a:r>
            <a:r>
              <a:rPr lang="en-US" sz="1400" dirty="0">
                <a:latin typeface="Montserrat"/>
              </a:rPr>
              <a:t> </a:t>
            </a:r>
            <a:r>
              <a:rPr lang="en-US" sz="1400" dirty="0" err="1">
                <a:latin typeface="Montserrat"/>
              </a:rPr>
              <a:t>politycznych</a:t>
            </a:r>
            <a:r>
              <a:rPr lang="en-US" sz="1400" dirty="0">
                <a:latin typeface="Montserrat"/>
              </a:rPr>
              <a:t> </a:t>
            </a:r>
            <a:r>
              <a:rPr lang="en-US" sz="1400" dirty="0" err="1">
                <a:latin typeface="Montserrat"/>
              </a:rPr>
              <a:t>mających</a:t>
            </a:r>
            <a:r>
              <a:rPr lang="en-US" sz="1400" dirty="0">
                <a:latin typeface="Montserrat"/>
              </a:rPr>
              <a:t> </a:t>
            </a:r>
            <a:r>
              <a:rPr lang="en-US" sz="1400" dirty="0" err="1">
                <a:latin typeface="Montserrat"/>
              </a:rPr>
              <a:t>na</a:t>
            </a:r>
            <a:r>
              <a:rPr lang="en-US" sz="1400" dirty="0">
                <a:latin typeface="Montserrat"/>
              </a:rPr>
              <a:t> </a:t>
            </a:r>
            <a:r>
              <a:rPr lang="en-US" sz="1400" dirty="0" err="1">
                <a:latin typeface="Montserrat"/>
              </a:rPr>
              <a:t>celu</a:t>
            </a:r>
            <a:r>
              <a:rPr lang="en-US" sz="1400" dirty="0">
                <a:latin typeface="Montserrat"/>
              </a:rPr>
              <a:t> </a:t>
            </a:r>
            <a:r>
              <a:rPr lang="en-US" sz="1400" dirty="0" err="1">
                <a:latin typeface="Montserrat"/>
              </a:rPr>
              <a:t>ochronę</a:t>
            </a:r>
            <a:r>
              <a:rPr lang="en-US" sz="1400" dirty="0">
                <a:latin typeface="Montserrat"/>
              </a:rPr>
              <a:t> </a:t>
            </a:r>
            <a:r>
              <a:rPr lang="en-US" sz="1400" dirty="0" err="1">
                <a:latin typeface="Montserrat"/>
              </a:rPr>
              <a:t>bioróżnorodności</a:t>
            </a:r>
            <a:r>
              <a:rPr lang="en-US" sz="1400" dirty="0">
                <a:latin typeface="Montserrat"/>
              </a:rPr>
              <a:t> </a:t>
            </a:r>
            <a:r>
              <a:rPr lang="en-US" sz="1400" dirty="0" err="1">
                <a:latin typeface="Montserrat"/>
              </a:rPr>
              <a:t>oraz</a:t>
            </a:r>
            <a:r>
              <a:rPr lang="en-US" sz="1400" dirty="0">
                <a:latin typeface="Montserrat"/>
              </a:rPr>
              <a:t> </a:t>
            </a:r>
            <a:r>
              <a:rPr lang="en-US" sz="1400" dirty="0" err="1">
                <a:latin typeface="Montserrat"/>
              </a:rPr>
              <a:t>wspieranie</a:t>
            </a:r>
            <a:r>
              <a:rPr lang="en-US" sz="1400" dirty="0">
                <a:latin typeface="Montserrat"/>
              </a:rPr>
              <a:t> </a:t>
            </a:r>
            <a:r>
              <a:rPr lang="en-US" sz="1400" dirty="0" err="1">
                <a:latin typeface="Montserrat"/>
              </a:rPr>
              <a:t>działań</a:t>
            </a:r>
            <a:r>
              <a:rPr lang="en-US" sz="1400" dirty="0">
                <a:latin typeface="Montserrat"/>
              </a:rPr>
              <a:t> </a:t>
            </a:r>
            <a:r>
              <a:rPr lang="en-US" sz="1400" dirty="0" err="1">
                <a:latin typeface="Montserrat"/>
              </a:rPr>
              <a:t>na</a:t>
            </a:r>
            <a:r>
              <a:rPr lang="en-US" sz="1400" dirty="0">
                <a:latin typeface="Montserrat"/>
              </a:rPr>
              <a:t> </a:t>
            </a:r>
            <a:r>
              <a:rPr lang="en-US" sz="1400" dirty="0" err="1">
                <a:latin typeface="Montserrat"/>
              </a:rPr>
              <a:t>rzecz</a:t>
            </a:r>
            <a:r>
              <a:rPr lang="en-US" sz="1400" dirty="0">
                <a:latin typeface="Montserrat"/>
              </a:rPr>
              <a:t> </a:t>
            </a:r>
            <a:r>
              <a:rPr lang="en-US" sz="1400" dirty="0" err="1">
                <a:latin typeface="Montserrat"/>
              </a:rPr>
              <a:t>zachowania</a:t>
            </a:r>
            <a:r>
              <a:rPr lang="en-US" sz="1400" dirty="0">
                <a:latin typeface="Montserrat"/>
              </a:rPr>
              <a:t> </a:t>
            </a:r>
            <a:r>
              <a:rPr lang="en-US" sz="1400" dirty="0" err="1">
                <a:latin typeface="Montserrat"/>
              </a:rPr>
              <a:t>różnorodności</a:t>
            </a:r>
            <a:r>
              <a:rPr lang="en-US" sz="1400" dirty="0">
                <a:latin typeface="Montserrat"/>
              </a:rPr>
              <a:t> </a:t>
            </a:r>
            <a:r>
              <a:rPr lang="en-US" sz="1400" dirty="0" err="1">
                <a:latin typeface="Montserrat"/>
              </a:rPr>
              <a:t>biologicznej</a:t>
            </a:r>
            <a:r>
              <a:rPr lang="en-US" sz="1400" dirty="0">
                <a:latin typeface="Montserrat"/>
              </a:rPr>
              <a:t>.</a:t>
            </a:r>
            <a:endParaRPr lang="en-US">
              <a:latin typeface="Montserrat"/>
              <a:cs typeface="Calibri" panose="020F0502020204030204"/>
            </a:endParaRPr>
          </a:p>
          <a:p>
            <a:pPr marL="285750" indent="-285750">
              <a:spcAft>
                <a:spcPts val="300"/>
              </a:spcAft>
              <a:buFont typeface="Arial"/>
              <a:buChar char="•"/>
            </a:pPr>
            <a:r>
              <a:rPr lang="en-US" sz="1400" dirty="0" err="1">
                <a:latin typeface="Montserrat"/>
              </a:rPr>
              <a:t>Współpraca</a:t>
            </a:r>
            <a:r>
              <a:rPr lang="en-US" sz="1400" dirty="0">
                <a:latin typeface="Montserrat"/>
              </a:rPr>
              <a:t> </a:t>
            </a:r>
            <a:r>
              <a:rPr lang="en-US" sz="1400" dirty="0" err="1">
                <a:latin typeface="Montserrat"/>
              </a:rPr>
              <a:t>na</a:t>
            </a:r>
            <a:r>
              <a:rPr lang="en-US" sz="1400" dirty="0">
                <a:latin typeface="Montserrat"/>
              </a:rPr>
              <a:t> </a:t>
            </a:r>
            <a:r>
              <a:rPr lang="en-US" sz="1400" dirty="0" err="1">
                <a:latin typeface="Montserrat"/>
              </a:rPr>
              <a:t>poziomie</a:t>
            </a:r>
            <a:r>
              <a:rPr lang="en-US" sz="1400" dirty="0">
                <a:latin typeface="Montserrat"/>
              </a:rPr>
              <a:t> </a:t>
            </a:r>
            <a:r>
              <a:rPr lang="en-US" sz="1400" dirty="0" err="1">
                <a:latin typeface="Montserrat"/>
              </a:rPr>
              <a:t>międzynarodowym</a:t>
            </a:r>
            <a:r>
              <a:rPr lang="en-US" sz="1400" dirty="0">
                <a:latin typeface="Montserrat"/>
              </a:rPr>
              <a:t> w </a:t>
            </a:r>
            <a:r>
              <a:rPr lang="en-US" sz="1400" dirty="0" err="1">
                <a:latin typeface="Montserrat"/>
              </a:rPr>
              <a:t>celu</a:t>
            </a:r>
            <a:r>
              <a:rPr lang="en-US" sz="1400" dirty="0">
                <a:latin typeface="Montserrat"/>
              </a:rPr>
              <a:t> </a:t>
            </a:r>
            <a:r>
              <a:rPr lang="en-US" sz="1400" dirty="0" err="1">
                <a:latin typeface="Montserrat"/>
              </a:rPr>
              <a:t>opracowania</a:t>
            </a:r>
            <a:r>
              <a:rPr lang="en-US" sz="1400" dirty="0">
                <a:latin typeface="Montserrat"/>
              </a:rPr>
              <a:t> </a:t>
            </a:r>
            <a:r>
              <a:rPr lang="en-US" sz="1400" dirty="0" err="1">
                <a:latin typeface="Montserrat"/>
              </a:rPr>
              <a:t>globalnych</a:t>
            </a:r>
            <a:r>
              <a:rPr lang="en-US" sz="1400" dirty="0">
                <a:latin typeface="Montserrat"/>
              </a:rPr>
              <a:t> </a:t>
            </a:r>
            <a:r>
              <a:rPr lang="en-US" sz="1400" dirty="0" err="1">
                <a:latin typeface="Montserrat"/>
              </a:rPr>
              <a:t>strategii</a:t>
            </a:r>
            <a:r>
              <a:rPr lang="en-US" sz="1400" dirty="0">
                <a:latin typeface="Montserrat"/>
              </a:rPr>
              <a:t> </a:t>
            </a:r>
            <a:br>
              <a:rPr lang="en-US" sz="1400" dirty="0">
                <a:latin typeface="Montserrat"/>
              </a:rPr>
            </a:br>
            <a:r>
              <a:rPr lang="en-US" sz="1400" dirty="0" err="1">
                <a:latin typeface="Montserrat"/>
              </a:rPr>
              <a:t>i</a:t>
            </a:r>
            <a:r>
              <a:rPr lang="en-US" sz="1400" dirty="0">
                <a:latin typeface="Montserrat"/>
              </a:rPr>
              <a:t> </a:t>
            </a:r>
            <a:r>
              <a:rPr lang="en-US" sz="1400" dirty="0" err="1">
                <a:latin typeface="Montserrat"/>
              </a:rPr>
              <a:t>inicjatyw</a:t>
            </a:r>
            <a:r>
              <a:rPr lang="en-US" sz="1400" dirty="0">
                <a:latin typeface="Montserrat"/>
              </a:rPr>
              <a:t> </a:t>
            </a:r>
            <a:r>
              <a:rPr lang="en-US" sz="1400" dirty="0" err="1">
                <a:latin typeface="Montserrat"/>
              </a:rPr>
              <a:t>mających</a:t>
            </a:r>
            <a:r>
              <a:rPr lang="en-US" sz="1400" dirty="0">
                <a:latin typeface="Montserrat"/>
              </a:rPr>
              <a:t> </a:t>
            </a:r>
            <a:r>
              <a:rPr lang="en-US" sz="1400" dirty="0" err="1">
                <a:latin typeface="Montserrat"/>
              </a:rPr>
              <a:t>na</a:t>
            </a:r>
            <a:r>
              <a:rPr lang="en-US" sz="1400" dirty="0">
                <a:latin typeface="Montserrat"/>
              </a:rPr>
              <a:t> </a:t>
            </a:r>
            <a:r>
              <a:rPr lang="en-US" sz="1400" dirty="0" err="1">
                <a:latin typeface="Montserrat"/>
              </a:rPr>
              <a:t>celu</a:t>
            </a:r>
            <a:r>
              <a:rPr lang="en-US" sz="1400" dirty="0">
                <a:latin typeface="Montserrat"/>
              </a:rPr>
              <a:t> </a:t>
            </a:r>
            <a:r>
              <a:rPr lang="en-US" sz="1400" dirty="0" err="1">
                <a:latin typeface="Montserrat"/>
              </a:rPr>
              <a:t>ochronę</a:t>
            </a:r>
            <a:r>
              <a:rPr lang="en-US" sz="1400" dirty="0">
                <a:latin typeface="Montserrat"/>
              </a:rPr>
              <a:t> </a:t>
            </a:r>
            <a:r>
              <a:rPr lang="en-US" sz="1400" dirty="0" err="1">
                <a:latin typeface="Montserrat"/>
              </a:rPr>
              <a:t>bioróżnorodności</a:t>
            </a:r>
            <a:r>
              <a:rPr lang="en-US" sz="1400" dirty="0">
                <a:latin typeface="Montserrat"/>
              </a:rPr>
              <a:t> </a:t>
            </a:r>
            <a:r>
              <a:rPr lang="en-US" sz="1400" dirty="0" err="1">
                <a:latin typeface="Montserrat"/>
              </a:rPr>
              <a:t>i</a:t>
            </a:r>
            <a:r>
              <a:rPr lang="en-US" sz="1400" dirty="0">
                <a:latin typeface="Montserrat"/>
              </a:rPr>
              <a:t> </a:t>
            </a:r>
            <a:r>
              <a:rPr lang="en-US" sz="1400" dirty="0" err="1">
                <a:latin typeface="Montserrat"/>
              </a:rPr>
              <a:t>jej</a:t>
            </a:r>
            <a:r>
              <a:rPr lang="en-US" sz="1400" dirty="0">
                <a:latin typeface="Montserrat"/>
              </a:rPr>
              <a:t> </a:t>
            </a:r>
            <a:r>
              <a:rPr lang="en-US" sz="1400" dirty="0" err="1">
                <a:latin typeface="Montserrat"/>
              </a:rPr>
              <a:t>zrównoważone</a:t>
            </a:r>
            <a:r>
              <a:rPr lang="en-US" sz="1400" dirty="0">
                <a:latin typeface="Montserrat"/>
              </a:rPr>
              <a:t> </a:t>
            </a:r>
            <a:r>
              <a:rPr lang="en-US" sz="1400" dirty="0" err="1">
                <a:latin typeface="Montserrat"/>
              </a:rPr>
              <a:t>wykorzystanie</a:t>
            </a:r>
            <a:r>
              <a:rPr lang="en-US" sz="1400" dirty="0">
                <a:latin typeface="Montserrat"/>
              </a:rPr>
              <a:t>.</a:t>
            </a:r>
            <a:endParaRPr lang="en-US">
              <a:latin typeface="Montserrat"/>
              <a:cs typeface="Calibri" panose="020F050202020403020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0B6364-7757-CD04-D354-163BAAADC291}"/>
              </a:ext>
            </a:extLst>
          </p:cNvPr>
          <p:cNvSpPr txBox="1"/>
          <p:nvPr/>
        </p:nvSpPr>
        <p:spPr>
          <a:xfrm>
            <a:off x="4137455" y="687859"/>
            <a:ext cx="4565821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 err="1">
                <a:solidFill>
                  <a:srgbClr val="002060"/>
                </a:solidFill>
                <a:latin typeface="Montserrat"/>
              </a:rPr>
              <a:t>Ochrona</a:t>
            </a:r>
            <a:r>
              <a:rPr lang="en-US" sz="2400" b="1" dirty="0">
                <a:solidFill>
                  <a:srgbClr val="002060"/>
                </a:solidFill>
                <a:latin typeface="Montserrat"/>
              </a:rPr>
              <a:t> </a:t>
            </a:r>
            <a:r>
              <a:rPr lang="en-US" sz="2400" b="1" dirty="0" err="1">
                <a:solidFill>
                  <a:srgbClr val="002060"/>
                </a:solidFill>
                <a:latin typeface="Montserrat"/>
              </a:rPr>
              <a:t>bioróżnorodności</a:t>
            </a:r>
            <a:r>
              <a:rPr lang="en-US" sz="2400" b="1" dirty="0">
                <a:solidFill>
                  <a:srgbClr val="002060"/>
                </a:solidFill>
                <a:latin typeface="Montserrat"/>
              </a:rPr>
              <a:t> </a:t>
            </a:r>
            <a:endParaRPr lang="en-US" sz="2400" b="1">
              <a:solidFill>
                <a:srgbClr val="002060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549901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9F64BE8-0FC9-B648-1CB9-1CFDE80E24BA}"/>
              </a:ext>
            </a:extLst>
          </p:cNvPr>
          <p:cNvSpPr txBox="1"/>
          <p:nvPr/>
        </p:nvSpPr>
        <p:spPr>
          <a:xfrm>
            <a:off x="1274807" y="1975023"/>
            <a:ext cx="8942172" cy="21339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spcAft>
                <a:spcPts val="400"/>
              </a:spcAft>
              <a:buFont typeface="Arial"/>
              <a:buChar char="•"/>
            </a:pPr>
            <a:r>
              <a:rPr lang="en-US" sz="1400" err="1">
                <a:latin typeface="Montserrat"/>
              </a:rPr>
              <a:t>Zapewnienie</a:t>
            </a:r>
            <a:r>
              <a:rPr lang="en-US" sz="1400" dirty="0">
                <a:latin typeface="Montserrat"/>
              </a:rPr>
              <a:t> </a:t>
            </a:r>
            <a:r>
              <a:rPr lang="en-US" sz="1400" err="1">
                <a:latin typeface="Montserrat"/>
              </a:rPr>
              <a:t>ochrony</a:t>
            </a:r>
            <a:r>
              <a:rPr lang="en-US" sz="1400" dirty="0">
                <a:latin typeface="Montserrat"/>
              </a:rPr>
              <a:t> </a:t>
            </a:r>
            <a:r>
              <a:rPr lang="en-US" sz="1400" err="1">
                <a:latin typeface="Montserrat"/>
              </a:rPr>
              <a:t>bioróżnorodności</a:t>
            </a:r>
            <a:r>
              <a:rPr lang="en-US" sz="1400" dirty="0">
                <a:latin typeface="Montserrat"/>
              </a:rPr>
              <a:t> jest </a:t>
            </a:r>
            <a:r>
              <a:rPr lang="en-US" sz="1400" err="1">
                <a:latin typeface="Montserrat"/>
              </a:rPr>
              <a:t>jednym</a:t>
            </a:r>
            <a:r>
              <a:rPr lang="en-US" sz="1400" dirty="0">
                <a:latin typeface="Montserrat"/>
              </a:rPr>
              <a:t> z </a:t>
            </a:r>
            <a:r>
              <a:rPr lang="en-US" sz="1400" err="1">
                <a:latin typeface="Montserrat"/>
              </a:rPr>
              <a:t>głównych</a:t>
            </a:r>
            <a:r>
              <a:rPr lang="en-US" sz="1400" dirty="0">
                <a:latin typeface="Montserrat"/>
              </a:rPr>
              <a:t> </a:t>
            </a:r>
            <a:r>
              <a:rPr lang="en-US" sz="1400" err="1">
                <a:latin typeface="Montserrat"/>
              </a:rPr>
              <a:t>celów</a:t>
            </a:r>
            <a:r>
              <a:rPr lang="en-US" sz="1400" dirty="0">
                <a:latin typeface="Montserrat"/>
              </a:rPr>
              <a:t> </a:t>
            </a:r>
            <a:r>
              <a:rPr lang="en-US" sz="1400" err="1">
                <a:latin typeface="Montserrat"/>
              </a:rPr>
              <a:t>realizowanych</a:t>
            </a:r>
            <a:r>
              <a:rPr lang="en-US" sz="1400" dirty="0">
                <a:latin typeface="Montserrat"/>
              </a:rPr>
              <a:t> </a:t>
            </a:r>
            <a:r>
              <a:rPr lang="en-US" sz="1400" err="1">
                <a:latin typeface="Montserrat"/>
              </a:rPr>
              <a:t>na</a:t>
            </a:r>
            <a:r>
              <a:rPr lang="en-US" sz="1400" dirty="0">
                <a:latin typeface="Montserrat"/>
              </a:rPr>
              <a:t> </a:t>
            </a:r>
            <a:r>
              <a:rPr lang="en-US" sz="1400" err="1">
                <a:latin typeface="Montserrat"/>
              </a:rPr>
              <a:t>obszarach</a:t>
            </a:r>
            <a:r>
              <a:rPr lang="en-US" sz="1400" dirty="0">
                <a:latin typeface="Montserrat"/>
              </a:rPr>
              <a:t> Natura 2000, </a:t>
            </a:r>
            <a:r>
              <a:rPr lang="en-US" sz="1400" err="1">
                <a:latin typeface="Montserrat"/>
              </a:rPr>
              <a:t>które</a:t>
            </a:r>
            <a:r>
              <a:rPr lang="en-US" sz="1400" dirty="0">
                <a:latin typeface="Montserrat"/>
              </a:rPr>
              <a:t> </a:t>
            </a:r>
            <a:r>
              <a:rPr lang="en-US" sz="1400" err="1">
                <a:latin typeface="Montserrat"/>
              </a:rPr>
              <a:t>stanowią</a:t>
            </a:r>
            <a:r>
              <a:rPr lang="en-US" sz="1400" dirty="0">
                <a:latin typeface="Montserrat"/>
              </a:rPr>
              <a:t> </a:t>
            </a:r>
            <a:r>
              <a:rPr lang="en-US" sz="1400" err="1">
                <a:latin typeface="Montserrat"/>
              </a:rPr>
              <a:t>kluczową</a:t>
            </a:r>
            <a:r>
              <a:rPr lang="en-US" sz="1400" dirty="0">
                <a:latin typeface="Montserrat"/>
              </a:rPr>
              <a:t> </a:t>
            </a:r>
            <a:r>
              <a:rPr lang="en-US" sz="1400" err="1">
                <a:latin typeface="Montserrat"/>
              </a:rPr>
              <a:t>część</a:t>
            </a:r>
            <a:r>
              <a:rPr lang="en-US" sz="1400" dirty="0">
                <a:latin typeface="Montserrat"/>
              </a:rPr>
              <a:t> </a:t>
            </a:r>
            <a:r>
              <a:rPr lang="en-US" sz="1400" err="1">
                <a:latin typeface="Montserrat"/>
              </a:rPr>
              <a:t>działań</a:t>
            </a:r>
            <a:r>
              <a:rPr lang="en-US" sz="1400" dirty="0">
                <a:latin typeface="Montserrat"/>
              </a:rPr>
              <a:t> </a:t>
            </a:r>
            <a:r>
              <a:rPr lang="en-US" sz="1400" err="1">
                <a:latin typeface="Montserrat"/>
              </a:rPr>
              <a:t>na</a:t>
            </a:r>
            <a:r>
              <a:rPr lang="en-US" sz="1400" dirty="0">
                <a:latin typeface="Montserrat"/>
              </a:rPr>
              <a:t> </a:t>
            </a:r>
            <a:r>
              <a:rPr lang="en-US" sz="1400" err="1">
                <a:latin typeface="Montserrat"/>
              </a:rPr>
              <a:t>rzecz</a:t>
            </a:r>
            <a:r>
              <a:rPr lang="en-US" sz="1400" dirty="0">
                <a:latin typeface="Montserrat"/>
              </a:rPr>
              <a:t> </a:t>
            </a:r>
            <a:r>
              <a:rPr lang="en-US" sz="1400" err="1">
                <a:latin typeface="Montserrat"/>
              </a:rPr>
              <a:t>zachowania</a:t>
            </a:r>
            <a:r>
              <a:rPr lang="en-US" sz="1400" dirty="0">
                <a:latin typeface="Montserrat"/>
              </a:rPr>
              <a:t> </a:t>
            </a:r>
            <a:r>
              <a:rPr lang="en-US" sz="1400" err="1">
                <a:latin typeface="Montserrat"/>
              </a:rPr>
              <a:t>najcenniejszych</a:t>
            </a:r>
            <a:r>
              <a:rPr lang="en-US" sz="1400" dirty="0">
                <a:latin typeface="Montserrat"/>
              </a:rPr>
              <a:t> </a:t>
            </a:r>
            <a:r>
              <a:rPr lang="en-US" sz="1400" err="1">
                <a:latin typeface="Montserrat"/>
              </a:rPr>
              <a:t>gatunków</a:t>
            </a:r>
            <a:r>
              <a:rPr lang="en-US" sz="1400" dirty="0">
                <a:latin typeface="Montserrat"/>
              </a:rPr>
              <a:t> </a:t>
            </a:r>
            <a:r>
              <a:rPr lang="en-US" sz="1400" err="1">
                <a:latin typeface="Montserrat"/>
              </a:rPr>
              <a:t>roślin</a:t>
            </a:r>
            <a:r>
              <a:rPr lang="en-US" sz="1400" dirty="0">
                <a:latin typeface="Montserrat"/>
              </a:rPr>
              <a:t> </a:t>
            </a:r>
            <a:r>
              <a:rPr lang="en-US" sz="1400" err="1">
                <a:latin typeface="Montserrat"/>
              </a:rPr>
              <a:t>i</a:t>
            </a:r>
            <a:r>
              <a:rPr lang="en-US" sz="1400" dirty="0">
                <a:latin typeface="Montserrat"/>
              </a:rPr>
              <a:t> </a:t>
            </a:r>
            <a:r>
              <a:rPr lang="en-US" sz="1400" err="1">
                <a:latin typeface="Montserrat"/>
              </a:rPr>
              <a:t>zwierząt</a:t>
            </a:r>
            <a:r>
              <a:rPr lang="en-US" sz="1400" dirty="0">
                <a:latin typeface="Montserrat"/>
              </a:rPr>
              <a:t>, jak </a:t>
            </a:r>
            <a:r>
              <a:rPr lang="en-US" sz="1400" err="1">
                <a:latin typeface="Montserrat"/>
              </a:rPr>
              <a:t>również</a:t>
            </a:r>
            <a:r>
              <a:rPr lang="en-US" sz="1400" dirty="0">
                <a:latin typeface="Montserrat"/>
              </a:rPr>
              <a:t> ich </a:t>
            </a:r>
            <a:r>
              <a:rPr lang="en-US" sz="1400" err="1">
                <a:latin typeface="Montserrat"/>
              </a:rPr>
              <a:t>siedlisk</a:t>
            </a:r>
            <a:r>
              <a:rPr lang="en-US" sz="1400" dirty="0">
                <a:latin typeface="Montserrat"/>
              </a:rPr>
              <a:t>. </a:t>
            </a:r>
            <a:endParaRPr lang="en-US" dirty="0">
              <a:latin typeface="Calibri" panose="020F0502020204030204"/>
              <a:cs typeface="Calibri" panose="020F0502020204030204"/>
            </a:endParaRPr>
          </a:p>
          <a:p>
            <a:pPr marL="285750" indent="-285750">
              <a:spcAft>
                <a:spcPts val="400"/>
              </a:spcAft>
              <a:buFont typeface="Arial"/>
              <a:buChar char="•"/>
            </a:pPr>
            <a:r>
              <a:rPr lang="en-US" sz="1400" err="1">
                <a:latin typeface="Montserrat"/>
              </a:rPr>
              <a:t>Istotną</a:t>
            </a:r>
            <a:r>
              <a:rPr lang="en-US" sz="1400" dirty="0">
                <a:latin typeface="Montserrat"/>
              </a:rPr>
              <a:t> </a:t>
            </a:r>
            <a:r>
              <a:rPr lang="en-US" sz="1400" err="1">
                <a:latin typeface="Montserrat"/>
              </a:rPr>
              <a:t>część</a:t>
            </a:r>
            <a:r>
              <a:rPr lang="en-US" sz="1400" dirty="0">
                <a:latin typeface="Montserrat"/>
              </a:rPr>
              <a:t> </a:t>
            </a:r>
            <a:r>
              <a:rPr lang="en-US" sz="1400" err="1">
                <a:latin typeface="Montserrat"/>
              </a:rPr>
              <a:t>tego</a:t>
            </a:r>
            <a:r>
              <a:rPr lang="en-US" sz="1400" dirty="0">
                <a:latin typeface="Montserrat"/>
              </a:rPr>
              <a:t> </a:t>
            </a:r>
            <a:r>
              <a:rPr lang="en-US" sz="1400" err="1">
                <a:latin typeface="Montserrat"/>
              </a:rPr>
              <a:t>programu</a:t>
            </a:r>
            <a:r>
              <a:rPr lang="en-US" sz="1400" dirty="0">
                <a:latin typeface="Montserrat"/>
              </a:rPr>
              <a:t> </a:t>
            </a:r>
            <a:r>
              <a:rPr lang="en-US" sz="1400" err="1">
                <a:latin typeface="Montserrat"/>
              </a:rPr>
              <a:t>stanowią</a:t>
            </a:r>
            <a:r>
              <a:rPr lang="en-US" sz="1400" dirty="0">
                <a:latin typeface="Montserrat"/>
              </a:rPr>
              <a:t> </a:t>
            </a:r>
            <a:r>
              <a:rPr lang="en-US" sz="1400" err="1">
                <a:latin typeface="Montserrat"/>
              </a:rPr>
              <a:t>obszary</a:t>
            </a:r>
            <a:r>
              <a:rPr lang="en-US" sz="1400" dirty="0">
                <a:latin typeface="Montserrat"/>
              </a:rPr>
              <a:t>, </a:t>
            </a:r>
            <a:r>
              <a:rPr lang="en-US" sz="1400" err="1">
                <a:latin typeface="Montserrat"/>
              </a:rPr>
              <a:t>które</a:t>
            </a:r>
            <a:r>
              <a:rPr lang="en-US" sz="1400" dirty="0">
                <a:latin typeface="Montserrat"/>
              </a:rPr>
              <a:t> </a:t>
            </a:r>
            <a:r>
              <a:rPr lang="en-US" sz="1400" err="1">
                <a:latin typeface="Montserrat"/>
              </a:rPr>
              <a:t>są</a:t>
            </a:r>
            <a:r>
              <a:rPr lang="en-US" sz="1400" dirty="0">
                <a:latin typeface="Montserrat"/>
              </a:rPr>
              <a:t> </a:t>
            </a:r>
            <a:r>
              <a:rPr lang="en-US" sz="1400" err="1">
                <a:latin typeface="Montserrat"/>
              </a:rPr>
              <a:t>użytkowane</a:t>
            </a:r>
            <a:r>
              <a:rPr lang="en-US" sz="1400" dirty="0">
                <a:latin typeface="Montserrat"/>
              </a:rPr>
              <a:t> </a:t>
            </a:r>
            <a:r>
              <a:rPr lang="en-US" sz="1400" err="1">
                <a:latin typeface="Montserrat"/>
              </a:rPr>
              <a:t>przez</a:t>
            </a:r>
            <a:r>
              <a:rPr lang="en-US" sz="1400" dirty="0">
                <a:latin typeface="Montserrat"/>
              </a:rPr>
              <a:t> </a:t>
            </a:r>
            <a:r>
              <a:rPr lang="en-US" sz="1400" err="1">
                <a:latin typeface="Montserrat"/>
              </a:rPr>
              <a:t>człowieka</a:t>
            </a:r>
            <a:r>
              <a:rPr lang="en-US" sz="1400" dirty="0">
                <a:latin typeface="Montserrat"/>
              </a:rPr>
              <a:t> od </a:t>
            </a:r>
            <a:r>
              <a:rPr lang="en-US" sz="1400" err="1">
                <a:latin typeface="Montserrat"/>
              </a:rPr>
              <a:t>dawna</a:t>
            </a:r>
            <a:r>
              <a:rPr lang="en-US" sz="1400" dirty="0">
                <a:latin typeface="Montserrat"/>
              </a:rPr>
              <a:t>, </a:t>
            </a:r>
            <a:r>
              <a:rPr lang="en-US" sz="1400" err="1">
                <a:latin typeface="Montserrat"/>
              </a:rPr>
              <a:t>jednakże</a:t>
            </a:r>
            <a:r>
              <a:rPr lang="en-US" sz="1400" dirty="0">
                <a:latin typeface="Montserrat"/>
              </a:rPr>
              <a:t> </a:t>
            </a:r>
            <a:r>
              <a:rPr lang="en-US" sz="1400" err="1">
                <a:latin typeface="Montserrat"/>
              </a:rPr>
              <a:t>nadal</a:t>
            </a:r>
            <a:r>
              <a:rPr lang="en-US" sz="1400" dirty="0">
                <a:latin typeface="Montserrat"/>
              </a:rPr>
              <a:t> </a:t>
            </a:r>
            <a:r>
              <a:rPr lang="en-US" sz="1400" err="1">
                <a:latin typeface="Montserrat"/>
              </a:rPr>
              <a:t>odgrywają</a:t>
            </a:r>
            <a:r>
              <a:rPr lang="en-US" sz="1400" dirty="0">
                <a:latin typeface="Montserrat"/>
              </a:rPr>
              <a:t> </a:t>
            </a:r>
            <a:r>
              <a:rPr lang="en-US" sz="1400" err="1">
                <a:latin typeface="Montserrat"/>
              </a:rPr>
              <a:t>istotną</a:t>
            </a:r>
            <a:r>
              <a:rPr lang="en-US" sz="1400" dirty="0">
                <a:latin typeface="Montserrat"/>
              </a:rPr>
              <a:t> </a:t>
            </a:r>
            <a:r>
              <a:rPr lang="en-US" sz="1400" err="1">
                <a:latin typeface="Montserrat"/>
              </a:rPr>
              <a:t>rolę</a:t>
            </a:r>
            <a:r>
              <a:rPr lang="en-US" sz="1400" dirty="0">
                <a:latin typeface="Montserrat"/>
              </a:rPr>
              <a:t> w </a:t>
            </a:r>
            <a:r>
              <a:rPr lang="en-US" sz="1400" err="1">
                <a:latin typeface="Montserrat"/>
              </a:rPr>
              <a:t>zachowaniu</a:t>
            </a:r>
            <a:r>
              <a:rPr lang="en-US" sz="1400" dirty="0">
                <a:latin typeface="Montserrat"/>
              </a:rPr>
              <a:t> </a:t>
            </a:r>
            <a:r>
              <a:rPr lang="en-US" sz="1400" err="1">
                <a:latin typeface="Montserrat"/>
              </a:rPr>
              <a:t>różnorodności</a:t>
            </a:r>
            <a:r>
              <a:rPr lang="en-US" sz="1400" dirty="0">
                <a:latin typeface="Montserrat"/>
              </a:rPr>
              <a:t> </a:t>
            </a:r>
            <a:r>
              <a:rPr lang="en-US" sz="1400" err="1">
                <a:latin typeface="Montserrat"/>
              </a:rPr>
              <a:t>biologicznej</a:t>
            </a:r>
            <a:r>
              <a:rPr lang="en-US" sz="1400" dirty="0">
                <a:latin typeface="Montserrat"/>
              </a:rPr>
              <a:t> </a:t>
            </a:r>
            <a:r>
              <a:rPr lang="en-US" sz="1400" err="1">
                <a:latin typeface="Montserrat"/>
              </a:rPr>
              <a:t>poprzez</a:t>
            </a:r>
            <a:r>
              <a:rPr lang="en-US" sz="1400" dirty="0">
                <a:latin typeface="Montserrat"/>
              </a:rPr>
              <a:t> </a:t>
            </a:r>
            <a:r>
              <a:rPr lang="en-US" sz="1400" err="1">
                <a:latin typeface="Montserrat"/>
              </a:rPr>
              <a:t>obecność</a:t>
            </a:r>
            <a:r>
              <a:rPr lang="en-US" sz="1400" dirty="0">
                <a:latin typeface="Montserrat"/>
              </a:rPr>
              <a:t> </a:t>
            </a:r>
            <a:r>
              <a:rPr lang="en-US" sz="1400" err="1">
                <a:latin typeface="Montserrat"/>
              </a:rPr>
              <a:t>charakterystycznych</a:t>
            </a:r>
            <a:r>
              <a:rPr lang="en-US" sz="1400" dirty="0">
                <a:latin typeface="Montserrat"/>
              </a:rPr>
              <a:t> </a:t>
            </a:r>
            <a:r>
              <a:rPr lang="en-US" sz="1400" err="1">
                <a:latin typeface="Montserrat"/>
              </a:rPr>
              <a:t>gatunków</a:t>
            </a:r>
            <a:r>
              <a:rPr lang="en-US" sz="1400" dirty="0">
                <a:latin typeface="Montserrat"/>
              </a:rPr>
              <a:t> </a:t>
            </a:r>
            <a:r>
              <a:rPr lang="en-US" sz="1400" err="1">
                <a:latin typeface="Montserrat"/>
              </a:rPr>
              <a:t>roślin</a:t>
            </a:r>
            <a:r>
              <a:rPr lang="en-US" sz="1400" dirty="0">
                <a:latin typeface="Montserrat"/>
              </a:rPr>
              <a:t> </a:t>
            </a:r>
            <a:r>
              <a:rPr lang="en-US" sz="1400" err="1">
                <a:latin typeface="Montserrat"/>
              </a:rPr>
              <a:t>i</a:t>
            </a:r>
            <a:r>
              <a:rPr lang="en-US" sz="1400" dirty="0">
                <a:latin typeface="Montserrat"/>
              </a:rPr>
              <a:t> </a:t>
            </a:r>
            <a:r>
              <a:rPr lang="en-US" sz="1400" err="1">
                <a:latin typeface="Montserrat"/>
              </a:rPr>
              <a:t>zwierząt</a:t>
            </a:r>
            <a:r>
              <a:rPr lang="en-US" sz="1400" dirty="0">
                <a:latin typeface="Montserrat"/>
              </a:rPr>
              <a:t>. </a:t>
            </a:r>
            <a:endParaRPr lang="en-US">
              <a:latin typeface="Calibri" panose="020F0502020204030204"/>
              <a:cs typeface="Calibri"/>
            </a:endParaRPr>
          </a:p>
          <a:p>
            <a:pPr marL="285750" indent="-285750">
              <a:spcAft>
                <a:spcPts val="400"/>
              </a:spcAft>
              <a:buFont typeface="Arial"/>
              <a:buChar char="•"/>
            </a:pPr>
            <a:r>
              <a:rPr lang="en-US" sz="1400" err="1">
                <a:latin typeface="Montserrat"/>
              </a:rPr>
              <a:t>Szczególnie</a:t>
            </a:r>
            <a:r>
              <a:rPr lang="en-US" sz="1400" dirty="0">
                <a:latin typeface="Montserrat"/>
              </a:rPr>
              <a:t> </a:t>
            </a:r>
            <a:r>
              <a:rPr lang="en-US" sz="1400" err="1">
                <a:latin typeface="Montserrat"/>
              </a:rPr>
              <a:t>wartościowe</a:t>
            </a:r>
            <a:r>
              <a:rPr lang="en-US" sz="1400" dirty="0">
                <a:latin typeface="Montserrat"/>
              </a:rPr>
              <a:t> </a:t>
            </a:r>
            <a:r>
              <a:rPr lang="en-US" sz="1400" err="1">
                <a:latin typeface="Montserrat"/>
              </a:rPr>
              <a:t>są</a:t>
            </a:r>
            <a:r>
              <a:rPr lang="en-US" sz="1400" dirty="0">
                <a:latin typeface="Montserrat"/>
              </a:rPr>
              <a:t> </a:t>
            </a:r>
            <a:r>
              <a:rPr lang="en-US" sz="1400" err="1">
                <a:latin typeface="Montserrat"/>
              </a:rPr>
              <a:t>gatunki</a:t>
            </a:r>
            <a:r>
              <a:rPr lang="en-US" sz="1400" dirty="0">
                <a:latin typeface="Montserrat"/>
              </a:rPr>
              <a:t> </a:t>
            </a:r>
            <a:r>
              <a:rPr lang="en-US" sz="1400" err="1">
                <a:latin typeface="Montserrat"/>
              </a:rPr>
              <a:t>osłonowe</a:t>
            </a:r>
            <a:r>
              <a:rPr lang="en-US" sz="1400" dirty="0">
                <a:latin typeface="Montserrat"/>
              </a:rPr>
              <a:t>, </a:t>
            </a:r>
            <a:r>
              <a:rPr lang="en-US" sz="1400" err="1">
                <a:latin typeface="Montserrat"/>
              </a:rPr>
              <a:t>nazywane</a:t>
            </a:r>
            <a:r>
              <a:rPr lang="en-US" sz="1400" dirty="0">
                <a:latin typeface="Montserrat"/>
              </a:rPr>
              <a:t> </a:t>
            </a:r>
            <a:r>
              <a:rPr lang="en-US" sz="1400" err="1">
                <a:latin typeface="Montserrat"/>
              </a:rPr>
              <a:t>również</a:t>
            </a:r>
            <a:r>
              <a:rPr lang="en-US" sz="1400" dirty="0">
                <a:latin typeface="Montserrat"/>
              </a:rPr>
              <a:t> </a:t>
            </a:r>
            <a:r>
              <a:rPr lang="en-US" sz="1400" err="1">
                <a:latin typeface="Montserrat"/>
              </a:rPr>
              <a:t>parasolowymi</a:t>
            </a:r>
            <a:r>
              <a:rPr lang="en-US" sz="1400" dirty="0">
                <a:latin typeface="Montserrat"/>
              </a:rPr>
              <a:t> </a:t>
            </a:r>
            <a:r>
              <a:rPr lang="en-US" sz="1400" err="1">
                <a:latin typeface="Montserrat"/>
              </a:rPr>
              <a:t>lub</a:t>
            </a:r>
            <a:r>
              <a:rPr lang="en-US" sz="1400" dirty="0">
                <a:latin typeface="Montserrat"/>
              </a:rPr>
              <a:t> </a:t>
            </a:r>
            <a:r>
              <a:rPr lang="en-US" sz="1400" err="1">
                <a:latin typeface="Montserrat"/>
              </a:rPr>
              <a:t>tarczowymi</a:t>
            </a:r>
            <a:r>
              <a:rPr lang="en-US" sz="1400" dirty="0">
                <a:latin typeface="Montserrat"/>
              </a:rPr>
              <a:t>, </a:t>
            </a:r>
            <a:r>
              <a:rPr lang="en-US" sz="1400" err="1">
                <a:latin typeface="Montserrat"/>
              </a:rPr>
              <a:t>których</a:t>
            </a:r>
            <a:r>
              <a:rPr lang="en-US" sz="1400" dirty="0">
                <a:latin typeface="Montserrat"/>
              </a:rPr>
              <a:t> </a:t>
            </a:r>
            <a:r>
              <a:rPr lang="en-US" sz="1400" err="1">
                <a:latin typeface="Montserrat"/>
              </a:rPr>
              <a:t>ochrona</a:t>
            </a:r>
            <a:r>
              <a:rPr lang="en-US" sz="1400" dirty="0">
                <a:latin typeface="Montserrat"/>
              </a:rPr>
              <a:t> </a:t>
            </a:r>
            <a:r>
              <a:rPr lang="en-US" sz="1400" err="1">
                <a:latin typeface="Montserrat"/>
              </a:rPr>
              <a:t>przyczynia</a:t>
            </a:r>
            <a:r>
              <a:rPr lang="en-US" sz="1400" dirty="0">
                <a:latin typeface="Montserrat"/>
              </a:rPr>
              <a:t> </a:t>
            </a:r>
            <a:r>
              <a:rPr lang="en-US" sz="1400" err="1">
                <a:latin typeface="Montserrat"/>
              </a:rPr>
              <a:t>się</a:t>
            </a:r>
            <a:r>
              <a:rPr lang="en-US" sz="1400" dirty="0">
                <a:latin typeface="Montserrat"/>
              </a:rPr>
              <a:t> do </a:t>
            </a:r>
            <a:r>
              <a:rPr lang="en-US" sz="1400" err="1">
                <a:latin typeface="Montserrat"/>
              </a:rPr>
              <a:t>zachowania</a:t>
            </a:r>
            <a:r>
              <a:rPr lang="en-US" sz="1400" dirty="0">
                <a:latin typeface="Montserrat"/>
              </a:rPr>
              <a:t> </a:t>
            </a:r>
            <a:r>
              <a:rPr lang="en-US" sz="1400" err="1">
                <a:latin typeface="Montserrat"/>
              </a:rPr>
              <a:t>wielu</a:t>
            </a:r>
            <a:r>
              <a:rPr lang="en-US" sz="1400" dirty="0">
                <a:latin typeface="Montserrat"/>
              </a:rPr>
              <a:t> </a:t>
            </a:r>
            <a:r>
              <a:rPr lang="en-US" sz="1400" err="1">
                <a:latin typeface="Montserrat"/>
              </a:rPr>
              <a:t>innych</a:t>
            </a:r>
            <a:r>
              <a:rPr lang="en-US" sz="1400" dirty="0">
                <a:latin typeface="Montserrat"/>
              </a:rPr>
              <a:t> </a:t>
            </a:r>
            <a:r>
              <a:rPr lang="en-US" sz="1400" err="1">
                <a:latin typeface="Montserrat"/>
              </a:rPr>
              <a:t>gatunków</a:t>
            </a:r>
            <a:r>
              <a:rPr lang="en-US" sz="1400" dirty="0">
                <a:latin typeface="Montserrat"/>
              </a:rPr>
              <a:t> </a:t>
            </a:r>
            <a:r>
              <a:rPr lang="en-US" sz="1400" err="1">
                <a:latin typeface="Montserrat"/>
              </a:rPr>
              <a:t>oraz</a:t>
            </a:r>
            <a:r>
              <a:rPr lang="en-US" sz="1400" dirty="0">
                <a:latin typeface="Montserrat"/>
              </a:rPr>
              <a:t> ich </a:t>
            </a:r>
            <a:r>
              <a:rPr lang="en-US" sz="1400" err="1">
                <a:latin typeface="Montserrat"/>
              </a:rPr>
              <a:t>siedlisk</a:t>
            </a:r>
            <a:r>
              <a:rPr lang="en-US" sz="1400" dirty="0">
                <a:latin typeface="Montserrat"/>
              </a:rPr>
              <a:t>.</a:t>
            </a:r>
            <a:endParaRPr lang="en-US">
              <a:cs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0B6364-7757-CD04-D354-163BAAADC291}"/>
              </a:ext>
            </a:extLst>
          </p:cNvPr>
          <p:cNvSpPr txBox="1"/>
          <p:nvPr/>
        </p:nvSpPr>
        <p:spPr>
          <a:xfrm>
            <a:off x="4137455" y="687859"/>
            <a:ext cx="4565821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 err="1">
                <a:solidFill>
                  <a:srgbClr val="002060"/>
                </a:solidFill>
                <a:latin typeface="Montserrat"/>
              </a:rPr>
              <a:t>Obszary</a:t>
            </a:r>
            <a:r>
              <a:rPr lang="en-US" sz="2400" b="1" dirty="0">
                <a:solidFill>
                  <a:srgbClr val="002060"/>
                </a:solidFill>
                <a:latin typeface="Montserrat"/>
              </a:rPr>
              <a:t> Natura 2000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26691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2F93A90-A75F-C201-47B1-203006D3E69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37605" y="1584537"/>
            <a:ext cx="9414915" cy="676491"/>
          </a:xfrm>
        </p:spPr>
        <p:txBody>
          <a:bodyPr>
            <a:normAutofit fontScale="55000" lnSpcReduction="20000"/>
          </a:bodyPr>
          <a:lstStyle/>
          <a:p>
            <a:br>
              <a:rPr lang="en-US" b="1" dirty="0">
                <a:latin typeface="Montserrat"/>
              </a:rPr>
            </a:br>
            <a:r>
              <a:rPr lang="en-US" b="1" err="1">
                <a:latin typeface="Montserrat"/>
              </a:rPr>
              <a:t>Niesamowita</a:t>
            </a:r>
            <a:r>
              <a:rPr lang="en-US" b="1" dirty="0">
                <a:latin typeface="Montserrat"/>
              </a:rPr>
              <a:t> </a:t>
            </a:r>
            <a:r>
              <a:rPr lang="en-US" b="1" err="1">
                <a:latin typeface="Montserrat"/>
              </a:rPr>
              <a:t>przyroda</a:t>
            </a:r>
            <a:r>
              <a:rPr lang="en-US" b="1" dirty="0">
                <a:latin typeface="Montserrat"/>
              </a:rPr>
              <a:t> - Jak </a:t>
            </a:r>
            <a:r>
              <a:rPr lang="en-US" b="1" err="1">
                <a:latin typeface="Montserrat"/>
              </a:rPr>
              <a:t>wilki</a:t>
            </a:r>
            <a:r>
              <a:rPr lang="en-US" b="1" dirty="0">
                <a:latin typeface="Montserrat"/>
              </a:rPr>
              <a:t> </a:t>
            </a:r>
            <a:r>
              <a:rPr lang="en-US" b="1" err="1">
                <a:latin typeface="Montserrat"/>
              </a:rPr>
              <a:t>zmieniły</a:t>
            </a:r>
            <a:r>
              <a:rPr lang="en-US" b="1" dirty="0">
                <a:latin typeface="Montserrat"/>
              </a:rPr>
              <a:t> park Yellowstone?</a:t>
            </a:r>
            <a:endParaRPr lang="en-US" b="1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FD7FE1-4090-86E9-8595-856D6EA9BD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9054" y="2491945"/>
            <a:ext cx="3326028" cy="332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FF2858F-C628-C294-276B-DA3A42334734}"/>
              </a:ext>
            </a:extLst>
          </p:cNvPr>
          <p:cNvSpPr txBox="1"/>
          <p:nvPr/>
        </p:nvSpPr>
        <p:spPr>
          <a:xfrm>
            <a:off x="5568778" y="2809103"/>
            <a:ext cx="4267199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Reintrodukcja</a:t>
            </a:r>
            <a:r>
              <a:rPr lang="en-US" dirty="0"/>
              <a:t> </a:t>
            </a:r>
            <a:r>
              <a:rPr lang="en-US" dirty="0" err="1"/>
              <a:t>wilków</a:t>
            </a:r>
            <a:r>
              <a:rPr lang="en-US" dirty="0"/>
              <a:t> </a:t>
            </a:r>
            <a:r>
              <a:rPr lang="en-US" dirty="0" err="1"/>
              <a:t>szarych</a:t>
            </a:r>
            <a:r>
              <a:rPr lang="en-US" dirty="0"/>
              <a:t> w </a:t>
            </a:r>
            <a:r>
              <a:rPr lang="en-US" dirty="0" err="1"/>
              <a:t>Parku</a:t>
            </a:r>
            <a:r>
              <a:rPr lang="en-US" dirty="0"/>
              <a:t> </a:t>
            </a:r>
            <a:r>
              <a:rPr lang="en-US" dirty="0" err="1"/>
              <a:t>Narodowym</a:t>
            </a:r>
            <a:r>
              <a:rPr lang="en-US" dirty="0"/>
              <a:t> Yellowstone </a:t>
            </a:r>
            <a:r>
              <a:rPr lang="en-US" dirty="0" err="1"/>
              <a:t>miała</a:t>
            </a:r>
            <a:r>
              <a:rPr lang="en-US" dirty="0"/>
              <a:t> </a:t>
            </a:r>
            <a:r>
              <a:rPr lang="en-US" dirty="0" err="1"/>
              <a:t>głęboki</a:t>
            </a:r>
            <a:r>
              <a:rPr lang="en-US" dirty="0"/>
              <a:t> </a:t>
            </a:r>
            <a:r>
              <a:rPr lang="en-US" dirty="0" err="1"/>
              <a:t>wpływ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cały</a:t>
            </a:r>
            <a:r>
              <a:rPr lang="en-US" dirty="0"/>
              <a:t> </a:t>
            </a:r>
            <a:r>
              <a:rPr lang="en-US" dirty="0" err="1"/>
              <a:t>ekosystem</a:t>
            </a:r>
            <a:r>
              <a:rPr lang="en-US" dirty="0"/>
              <a:t>, w </a:t>
            </a:r>
            <a:r>
              <a:rPr lang="en-US" dirty="0" err="1"/>
              <a:t>tym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rzeki</a:t>
            </a:r>
            <a:r>
              <a:rPr lang="en-US" dirty="0"/>
              <a:t>.</a:t>
            </a:r>
          </a:p>
          <a:p>
            <a:r>
              <a:rPr lang="en-US" dirty="0" err="1">
                <a:cs typeface="Calibri"/>
              </a:rPr>
              <a:t>Zeskanuj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kod</a:t>
            </a:r>
            <a:r>
              <a:rPr lang="en-US" dirty="0">
                <a:cs typeface="Calibri"/>
              </a:rPr>
              <a:t> QR </a:t>
            </a:r>
            <a:r>
              <a:rPr lang="en-US" dirty="0" err="1">
                <a:cs typeface="Calibri"/>
              </a:rPr>
              <a:t>i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przekonaj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sie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sam.</a:t>
            </a:r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159109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2F93A90-A75F-C201-47B1-203006D3E69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37605" y="1584537"/>
            <a:ext cx="9414915" cy="676491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>
                <a:latin typeface="Montserrat"/>
              </a:rPr>
              <a:t>Co </a:t>
            </a:r>
            <a:r>
              <a:rPr lang="en-US" b="1" err="1">
                <a:latin typeface="Montserrat"/>
              </a:rPr>
              <a:t>wspólnego</a:t>
            </a:r>
            <a:r>
              <a:rPr lang="en-US" b="1" dirty="0">
                <a:latin typeface="Montserrat"/>
              </a:rPr>
              <a:t> z </a:t>
            </a:r>
            <a:r>
              <a:rPr lang="en-US" b="1" err="1">
                <a:latin typeface="Montserrat"/>
              </a:rPr>
              <a:t>bioróżnorodnością</a:t>
            </a:r>
            <a:r>
              <a:rPr lang="en-US" b="1" dirty="0">
                <a:latin typeface="Montserrat"/>
              </a:rPr>
              <a:t> </a:t>
            </a:r>
            <a:r>
              <a:rPr lang="en-US" b="1" err="1">
                <a:latin typeface="Montserrat"/>
              </a:rPr>
              <a:t>mają</a:t>
            </a:r>
            <a:r>
              <a:rPr lang="en-US" b="1" dirty="0">
                <a:latin typeface="Montserrat"/>
              </a:rPr>
              <a:t> </a:t>
            </a:r>
            <a:r>
              <a:rPr lang="en-US" b="1" err="1">
                <a:latin typeface="Montserrat"/>
              </a:rPr>
              <a:t>pszczoły</a:t>
            </a:r>
            <a:r>
              <a:rPr lang="en-US" b="1" dirty="0">
                <a:latin typeface="Montserrat"/>
              </a:rPr>
              <a:t>?</a:t>
            </a:r>
            <a:endParaRPr lang="en-US" b="1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F2858F-C628-C294-276B-DA3A42334734}"/>
              </a:ext>
            </a:extLst>
          </p:cNvPr>
          <p:cNvSpPr txBox="1"/>
          <p:nvPr/>
        </p:nvSpPr>
        <p:spPr>
          <a:xfrm>
            <a:off x="5568778" y="2809103"/>
            <a:ext cx="4267199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br>
              <a:rPr lang="en-US" dirty="0">
                <a:cs typeface="Calibri"/>
              </a:rPr>
            </a:br>
            <a:r>
              <a:rPr lang="en-US" dirty="0">
                <a:cs typeface="Calibri"/>
              </a:rPr>
              <a:t>Co </a:t>
            </a:r>
            <a:r>
              <a:rPr lang="en-US" dirty="0" err="1">
                <a:cs typeface="Calibri"/>
              </a:rPr>
              <a:t>się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stanie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kiedy</a:t>
            </a:r>
            <a:r>
              <a:rPr lang="en-US" dirty="0">
                <a:cs typeface="Calibri"/>
              </a:rPr>
              <a:t> </a:t>
            </a:r>
            <a:r>
              <a:rPr lang="en-US" dirty="0" err="1">
                <a:cs typeface="Calibri"/>
              </a:rPr>
              <a:t>umrą</a:t>
            </a:r>
            <a:r>
              <a:rPr lang="en-US" dirty="0">
                <a:cs typeface="Calibri"/>
              </a:rPr>
              <a:t> </a:t>
            </a:r>
            <a:r>
              <a:rPr lang="en-US" dirty="0" err="1">
                <a:cs typeface="Calibri"/>
              </a:rPr>
              <a:t>pszczoły</a:t>
            </a:r>
            <a:r>
              <a:rPr lang="en-US" dirty="0">
                <a:cs typeface="Calibri"/>
              </a:rPr>
              <a:t>?</a:t>
            </a:r>
          </a:p>
          <a:p>
            <a:r>
              <a:rPr lang="en-US" dirty="0" err="1">
                <a:cs typeface="Calibri"/>
              </a:rPr>
              <a:t>Zeskanuj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kod</a:t>
            </a:r>
            <a:r>
              <a:rPr lang="en-US" dirty="0">
                <a:cs typeface="Calibri"/>
              </a:rPr>
              <a:t> QR </a:t>
            </a:r>
            <a:r>
              <a:rPr lang="en-US" dirty="0" err="1">
                <a:cs typeface="Calibri"/>
              </a:rPr>
              <a:t>i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przekonaj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sie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sam.</a:t>
            </a:r>
            <a:endParaRPr lang="en-US" dirty="0">
              <a:cs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0FE3117-11FE-60BA-DD25-E951721425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3785" y="2444045"/>
            <a:ext cx="3211689" cy="3117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786706"/>
      </p:ext>
    </p:extLst>
  </p:cSld>
  <p:clrMapOvr>
    <a:masterClrMapping/>
  </p:clrMapOvr>
</p:sld>
</file>

<file path=ppt/theme/theme1.xml><?xml version="1.0" encoding="utf-8"?>
<a:theme xmlns:a="http://schemas.openxmlformats.org/drawingml/2006/main" name="ŚCDN-3">
  <a:themeElements>
    <a:clrScheme name="ŚCDN-kolory">
      <a:dk1>
        <a:srgbClr val="003B75"/>
      </a:dk1>
      <a:lt1>
        <a:srgbClr val="FFFFFF"/>
      </a:lt1>
      <a:dk2>
        <a:srgbClr val="88A5BF"/>
      </a:dk2>
      <a:lt2>
        <a:srgbClr val="E7E6E6"/>
      </a:lt2>
      <a:accent1>
        <a:srgbClr val="003B75"/>
      </a:accent1>
      <a:accent2>
        <a:srgbClr val="B30838"/>
      </a:accent2>
      <a:accent3>
        <a:srgbClr val="88A5BF"/>
      </a:accent3>
      <a:accent4>
        <a:srgbClr val="E00946"/>
      </a:accent4>
      <a:accent5>
        <a:srgbClr val="5B9BD5"/>
      </a:accent5>
      <a:accent6>
        <a:srgbClr val="000000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Motyw pakietu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Motyw pakietu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56c12d0-7ef1-4ef8-b42c-f539eb72c651" xsi:nil="true"/>
    <lcf76f155ced4ddcb4097134ff3c332f xmlns="1b7f3651-165c-485e-99b2-01abf199ec89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B2E6A4F30B70748A375FBC9088B6202" ma:contentTypeVersion="14" ma:contentTypeDescription="Utwórz nowy dokument." ma:contentTypeScope="" ma:versionID="f2131e5d9d60dfa6519617ae1912ae05">
  <xsd:schema xmlns:xsd="http://www.w3.org/2001/XMLSchema" xmlns:xs="http://www.w3.org/2001/XMLSchema" xmlns:p="http://schemas.microsoft.com/office/2006/metadata/properties" xmlns:ns2="e56c12d0-7ef1-4ef8-b42c-f539eb72c651" xmlns:ns3="1b7f3651-165c-485e-99b2-01abf199ec89" targetNamespace="http://schemas.microsoft.com/office/2006/metadata/properties" ma:root="true" ma:fieldsID="cff3228bd66502d504cc534a9c6d57c1" ns2:_="" ns3:_="">
    <xsd:import namespace="e56c12d0-7ef1-4ef8-b42c-f539eb72c651"/>
    <xsd:import namespace="1b7f3651-165c-485e-99b2-01abf199ec89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2:TaxCatchAll" minOccurs="0"/>
                <xsd:element ref="ns3:MediaServiceDateTake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ObjectDetectorVersions" minOccurs="0"/>
                <xsd:element ref="ns3:MediaLengthInSecond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6c12d0-7ef1-4ef8-b42c-f539eb72c65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3389495-5583-44f1-9289-7520b75a1b49}" ma:internalName="TaxCatchAll" ma:showField="CatchAllData" ma:web="e56c12d0-7ef1-4ef8-b42c-f539eb72c65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7f3651-165c-485e-99b2-01abf199ec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Tagi obrazów" ma:readOnly="false" ma:fieldId="{5cf76f15-5ced-4ddc-b409-7134ff3c332f}" ma:taxonomyMulti="true" ma:sspId="67a21cf4-ac8d-4a7a-8dca-d28adfef5c5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9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EB0201A-F9D5-483B-8C17-B1B440C025E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59D74A4-DE30-40C4-945F-3C354952F873}">
  <ds:schemaRefs>
    <ds:schemaRef ds:uri="http://schemas.microsoft.com/office/2006/metadata/properties"/>
    <ds:schemaRef ds:uri="http://schemas.microsoft.com/office/infopath/2007/PartnerControls"/>
    <ds:schemaRef ds:uri="e56c12d0-7ef1-4ef8-b42c-f539eb72c651"/>
    <ds:schemaRef ds:uri="1b7f3651-165c-485e-99b2-01abf199ec89"/>
  </ds:schemaRefs>
</ds:datastoreItem>
</file>

<file path=customXml/itemProps3.xml><?xml version="1.0" encoding="utf-8"?>
<ds:datastoreItem xmlns:ds="http://schemas.openxmlformats.org/officeDocument/2006/customXml" ds:itemID="{883D6906-B7C3-4B96-BAB0-E28930AE439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6c12d0-7ef1-4ef8-b42c-f539eb72c651"/>
    <ds:schemaRef ds:uri="1b7f3651-165c-485e-99b2-01abf199ec8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</TotalTime>
  <Words>505</Words>
  <Application>Microsoft Office PowerPoint</Application>
  <PresentationFormat>Panoramiczny</PresentationFormat>
  <Paragraphs>33</Paragraphs>
  <Slides>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4" baseType="lpstr">
      <vt:lpstr>Arial</vt:lpstr>
      <vt:lpstr>Calibri</vt:lpstr>
      <vt:lpstr>Montserrat</vt:lpstr>
      <vt:lpstr>Montserrat-Medium</vt:lpstr>
      <vt:lpstr>ŚCDN-3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TYTUŁ GŁÓWNY PREZENTACJI</dc:title>
  <dc:creator>Ancyk</dc:creator>
  <cp:lastModifiedBy>Maria Bednarska</cp:lastModifiedBy>
  <cp:revision>216</cp:revision>
  <dcterms:modified xsi:type="dcterms:W3CDTF">2024-06-10T11:18:36Z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0x010100EB2E6A4F30B70748A375FBC9088B6202</vt:lpwstr>
  </property>
</Properties>
</file>