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8" r:id="rId5"/>
    <p:sldId id="261" r:id="rId6"/>
    <p:sldId id="266" r:id="rId7"/>
    <p:sldId id="262" r:id="rId8"/>
    <p:sldId id="263" r:id="rId9"/>
    <p:sldId id="267" r:id="rId10"/>
    <p:sldId id="265" r:id="rId11"/>
    <p:sldId id="257" r:id="rId12"/>
    <p:sldId id="259" r:id="rId13"/>
    <p:sldId id="260" r:id="rId14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1791A1-4448-576F-38F8-5101F5BEBFD0}" v="14" dt="2024-03-02T17:19:29.382"/>
    <p1510:client id="{16882155-E4DE-5713-B1E8-196653714729}" v="156" dt="2024-03-02T17:35:10.729"/>
    <p1510:client id="{67A98602-EFD8-93C4-A702-115711F55C1D}" v="8" dt="2024-03-04T11:07:07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52" autoAdjust="0"/>
  </p:normalViewPr>
  <p:slideViewPr>
    <p:cSldViewPr snapToGrid="0">
      <p:cViewPr varScale="1">
        <p:scale>
          <a:sx n="86" d="100"/>
          <a:sy n="86" d="100"/>
        </p:scale>
        <p:origin x="96" y="2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EE18FA9B-3E06-41AF-BDF7-671079709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40F9B942-99CF-4AC4-9F77-E625D2C71C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229AF1-735F-4681-99BB-FFFCBB062973}" type="datetime1">
              <a:rPr lang="pl-PL" smtClean="0"/>
              <a:t>11.06.2024</a:t>
            </a:fld>
            <a:endParaRPr lang="pl-PL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3CAD4C1D-64AA-4DA1-8A75-FCF5ECA450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8D886DA9-2A38-4F39-B33B-4F7B5E4444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75EF03-110B-4710-A708-FEF1927612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3214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140B476-207D-484E-895A-89E04D25E721}" type="datetime1">
              <a:rPr lang="pl-PL" noProof="0" smtClean="0"/>
              <a:t>11.06.2024</a:t>
            </a:fld>
            <a:endParaRPr lang="pl-PL" noProof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8CCA95-4F40-4CDD-BF1E-B8C9EB86EE7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5662959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Prostokąt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rtlCol="0" anchor="t">
            <a:normAutofit/>
          </a:bodyPr>
          <a:lstStyle>
            <a:lvl1pPr algn="r">
              <a:defRPr sz="60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B4FCA5-8085-4126-909C-6308792FBB70}" type="datetime1">
              <a:rPr lang="pl-PL" noProof="0" smtClean="0"/>
              <a:t>11.06.2024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Ins="45720" rtlCol="0"/>
          <a:lstStyle/>
          <a:p>
            <a:pPr rtl="0"/>
            <a:fld id="{600CBFCC-E1FF-473E-BF42-70E7405CF173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3" name="Pole tekstowe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24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24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7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Prostokąt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ole tekstowe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611808" y="808056"/>
            <a:ext cx="7954091" cy="1077229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6C5836-B1F5-4E30-B92E-B8C065154D47}" type="datetime1">
              <a:rPr lang="pl-PL" noProof="0" smtClean="0"/>
              <a:t>11.06.2024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6178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Prostokąt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ole tekstowe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9239380" y="805818"/>
            <a:ext cx="1326519" cy="5244126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2608751" y="970410"/>
            <a:ext cx="6466903" cy="5079534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AE3853-E641-4928-A07F-5F3214601A86}" type="datetime1">
              <a:rPr lang="pl-PL" noProof="0" smtClean="0"/>
              <a:t>11.06.2024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16423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rostokąt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BAB50B-318C-4FB6-9AED-DA568B829D6D}" type="datetime1">
              <a:rPr lang="pl-PL" noProof="0" smtClean="0"/>
              <a:t>11.06.2024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7" name="Pole tekstowe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2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Prostokąt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ole tekstowe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609873" y="3147254"/>
            <a:ext cx="7956560" cy="1424746"/>
          </a:xfrm>
        </p:spPr>
        <p:txBody>
          <a:bodyPr rtlCol="0" anchor="t">
            <a:normAutofit/>
          </a:bodyPr>
          <a:lstStyle>
            <a:lvl1pPr algn="r"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2773968" y="2268786"/>
            <a:ext cx="7791931" cy="878468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021D01-B186-436D-AD51-A109B3D6F099}" type="datetime1">
              <a:rPr lang="pl-PL" noProof="0" smtClean="0"/>
              <a:t>11.06.2024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3646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Prostokąt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609873" y="805817"/>
            <a:ext cx="7950984" cy="1081705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2605374" y="2052116"/>
            <a:ext cx="3891960" cy="3997828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6666636" y="2052114"/>
            <a:ext cx="3894222" cy="3997829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9C7640-831E-446C-86EC-39E6D58855B8}" type="datetime1">
              <a:rPr lang="pl-PL" noProof="0" smtClean="0"/>
              <a:t>11.06.2024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0" name="Pole tekstowe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5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Prostokąt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Pole tekstowe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609873" y="805818"/>
            <a:ext cx="7956560" cy="1078348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2609285" y="2052115"/>
            <a:ext cx="3896467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2609285" y="2851331"/>
            <a:ext cx="3893623" cy="3071434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666634" y="2052115"/>
            <a:ext cx="3899798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6666635" y="2851331"/>
            <a:ext cx="3899798" cy="3071434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82AE03-7397-4306-8150-198A96CCDAD0}" type="datetime1">
              <a:rPr lang="pl-PL" noProof="0" smtClean="0"/>
              <a:t>11.06.2024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2361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Prostokąt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25C51D-E5B7-4C11-89F4-BB0402BD62F0}" type="datetime1">
              <a:rPr lang="pl-PL" noProof="0" smtClean="0"/>
              <a:t>11.06.2024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Pole tekstowe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6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ostokąt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1ED9FE-F9D6-4209-BEA9-95503D6EE49E}" type="datetime1">
              <a:rPr lang="pl-PL" noProof="0" smtClean="0"/>
              <a:t>11.06.2024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92467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Prostokąt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ole tekstowe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970323" y="1282451"/>
            <a:ext cx="2664361" cy="1903241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5120154" y="805818"/>
            <a:ext cx="5446278" cy="5244126"/>
          </a:xfrm>
        </p:spPr>
        <p:txBody>
          <a:bodyPr rtlCol="0" anchor="ctr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970322" y="3186154"/>
            <a:ext cx="2664361" cy="2386397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27E780-721B-4566-A76F-73D468FB71EF}" type="datetime1">
              <a:rPr lang="pl-PL" noProof="0" smtClean="0"/>
              <a:t>11.06.2024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5036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Prostokąt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l-PL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pl-PL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971241" y="1282452"/>
            <a:ext cx="3970986" cy="1900473"/>
          </a:xfrm>
        </p:spPr>
        <p:txBody>
          <a:bodyPr rtlCol="0" anchor="b">
            <a:normAutofit/>
          </a:bodyPr>
          <a:lstStyle>
            <a:lvl1pPr algn="l"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970322" y="3182928"/>
            <a:ext cx="3971874" cy="2386394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EF2E2D-1928-4A56-A18F-AC6C1D49A0C2}" type="datetime1">
              <a:rPr lang="pl-PL" noProof="0" smtClean="0"/>
              <a:t>11.06.2024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4670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  <a:p>
            <a:pPr lvl="5" rtl="0"/>
            <a:r>
              <a:rPr lang="pl-PL" noProof="0" dirty="0"/>
              <a:t>Szósty poziom</a:t>
            </a:r>
          </a:p>
          <a:p>
            <a:pPr lvl="6" rtl="0"/>
            <a:r>
              <a:rPr lang="pl-PL" noProof="0" dirty="0"/>
              <a:t>Siódmy poziom</a:t>
            </a:r>
          </a:p>
          <a:p>
            <a:pPr lvl="7" rtl="0"/>
            <a:r>
              <a:rPr lang="pl-PL" noProof="0" dirty="0"/>
              <a:t>Ósmy poziom</a:t>
            </a:r>
          </a:p>
          <a:p>
            <a:pPr lvl="8" rtl="0"/>
            <a:r>
              <a:rPr lang="pl-PL" noProof="0" dirty="0"/>
              <a:t>Dziewiąty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/>
            <a:fld id="{2E46BC86-2D9A-4E29-8F80-90D4E6B00101}" type="datetime1">
              <a:rPr lang="pl-PL" noProof="0" smtClean="0"/>
              <a:t>11.06.2024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00CBFCC-E1FF-473E-BF42-70E7405CF173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57" name="Prostokąt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1758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psos.de/pl/Foto-Kontener%C3%B3w-Recykling-%C5%9Amietnik-do-unieszkodliwiania-Odpad%C3%B3w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r.vikidia.org/wiki/Papier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  <a:solidFill>
            <a:srgbClr val="586743"/>
          </a:solidFill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E7B35E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Obraz zawierający kwiat, tekst, osoba, słonecznik&#10;&#10;Opis wygenerowany automatycznie">
            <a:extLst>
              <a:ext uri="{FF2B5EF4-FFF2-40B4-BE49-F238E27FC236}">
                <a16:creationId xmlns:a16="http://schemas.microsoft.com/office/drawing/2014/main" id="{24820041-8830-7AF6-9F74-BCF815020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4C8668E-CE75-E1FA-4350-36F6569D7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8012" y="481012"/>
            <a:ext cx="942975" cy="895350"/>
          </a:xfrm>
          <a:prstGeom prst="rect">
            <a:avLst/>
          </a:prstGeom>
        </p:spPr>
      </p:pic>
      <p:pic>
        <p:nvPicPr>
          <p:cNvPr id="5" name="Obraz 4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BB53D95A-C373-B61F-192B-F83E39F7B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617" y="5977809"/>
            <a:ext cx="1851906" cy="78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50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4961F17-D0E4-4576-8697-C062B28F3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DF1AEC-0327-4A10-AED3-E227ACAEB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39742D-6F41-4E7D-9C32-1D9825B40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F3ADA23-8B3C-4029-923E-81303CBEA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EAE543-FFF6-43C7-AD71-A9856C6E7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0E65BE-C107-CCA1-A475-1BEC9407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117" y="808056"/>
            <a:ext cx="3024722" cy="1249344"/>
          </a:xfrm>
        </p:spPr>
        <p:txBody>
          <a:bodyPr>
            <a:normAutofit/>
          </a:bodyPr>
          <a:lstStyle/>
          <a:p>
            <a:pPr algn="l"/>
            <a:r>
              <a:rPr lang="pl-PL" sz="2800">
                <a:cs typeface="Arial"/>
              </a:rPr>
              <a:t>27 lutego 2024 r.</a:t>
            </a:r>
            <a:endParaRPr lang="pl-PL" sz="2800"/>
          </a:p>
        </p:txBody>
      </p:sp>
      <p:pic>
        <p:nvPicPr>
          <p:cNvPr id="4" name="Obraz 3" descr="Dłoń podnosząca białą flagę">
            <a:extLst>
              <a:ext uri="{FF2B5EF4-FFF2-40B4-BE49-F238E27FC236}">
                <a16:creationId xmlns:a16="http://schemas.microsoft.com/office/drawing/2014/main" id="{89EC639C-9D78-0973-B545-245757CDE6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69" r="18918" b="-2"/>
          <a:stretch/>
        </p:blipFill>
        <p:spPr>
          <a:xfrm>
            <a:off x="1005401" y="227"/>
            <a:ext cx="5569814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D7E355E-8304-4C50-B384-7DAC68D87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D0755B-C1EB-30BD-261B-831C1273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104" y="2200275"/>
            <a:ext cx="3012735" cy="3849669"/>
          </a:xfrm>
        </p:spPr>
        <p:txBody>
          <a:bodyPr>
            <a:normAutofit/>
          </a:bodyPr>
          <a:lstStyle/>
          <a:p>
            <a:pPr marL="344170" indent="-344170"/>
            <a:r>
              <a:rPr lang="pl-PL" sz="1600">
                <a:latin typeface="Segoe UI Historic"/>
                <a:ea typeface="Segoe UI Historic"/>
                <a:cs typeface="Segoe UI Historic"/>
              </a:rPr>
              <a:t>Aby podkreślić nasze ekologiczne działania, ubraliśmy się w kolorach </a:t>
            </a:r>
            <a:r>
              <a:rPr lang="pl-PL" sz="1600">
                <a:highlight>
                  <a:srgbClr val="C0C0C0"/>
                </a:highlight>
                <a:latin typeface="Segoe UI Historic"/>
                <a:ea typeface="Segoe UI Historic"/>
                <a:cs typeface="Segoe UI Historic"/>
              </a:rPr>
              <a:t>szaroci</a:t>
            </a:r>
            <a:r>
              <a:rPr lang="pl-PL" sz="1600">
                <a:latin typeface="Segoe UI Historic"/>
                <a:ea typeface="Segoe UI Historic"/>
                <a:cs typeface="Segoe UI Historic"/>
              </a:rPr>
              <a:t>. Ta metafora dla naszej ekologicznej zbiórki symbolizuje proces recyklingu. Podobnie jak biały papier, który oddajemy, przekształca się w szary papier, tak my, poprzez nasze wysiłki, zmieniamy świat na lepsze.</a:t>
            </a:r>
            <a:endParaRPr lang="pl-PL" sz="1600">
              <a:cs typeface="Arial" panose="020B060402020202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78E784-3C81-4963-ACD9-58EF41CE8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609164-6F72-1698-F023-40FF6C256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4876" y="750743"/>
            <a:ext cx="1095375" cy="1047750"/>
          </a:xfrm>
          <a:prstGeom prst="rect">
            <a:avLst/>
          </a:prstGeom>
        </p:spPr>
      </p:pic>
      <p:pic>
        <p:nvPicPr>
          <p:cNvPr id="6" name="Obraz 5" descr="Obraz zawierający Czcionka, tekst, Jaskrawoniebieski, symbol&#10;&#10;Opis wygenerowany automatycznie">
            <a:extLst>
              <a:ext uri="{FF2B5EF4-FFF2-40B4-BE49-F238E27FC236}">
                <a16:creationId xmlns:a16="http://schemas.microsoft.com/office/drawing/2014/main" id="{E7A478B9-2689-6A96-7D73-CB6F9854A4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324" y="5587320"/>
            <a:ext cx="3044104" cy="622374"/>
          </a:xfrm>
          <a:prstGeom prst="rect">
            <a:avLst/>
          </a:prstGeom>
        </p:spPr>
      </p:pic>
      <p:pic>
        <p:nvPicPr>
          <p:cNvPr id="7" name="Obraz 6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96B0EC49-6187-2F49-5FDB-9C450932F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718" y="5401300"/>
            <a:ext cx="1893095" cy="8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8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5E326A3-EB92-4BDA-9F77-45197E0CB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C996C7-7B84-4645-9AA1-6EA85EAB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DC315B-5680-47D9-B827-34D012FB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22C09A-3EDB-6E0B-694C-84660A45C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pl-PL" dirty="0">
                <a:cs typeface="Arial"/>
              </a:rPr>
              <a:t>Papier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53577A-FC82-BAD4-D05D-38C6652E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0579" y="2052116"/>
            <a:ext cx="4359020" cy="3997828"/>
          </a:xfrm>
        </p:spPr>
        <p:txBody>
          <a:bodyPr>
            <a:normAutofit/>
          </a:bodyPr>
          <a:lstStyle/>
          <a:p>
            <a:pPr marL="344170" indent="-344170">
              <a:lnSpc>
                <a:spcPct val="110000"/>
              </a:lnSpc>
            </a:pPr>
            <a:r>
              <a:rPr lang="pl-PL" b="1">
                <a:latin typeface="Calibri"/>
                <a:ea typeface="+mn-lt"/>
                <a:cs typeface="+mn-lt"/>
              </a:rPr>
              <a:t>Papier to coś, z czym każdy ma styczność codziennie </a:t>
            </a:r>
            <a:br>
              <a:rPr lang="pl-PL" b="1">
                <a:latin typeface="Calibri"/>
                <a:ea typeface="+mn-lt"/>
                <a:cs typeface="+mn-lt"/>
              </a:rPr>
            </a:br>
            <a:r>
              <a:rPr lang="pl-PL" b="1">
                <a:latin typeface="Calibri"/>
                <a:ea typeface="+mn-lt"/>
                <a:cs typeface="+mn-lt"/>
              </a:rPr>
              <a:t>– w szkole, w pracy, w domu. Obojętnie czy w postaci książki, czy rachunku </a:t>
            </a:r>
            <a:br>
              <a:rPr lang="pl-PL" b="1">
                <a:latin typeface="Calibri"/>
                <a:ea typeface="+mn-lt"/>
                <a:cs typeface="+mn-lt"/>
              </a:rPr>
            </a:br>
            <a:r>
              <a:rPr lang="pl-PL" b="1">
                <a:latin typeface="Calibri"/>
                <a:ea typeface="+mn-lt"/>
                <a:cs typeface="+mn-lt"/>
              </a:rPr>
              <a:t>w sklepie – otacza ludzi z każdej strony. Mało osób zdaje sobie jednak sprawę, jak ważny jest dla życia i środowiska, </a:t>
            </a:r>
            <a:br>
              <a:rPr lang="pl-PL" b="1">
                <a:latin typeface="Calibri"/>
                <a:ea typeface="+mn-lt"/>
                <a:cs typeface="+mn-lt"/>
              </a:rPr>
            </a:br>
            <a:r>
              <a:rPr lang="pl-PL" b="1">
                <a:latin typeface="Calibri"/>
                <a:ea typeface="+mn-lt"/>
                <a:cs typeface="+mn-lt"/>
              </a:rPr>
              <a:t>a w związku z tym nie przywiązuje wagi do jego recyklingu.</a:t>
            </a:r>
            <a:endParaRPr lang="pl-PL">
              <a:latin typeface="Calibri"/>
              <a:cs typeface="Arial" panose="020B0604020202020204"/>
            </a:endParaRPr>
          </a:p>
        </p:txBody>
      </p:sp>
      <p:pic>
        <p:nvPicPr>
          <p:cNvPr id="4" name="Obraz 3" descr="Zbliżenie niszczonych dokumentów">
            <a:extLst>
              <a:ext uri="{FF2B5EF4-FFF2-40B4-BE49-F238E27FC236}">
                <a16:creationId xmlns:a16="http://schemas.microsoft.com/office/drawing/2014/main" id="{91C91C57-A552-CB0D-7ABC-0959E6BA7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2" r="14805"/>
          <a:stretch/>
        </p:blipFill>
        <p:spPr>
          <a:xfrm>
            <a:off x="7534656" y="2068706"/>
            <a:ext cx="3035484" cy="398123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921D2A4-7E86-DD9D-0999-9377FD333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" y="5858290"/>
            <a:ext cx="933173" cy="884030"/>
          </a:xfrm>
          <a:prstGeom prst="rect">
            <a:avLst/>
          </a:prstGeom>
        </p:spPr>
      </p:pic>
      <p:pic>
        <p:nvPicPr>
          <p:cNvPr id="7" name="Obraz 6" descr="Obraz zawierający Czcionka, tekst, Jaskrawoniebieski, symbol&#10;&#10;Opis wygenerowany automatycznie">
            <a:extLst>
              <a:ext uri="{FF2B5EF4-FFF2-40B4-BE49-F238E27FC236}">
                <a16:creationId xmlns:a16="http://schemas.microsoft.com/office/drawing/2014/main" id="{B4CD4033-0AE2-C6EE-5D3A-A6EBAB082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313" y="57149"/>
            <a:ext cx="3877541" cy="800967"/>
          </a:xfrm>
          <a:prstGeom prst="rect">
            <a:avLst/>
          </a:prstGeom>
        </p:spPr>
      </p:pic>
      <p:pic>
        <p:nvPicPr>
          <p:cNvPr id="10" name="Obraz 9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648EFF40-613E-6AC6-C62E-D7C6E4406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8374" y="888831"/>
            <a:ext cx="1893095" cy="8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35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49">
            <a:extLst>
              <a:ext uri="{FF2B5EF4-FFF2-40B4-BE49-F238E27FC236}">
                <a16:creationId xmlns:a16="http://schemas.microsoft.com/office/drawing/2014/main" id="{A683DBC4-DF1F-47B4-A427-3A02BF6FC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51">
            <a:extLst>
              <a:ext uri="{FF2B5EF4-FFF2-40B4-BE49-F238E27FC236}">
                <a16:creationId xmlns:a16="http://schemas.microsoft.com/office/drawing/2014/main" id="{5B505947-2EDE-4036-BAB7-9D467D50A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7" name="Picture 53">
            <a:extLst>
              <a:ext uri="{FF2B5EF4-FFF2-40B4-BE49-F238E27FC236}">
                <a16:creationId xmlns:a16="http://schemas.microsoft.com/office/drawing/2014/main" id="{88E107CE-A324-40CD-893D-2D871179D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8" name="Rectangle 55">
            <a:extLst>
              <a:ext uri="{FF2B5EF4-FFF2-40B4-BE49-F238E27FC236}">
                <a16:creationId xmlns:a16="http://schemas.microsoft.com/office/drawing/2014/main" id="{C9206E69-8320-4953-8527-D4C926A46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57">
            <a:extLst>
              <a:ext uri="{FF2B5EF4-FFF2-40B4-BE49-F238E27FC236}">
                <a16:creationId xmlns:a16="http://schemas.microsoft.com/office/drawing/2014/main" id="{EFB0BA3C-4542-415C-9AD5-4A65B973D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59">
            <a:extLst>
              <a:ext uri="{FF2B5EF4-FFF2-40B4-BE49-F238E27FC236}">
                <a16:creationId xmlns:a16="http://schemas.microsoft.com/office/drawing/2014/main" id="{D3FCC301-B2A8-4BFA-8ADD-314A8AC88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63ED768-AD64-FE6F-0B34-9464CE5A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08056"/>
            <a:ext cx="3974905" cy="1077229"/>
          </a:xfrm>
        </p:spPr>
        <p:txBody>
          <a:bodyPr>
            <a:normAutofit/>
          </a:bodyPr>
          <a:lstStyle/>
          <a:p>
            <a:pPr algn="l"/>
            <a:r>
              <a:rPr lang="pl-PL">
                <a:cs typeface="Arial"/>
              </a:rPr>
              <a:t>Recykling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23407C-8019-A455-1179-99D916FD3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3972159" cy="3997828"/>
          </a:xfrm>
        </p:spPr>
        <p:txBody>
          <a:bodyPr>
            <a:normAutofit/>
          </a:bodyPr>
          <a:lstStyle/>
          <a:p>
            <a:pPr marL="344170" indent="-344170"/>
            <a:r>
              <a:rPr lang="pl-PL" sz="1800" b="1">
                <a:latin typeface="Calibri"/>
                <a:ea typeface="+mn-lt"/>
                <a:cs typeface="+mn-lt"/>
              </a:rPr>
              <a:t>Recykling to istotne działanie z zakresu ekologii, które pozwala na ponowne użycie danych materiałów. W przypadku papieru dotyczy to kartonów, tekturowych opakowań, gazet i książek. Co ważne, sam proces recyklingu makulatury rozpoczyna się już w trakcie wrzucania śmieci do niebieskich pojemników.</a:t>
            </a:r>
            <a:endParaRPr lang="pl-PL" sz="1800">
              <a:latin typeface="Calibri"/>
              <a:cs typeface="Arial" panose="020B060402020202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1BA995-C21C-4D29-BE49-3CBE57189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4295" y="0"/>
            <a:ext cx="46426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Graphic 46" descr="Segregacja odpadów">
            <a:extLst>
              <a:ext uri="{FF2B5EF4-FFF2-40B4-BE49-F238E27FC236}">
                <a16:creationId xmlns:a16="http://schemas.microsoft.com/office/drawing/2014/main" id="{D5182243-7299-B065-5A27-F5D0B64B0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3356" y="1434548"/>
            <a:ext cx="3988361" cy="3988361"/>
          </a:xfrm>
          <a:prstGeom prst="rect">
            <a:avLst/>
          </a:prstGeom>
          <a:ln w="12700">
            <a:noFill/>
          </a:ln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F6B63D7C-DA20-4B10-8164-8F1ACA90E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90379" y="244088"/>
            <a:ext cx="4139753" cy="6367923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CEB1DFB-E9D4-4418-85B6-90079F88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2171CFC-6BE1-A6CF-BD97-11A35D714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0268" y="236987"/>
            <a:ext cx="933173" cy="884030"/>
          </a:xfrm>
          <a:prstGeom prst="rect">
            <a:avLst/>
          </a:prstGeom>
        </p:spPr>
      </p:pic>
      <p:pic>
        <p:nvPicPr>
          <p:cNvPr id="7" name="Obraz 6" descr="Obraz zawierający Czcionka, tekst, Jaskrawoniebieski, symbol&#10;&#10;Opis wygenerowany automatycznie">
            <a:extLst>
              <a:ext uri="{FF2B5EF4-FFF2-40B4-BE49-F238E27FC236}">
                <a16:creationId xmlns:a16="http://schemas.microsoft.com/office/drawing/2014/main" id="{6785846B-F8E9-6B20-2956-C8C88FB83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0623" y="5808993"/>
            <a:ext cx="3877541" cy="800967"/>
          </a:xfrm>
          <a:prstGeom prst="rect">
            <a:avLst/>
          </a:prstGeom>
        </p:spPr>
      </p:pic>
      <p:pic>
        <p:nvPicPr>
          <p:cNvPr id="9" name="Obraz 8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8DF06008-CE67-78C3-BF34-9608E6E1B1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7371" y="290482"/>
            <a:ext cx="1893095" cy="8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25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4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6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8" name="Rectangle 28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BEC0AFD-B4B9-1EF0-95AD-F086D23E5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1" y="808056"/>
            <a:ext cx="8006760" cy="1518934"/>
          </a:xfrm>
        </p:spPr>
        <p:txBody>
          <a:bodyPr anchor="t">
            <a:normAutofit/>
          </a:bodyPr>
          <a:lstStyle/>
          <a:p>
            <a:pPr algn="l"/>
            <a:r>
              <a:rPr lang="pl-PL" sz="5000">
                <a:solidFill>
                  <a:schemeClr val="tx2"/>
                </a:solidFill>
                <a:cs typeface="Arial"/>
              </a:rPr>
              <a:t>Ciekawostki o recyklingu</a:t>
            </a:r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B397BC-698A-8F2B-4E3D-00FA13471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080" y="2547708"/>
            <a:ext cx="8006760" cy="35022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4170" indent="-344170">
              <a:lnSpc>
                <a:spcPct val="110000"/>
              </a:lnSpc>
            </a:pPr>
            <a:r>
              <a:rPr lang="pl-PL" sz="1400">
                <a:solidFill>
                  <a:schemeClr val="tx2"/>
                </a:solidFill>
                <a:cs typeface="Arial"/>
              </a:rPr>
              <a:t>30-40 % odpadów komunalnych to papier oraz 50% to odpady biurowe.</a:t>
            </a:r>
          </a:p>
          <a:p>
            <a:pPr marL="344170" indent="-344170">
              <a:lnSpc>
                <a:spcPct val="110000"/>
              </a:lnSpc>
            </a:pPr>
            <a:r>
              <a:rPr lang="pl-PL" sz="1400">
                <a:solidFill>
                  <a:schemeClr val="tx2"/>
                </a:solidFill>
                <a:cs typeface="Arial"/>
              </a:rPr>
              <a:t>Wyprodukowanie papierowej torby pochłania dwa razy więcej energii niż plastikowej.</a:t>
            </a:r>
          </a:p>
          <a:p>
            <a:pPr marL="344170" indent="-344170">
              <a:lnSpc>
                <a:spcPct val="110000"/>
              </a:lnSpc>
            </a:pPr>
            <a:r>
              <a:rPr lang="pl-PL" sz="1400">
                <a:solidFill>
                  <a:schemeClr val="tx2"/>
                </a:solidFill>
                <a:cs typeface="Arial"/>
              </a:rPr>
              <a:t>Prawie połowa (42%) światowej wycinki drewna przeznaczona jest do produkcji papieru. Dlatego recykling drewna jest tak bardzo istotny aby ponownie wykorzystać ten surowiec.</a:t>
            </a:r>
          </a:p>
          <a:p>
            <a:pPr marL="344170" indent="-344170">
              <a:lnSpc>
                <a:spcPct val="110000"/>
              </a:lnSpc>
            </a:pPr>
            <a:r>
              <a:rPr lang="pl-PL" sz="1400">
                <a:solidFill>
                  <a:schemeClr val="tx2"/>
                </a:solidFill>
                <a:cs typeface="Arial"/>
              </a:rPr>
              <a:t>Każde gospodarstwo domowe wyrzuca średnio równowartość 3 drzew w odpadach papierowych rocznie.</a:t>
            </a:r>
          </a:p>
          <a:p>
            <a:pPr marL="344170" indent="-344170">
              <a:lnSpc>
                <a:spcPct val="110000"/>
              </a:lnSpc>
            </a:pPr>
            <a:r>
              <a:rPr lang="pl-PL" sz="1400">
                <a:solidFill>
                  <a:schemeClr val="tx2"/>
                </a:solidFill>
                <a:cs typeface="Arial"/>
              </a:rPr>
              <a:t>Recykling jednej tony papieru to oszczędność 20 drzew, 20 tysięcy litrów wody i 30 kg zanieczyszczeń powietrza.</a:t>
            </a:r>
          </a:p>
          <a:p>
            <a:pPr marL="344170" indent="-344170">
              <a:lnSpc>
                <a:spcPct val="110000"/>
              </a:lnSpc>
            </a:pPr>
            <a:endParaRPr lang="pl-PL" sz="1400">
              <a:solidFill>
                <a:schemeClr val="tx2"/>
              </a:solidFill>
              <a:cs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80F1EB7-02CB-D621-8FED-E23559F9F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110" y="259247"/>
            <a:ext cx="933173" cy="884030"/>
          </a:xfrm>
          <a:prstGeom prst="rect">
            <a:avLst/>
          </a:prstGeom>
        </p:spPr>
      </p:pic>
      <p:pic>
        <p:nvPicPr>
          <p:cNvPr id="5" name="Obraz 4" descr="Obraz zawierający Czcionka, tekst, Jaskrawoniebieski, symbol&#10;&#10;Opis wygenerowany automatycznie">
            <a:extLst>
              <a:ext uri="{FF2B5EF4-FFF2-40B4-BE49-F238E27FC236}">
                <a16:creationId xmlns:a16="http://schemas.microsoft.com/office/drawing/2014/main" id="{681AA59F-1DA7-3594-2E08-C72C6E168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310" y="5939962"/>
            <a:ext cx="3877541" cy="800967"/>
          </a:xfrm>
          <a:prstGeom prst="rect">
            <a:avLst/>
          </a:prstGeom>
        </p:spPr>
      </p:pic>
      <p:pic>
        <p:nvPicPr>
          <p:cNvPr id="8" name="Obraz 7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28B72F24-43BB-ACD3-D913-4746DD4A1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201" y="5926817"/>
            <a:ext cx="1893095" cy="8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55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B12580-4758-6D84-F08E-EDE1DA8BE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>
                <a:latin typeface="Calibri"/>
                <a:cs typeface="Calibri"/>
              </a:rPr>
              <a:t>Jak zadbać o odpowiedni recykling papieru?</a:t>
            </a:r>
            <a:endParaRPr lang="pl-PL" sz="3200">
              <a:latin typeface="Calibri"/>
              <a:cs typeface="Arial"/>
            </a:endParaRPr>
          </a:p>
          <a:p>
            <a:endParaRPr lang="pl-PL" dirty="0">
              <a:cs typeface="Arial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C700ED-609E-EACC-8D6E-0A7421983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170" indent="-344170"/>
            <a:r>
              <a:rPr lang="pl-PL" sz="1500" b="1" dirty="0">
                <a:solidFill>
                  <a:srgbClr val="363636"/>
                </a:solidFill>
              </a:rPr>
              <a:t>Jak zadbać o odpowiedni recykling papieru?</a:t>
            </a:r>
            <a:endParaRPr lang="pl-PL" dirty="0">
              <a:cs typeface="Arial"/>
            </a:endParaRPr>
          </a:p>
          <a:p>
            <a:pPr marL="344170" indent="-344170"/>
            <a:endParaRPr lang="pl-PL" dirty="0">
              <a:cs typeface="Arial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1181C92-3644-3CEF-9DC3-6DFBB9582847}"/>
              </a:ext>
            </a:extLst>
          </p:cNvPr>
          <p:cNvSpPr txBox="1"/>
          <p:nvPr/>
        </p:nvSpPr>
        <p:spPr>
          <a:xfrm>
            <a:off x="4724400" y="320040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>
                <a:solidFill>
                  <a:srgbClr val="363636"/>
                </a:solidFill>
                <a:latin typeface="Open Sans"/>
                <a:ea typeface="Open Sans"/>
                <a:cs typeface="Open Sans"/>
              </a:rPr>
              <a:t>Jak zadbać o odpowiedni recykling papieru?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718960B-C4B2-AF55-D99B-F472342BBF8A}"/>
              </a:ext>
            </a:extLst>
          </p:cNvPr>
          <p:cNvSpPr txBox="1"/>
          <p:nvPr/>
        </p:nvSpPr>
        <p:spPr>
          <a:xfrm>
            <a:off x="3365500" y="2311400"/>
            <a:ext cx="6858000" cy="35775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latin typeface="Calibri"/>
                <a:ea typeface="Open Sans"/>
                <a:cs typeface="Open Sans"/>
              </a:rPr>
              <a:t>Należy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dbać</a:t>
            </a:r>
            <a:r>
              <a:rPr lang="en-US" sz="2800" dirty="0">
                <a:latin typeface="Calibri"/>
                <a:ea typeface="Open Sans"/>
                <a:cs typeface="Open Sans"/>
              </a:rPr>
              <a:t> o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recykling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papieru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zawsze</a:t>
            </a:r>
            <a:r>
              <a:rPr lang="en-US" sz="2800" dirty="0">
                <a:latin typeface="Calibri"/>
                <a:ea typeface="Open Sans"/>
                <a:cs typeface="Open Sans"/>
              </a:rPr>
              <a:t>,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kiedy</a:t>
            </a:r>
            <a:r>
              <a:rPr lang="en-US" sz="2800" dirty="0">
                <a:latin typeface="Calibri"/>
                <a:ea typeface="Open Sans"/>
                <a:cs typeface="Open Sans"/>
              </a:rPr>
              <a:t> jest to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możliwe</a:t>
            </a:r>
            <a:r>
              <a:rPr lang="en-US" sz="2800" dirty="0">
                <a:latin typeface="Calibri"/>
                <a:ea typeface="Open Sans"/>
                <a:cs typeface="Open Sans"/>
              </a:rPr>
              <a:t>. 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służą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temu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specjalne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pojemniki</a:t>
            </a:r>
            <a:r>
              <a:rPr lang="en-US" sz="2800" dirty="0">
                <a:latin typeface="Calibri"/>
                <a:ea typeface="Open Sans"/>
                <a:cs typeface="Open Sans"/>
              </a:rPr>
              <a:t> –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mają</a:t>
            </a:r>
            <a:r>
              <a:rPr lang="en-US" sz="2800" dirty="0">
                <a:latin typeface="Calibri"/>
                <a:ea typeface="Open Sans"/>
                <a:cs typeface="Open Sans"/>
              </a:rPr>
              <a:t> one </a:t>
            </a:r>
            <a:r>
              <a:rPr lang="en-US" sz="2800" b="1" dirty="0" err="1">
                <a:latin typeface="Calibri"/>
                <a:ea typeface="Open Sans"/>
                <a:cs typeface="Open Sans"/>
              </a:rPr>
              <a:t>kolor</a:t>
            </a:r>
            <a:r>
              <a:rPr lang="en-US" sz="2800" b="1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b="1" dirty="0" err="1">
                <a:latin typeface="Calibri"/>
                <a:ea typeface="Open Sans"/>
                <a:cs typeface="Open Sans"/>
              </a:rPr>
              <a:t>niebieski</a:t>
            </a:r>
            <a:r>
              <a:rPr lang="en-US" sz="2800" b="1" dirty="0">
                <a:latin typeface="Calibri"/>
                <a:ea typeface="Open Sans"/>
                <a:cs typeface="Open Sans"/>
              </a:rPr>
              <a:t>.</a:t>
            </a:r>
            <a:r>
              <a:rPr lang="en-US" sz="2800" dirty="0">
                <a:latin typeface="Calibri"/>
                <a:ea typeface="Open Sans"/>
                <a:cs typeface="Open Sans"/>
              </a:rPr>
              <a:t> Do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pojemników</a:t>
            </a:r>
            <a:r>
              <a:rPr lang="en-US" sz="2800" dirty="0">
                <a:latin typeface="Calibri"/>
                <a:ea typeface="Open Sans"/>
                <a:cs typeface="Open Sans"/>
              </a:rPr>
              <a:t> w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kolorze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niebieskim</a:t>
            </a:r>
            <a:r>
              <a:rPr lang="en-US" sz="2800" dirty="0">
                <a:latin typeface="Calibri"/>
                <a:ea typeface="Open Sans"/>
                <a:cs typeface="Open Sans"/>
              </a:rPr>
              <a:t> 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Wrzucać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należy</a:t>
            </a:r>
            <a:r>
              <a:rPr lang="en-US" sz="2800" dirty="0">
                <a:latin typeface="Calibri"/>
                <a:ea typeface="Open Sans"/>
                <a:cs typeface="Open Sans"/>
              </a:rPr>
              <a:t> do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nich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gazety</a:t>
            </a:r>
            <a:r>
              <a:rPr lang="en-US" sz="2800" dirty="0">
                <a:latin typeface="Calibri"/>
                <a:ea typeface="Open Sans"/>
                <a:cs typeface="Open Sans"/>
              </a:rPr>
              <a:t>,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książki</a:t>
            </a:r>
            <a:r>
              <a:rPr lang="en-US" sz="2800" dirty="0">
                <a:latin typeface="Calibri"/>
                <a:ea typeface="Open Sans"/>
                <a:cs typeface="Open Sans"/>
              </a:rPr>
              <a:t> w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miękkich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okładkach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lub</a:t>
            </a:r>
            <a:r>
              <a:rPr lang="en-US" sz="2800" dirty="0">
                <a:latin typeface="Calibri"/>
                <a:ea typeface="Open Sans"/>
                <a:cs typeface="Open Sans"/>
              </a:rPr>
              <a:t> po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usunięciu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tych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twardych</a:t>
            </a:r>
            <a:r>
              <a:rPr lang="en-US" sz="2800" dirty="0">
                <a:latin typeface="Calibri"/>
                <a:ea typeface="Open Sans"/>
                <a:cs typeface="Open Sans"/>
              </a:rPr>
              <a:t>,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tekturę</a:t>
            </a:r>
            <a:r>
              <a:rPr lang="en-US" sz="2800" dirty="0">
                <a:latin typeface="Calibri"/>
                <a:ea typeface="Open Sans"/>
                <a:cs typeface="Open Sans"/>
              </a:rPr>
              <a:t>,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papierowe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torebki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i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worki</a:t>
            </a:r>
            <a:r>
              <a:rPr lang="en-US" sz="2800" dirty="0">
                <a:latin typeface="Calibri"/>
                <a:ea typeface="Open Sans"/>
                <a:cs typeface="Open Sans"/>
              </a:rPr>
              <a:t>, a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także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ścinki</a:t>
            </a:r>
            <a:r>
              <a:rPr lang="en-US" sz="2800" dirty="0">
                <a:latin typeface="Calibri"/>
                <a:ea typeface="Open Sans"/>
                <a:cs typeface="Open Sans"/>
              </a:rPr>
              <a:t> </a:t>
            </a:r>
            <a:r>
              <a:rPr lang="en-US" sz="2800" dirty="0" err="1">
                <a:latin typeface="Calibri"/>
                <a:ea typeface="Open Sans"/>
                <a:cs typeface="Open Sans"/>
              </a:rPr>
              <a:t>drukarskie</a:t>
            </a:r>
            <a:r>
              <a:rPr lang="en-US" sz="2800" dirty="0">
                <a:latin typeface="Calibri"/>
                <a:ea typeface="Open Sans"/>
                <a:cs typeface="Open Sans"/>
              </a:rPr>
              <a:t>.</a:t>
            </a:r>
            <a:endParaRPr lang="en-US" sz="2800" dirty="0">
              <a:latin typeface="Calibri"/>
            </a:endParaRPr>
          </a:p>
        </p:txBody>
      </p:sp>
      <p:pic>
        <p:nvPicPr>
          <p:cNvPr id="7" name="Obraz 6" descr="Obraz zawierający na wolnym powietrzu, pojemnik, Kubeł na śmieci, roślina&#10;&#10;Opis wygenerowany automatycznie">
            <a:extLst>
              <a:ext uri="{FF2B5EF4-FFF2-40B4-BE49-F238E27FC236}">
                <a16:creationId xmlns:a16="http://schemas.microsoft.com/office/drawing/2014/main" id="{E61AD779-C359-D522-8CFD-18933C462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71376" y="5319485"/>
            <a:ext cx="2526647" cy="154032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AC4FC60-FB7C-AB82-8F13-3E1E6A1CE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168" y="219075"/>
            <a:ext cx="942975" cy="895350"/>
          </a:xfrm>
          <a:prstGeom prst="rect">
            <a:avLst/>
          </a:prstGeom>
        </p:spPr>
      </p:pic>
      <p:pic>
        <p:nvPicPr>
          <p:cNvPr id="10" name="Obraz 9" descr="Obraz zawierający Czcionka, tekst, Jaskrawoniebieski, symbol&#10;&#10;Opis wygenerowany automatycznie">
            <a:extLst>
              <a:ext uri="{FF2B5EF4-FFF2-40B4-BE49-F238E27FC236}">
                <a16:creationId xmlns:a16="http://schemas.microsoft.com/office/drawing/2014/main" id="{4C110451-C968-ECC5-0F4E-61DB0EB07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73" y="5963775"/>
            <a:ext cx="3877541" cy="800967"/>
          </a:xfrm>
          <a:prstGeom prst="rect">
            <a:avLst/>
          </a:prstGeom>
        </p:spPr>
      </p:pic>
      <p:pic>
        <p:nvPicPr>
          <p:cNvPr id="12" name="Obraz 11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4D187B3C-8D18-4E2B-1DE0-05D210E5D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373" y="5966231"/>
            <a:ext cx="1893095" cy="8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9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2CF4589-2AF8-DDEF-BC67-67CE4209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022548"/>
            <a:ext cx="7958331" cy="1308063"/>
          </a:xfrm>
        </p:spPr>
        <p:txBody>
          <a:bodyPr anchor="b">
            <a:normAutofit/>
          </a:bodyPr>
          <a:lstStyle/>
          <a:p>
            <a:pPr algn="l"/>
            <a:r>
              <a:rPr lang="pl-PL" sz="4400">
                <a:solidFill>
                  <a:srgbClr val="1F2D29"/>
                </a:solidFill>
                <a:cs typeface="Arial"/>
              </a:rPr>
              <a:t>Etapy recyklingu makulatury</a:t>
            </a:r>
            <a:endParaRPr lang="pl-PL" sz="4400">
              <a:solidFill>
                <a:srgbClr val="1F2D29"/>
              </a:solidFill>
            </a:endParaRPr>
          </a:p>
          <a:p>
            <a:pPr algn="l"/>
            <a:endParaRPr lang="pl-PL" sz="4400">
              <a:solidFill>
                <a:srgbClr val="1F2D29"/>
              </a:solidFill>
              <a:cs typeface="Arial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32ADFA-A07A-C888-CC52-00588CAEC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933" y="2641604"/>
            <a:ext cx="7621606" cy="3443107"/>
          </a:xfrm>
        </p:spPr>
        <p:txBody>
          <a:bodyPr anchor="t">
            <a:normAutofit fontScale="92500" lnSpcReduction="10000"/>
          </a:bodyPr>
          <a:lstStyle/>
          <a:p>
            <a:pPr marL="344170" indent="-344170">
              <a:buFont typeface="Wingdings"/>
            </a:pPr>
            <a:r>
              <a:rPr lang="pl-PL" sz="2400" dirty="0">
                <a:solidFill>
                  <a:srgbClr val="1F2D29"/>
                </a:solidFill>
                <a:latin typeface="Calibri"/>
                <a:cs typeface="Arial" panose="020B0604020202020204"/>
              </a:rPr>
              <a:t>rozwłókniane, </a:t>
            </a:r>
            <a:endParaRPr lang="pl-PL" sz="1800">
              <a:solidFill>
                <a:srgbClr val="1F2D29"/>
              </a:solidFill>
              <a:latin typeface="Arial" panose="020B0604020202020204"/>
              <a:cs typeface="Arial" panose="020B0604020202020204"/>
            </a:endParaRPr>
          </a:p>
          <a:p>
            <a:pPr marL="344170" indent="-344170">
              <a:buFont typeface="Wingdings"/>
            </a:pPr>
            <a:r>
              <a:rPr lang="pl-PL" sz="2400" dirty="0">
                <a:solidFill>
                  <a:srgbClr val="1F2D29"/>
                </a:solidFill>
                <a:latin typeface="Calibri"/>
                <a:cs typeface="Arial" panose="020B0604020202020204"/>
              </a:rPr>
              <a:t>oczyszczanie, </a:t>
            </a:r>
            <a:endParaRPr lang="pl-PL" sz="1800" dirty="0">
              <a:solidFill>
                <a:srgbClr val="1F2D29"/>
              </a:solidFill>
              <a:latin typeface="Arial" panose="020B0604020202020204"/>
              <a:cs typeface="Arial" panose="020B0604020202020204"/>
            </a:endParaRPr>
          </a:p>
          <a:p>
            <a:pPr marL="344170" indent="-344170">
              <a:buFont typeface="Wingdings"/>
            </a:pPr>
            <a:r>
              <a:rPr lang="pl-PL" sz="2400" dirty="0">
                <a:solidFill>
                  <a:srgbClr val="1F2D29"/>
                </a:solidFill>
                <a:latin typeface="Calibri"/>
                <a:cs typeface="Arial" panose="020B0604020202020204"/>
              </a:rPr>
              <a:t>sortowanie, </a:t>
            </a:r>
            <a:endParaRPr lang="pl-PL" sz="1800">
              <a:solidFill>
                <a:srgbClr val="1F2D29"/>
              </a:solidFill>
              <a:latin typeface="Arial" panose="020B0604020202020204"/>
              <a:cs typeface="Arial" panose="020B0604020202020204"/>
            </a:endParaRPr>
          </a:p>
          <a:p>
            <a:pPr marL="344170" indent="-344170">
              <a:buFont typeface="Wingdings"/>
            </a:pPr>
            <a:r>
              <a:rPr lang="pl-PL" sz="2400" dirty="0">
                <a:solidFill>
                  <a:srgbClr val="1F2D29"/>
                </a:solidFill>
                <a:latin typeface="Calibri"/>
                <a:cs typeface="Arial" panose="020B0604020202020204"/>
              </a:rPr>
              <a:t>frakcjonowanie,</a:t>
            </a:r>
            <a:endParaRPr lang="pl-PL" sz="1800" dirty="0">
              <a:solidFill>
                <a:srgbClr val="1F2D29"/>
              </a:solidFill>
              <a:latin typeface="Arial" panose="020B0604020202020204"/>
              <a:cs typeface="Arial" panose="020B0604020202020204"/>
            </a:endParaRPr>
          </a:p>
          <a:p>
            <a:pPr marL="344170" indent="-344170">
              <a:buFont typeface="Wingdings"/>
            </a:pPr>
            <a:r>
              <a:rPr lang="pl-PL" sz="2400" dirty="0">
                <a:solidFill>
                  <a:srgbClr val="1F2D29"/>
                </a:solidFill>
                <a:latin typeface="Calibri"/>
                <a:cs typeface="Arial" panose="020B0604020202020204"/>
              </a:rPr>
              <a:t>flotacja,</a:t>
            </a:r>
            <a:endParaRPr lang="pl-PL" sz="1800" dirty="0">
              <a:solidFill>
                <a:srgbClr val="1F2D29"/>
              </a:solidFill>
              <a:latin typeface="Arial" panose="020B0604020202020204"/>
              <a:cs typeface="Arial" panose="020B0604020202020204"/>
            </a:endParaRPr>
          </a:p>
          <a:p>
            <a:pPr marL="344170" indent="-344170">
              <a:buFont typeface="Wingdings"/>
            </a:pPr>
            <a:r>
              <a:rPr lang="pl-PL" sz="2400" dirty="0">
                <a:solidFill>
                  <a:srgbClr val="1F2D29"/>
                </a:solidFill>
                <a:latin typeface="Calibri"/>
                <a:cs typeface="Arial" panose="020B0604020202020204"/>
              </a:rPr>
              <a:t>bielenie.</a:t>
            </a:r>
            <a:endParaRPr lang="pl-PL" sz="1800" dirty="0">
              <a:solidFill>
                <a:srgbClr val="1F2D29"/>
              </a:solidFill>
              <a:cs typeface="Arial"/>
            </a:endParaRPr>
          </a:p>
          <a:p>
            <a:pPr marL="344170" indent="-344170"/>
            <a:endParaRPr lang="pl-PL" sz="1600">
              <a:solidFill>
                <a:srgbClr val="1F2D29"/>
              </a:solidFill>
              <a:cs typeface="Arial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280066-8C2F-EE7E-8123-D87A5722A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481" y="242887"/>
            <a:ext cx="942975" cy="895350"/>
          </a:xfrm>
          <a:prstGeom prst="rect">
            <a:avLst/>
          </a:prstGeom>
        </p:spPr>
      </p:pic>
      <p:pic>
        <p:nvPicPr>
          <p:cNvPr id="6" name="Obraz 5" descr="Obraz zawierający Czcionka, tekst, Jaskrawoniebieski, symbol&#10;&#10;Opis wygenerowany automatycznie">
            <a:extLst>
              <a:ext uri="{FF2B5EF4-FFF2-40B4-BE49-F238E27FC236}">
                <a16:creationId xmlns:a16="http://schemas.microsoft.com/office/drawing/2014/main" id="{1155CC40-2410-0F94-0EC9-E800D621A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310" y="5975681"/>
            <a:ext cx="3877541" cy="800967"/>
          </a:xfrm>
          <a:prstGeom prst="rect">
            <a:avLst/>
          </a:prstGeom>
        </p:spPr>
      </p:pic>
      <p:pic>
        <p:nvPicPr>
          <p:cNvPr id="8" name="Obraz 7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A98307B9-E3EE-2DA2-D314-F4B49D9F6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339" y="5979369"/>
            <a:ext cx="1893095" cy="8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45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5E326A3-EB92-4BDA-9F77-45197E0CB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C996C7-7B84-4645-9AA1-6EA85EAB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2DC315B-5680-47D9-B827-34D012FB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AE4C6A7-9FA5-6553-D10E-DD10DF74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pl-PL" dirty="0">
                <a:cs typeface="Arial"/>
              </a:rPr>
              <a:t>Czemu służy recykling papieru?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62BCF7-A18F-41A4-4D1C-5A26E54EA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0579" y="2052116"/>
            <a:ext cx="4359020" cy="3997828"/>
          </a:xfrm>
        </p:spPr>
        <p:txBody>
          <a:bodyPr>
            <a:normAutofit/>
          </a:bodyPr>
          <a:lstStyle/>
          <a:p>
            <a:pPr marL="344170" indent="-344170"/>
            <a:r>
              <a:rPr lang="pl-PL">
                <a:latin typeface="Calibri"/>
                <a:ea typeface="+mn-lt"/>
                <a:cs typeface="+mn-lt"/>
              </a:rPr>
              <a:t>Ostatecznie papier zostaje osuszony, </a:t>
            </a:r>
            <a:br>
              <a:rPr lang="pl-PL">
                <a:latin typeface="Calibri"/>
                <a:ea typeface="+mn-lt"/>
                <a:cs typeface="+mn-lt"/>
              </a:rPr>
            </a:br>
            <a:r>
              <a:rPr lang="pl-PL">
                <a:latin typeface="Calibri"/>
                <a:ea typeface="+mn-lt"/>
                <a:cs typeface="+mn-lt"/>
              </a:rPr>
              <a:t>a w efekcie gotowy do dalszej obróbki. Choć nie można go </a:t>
            </a:r>
            <a:r>
              <a:rPr lang="pl-PL" err="1">
                <a:latin typeface="Calibri"/>
                <a:ea typeface="+mn-lt"/>
                <a:cs typeface="+mn-lt"/>
              </a:rPr>
              <a:t>recyklingować</a:t>
            </a:r>
            <a:r>
              <a:rPr lang="pl-PL">
                <a:latin typeface="Calibri"/>
                <a:ea typeface="+mn-lt"/>
                <a:cs typeface="+mn-lt"/>
              </a:rPr>
              <a:t> </a:t>
            </a:r>
            <a:br>
              <a:rPr lang="pl-PL">
                <a:latin typeface="Calibri"/>
                <a:ea typeface="+mn-lt"/>
                <a:cs typeface="+mn-lt"/>
              </a:rPr>
            </a:br>
            <a:r>
              <a:rPr lang="pl-PL">
                <a:latin typeface="Calibri"/>
                <a:ea typeface="+mn-lt"/>
                <a:cs typeface="+mn-lt"/>
              </a:rPr>
              <a:t>w nieskończoność, ponieważ za każdym procesem traci on swoje właściwości, to ponowne przetwarzanie to bardzo ważny element </a:t>
            </a:r>
            <a:r>
              <a:rPr lang="pl-PL" b="1">
                <a:highlight>
                  <a:srgbClr val="C0C0C0"/>
                </a:highlight>
                <a:latin typeface="Calibri"/>
                <a:ea typeface="+mn-lt"/>
                <a:cs typeface="+mn-lt"/>
              </a:rPr>
              <a:t>oszczędności i dbałości o środowisko</a:t>
            </a:r>
            <a:r>
              <a:rPr lang="pl-PL" b="1">
                <a:latin typeface="Calibri"/>
                <a:ea typeface="+mn-lt"/>
                <a:cs typeface="+mn-lt"/>
              </a:rPr>
              <a:t>.</a:t>
            </a:r>
            <a:endParaRPr lang="pl-PL">
              <a:latin typeface="Calibri"/>
              <a:ea typeface="+mn-lt"/>
              <a:cs typeface="+mn-lt"/>
            </a:endParaRPr>
          </a:p>
        </p:txBody>
      </p:sp>
      <p:pic>
        <p:nvPicPr>
          <p:cNvPr id="4" name="Obraz 3" descr="Obraz zawierający książka, papier, Publikacja, gazeta&#10;&#10;Opis wygenerowany automatycznie">
            <a:extLst>
              <a:ext uri="{FF2B5EF4-FFF2-40B4-BE49-F238E27FC236}">
                <a16:creationId xmlns:a16="http://schemas.microsoft.com/office/drawing/2014/main" id="{079D7342-101D-4FF3-8856-F4B9F9134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762" r="12379" b="-2"/>
          <a:stretch/>
        </p:blipFill>
        <p:spPr>
          <a:xfrm>
            <a:off x="7534656" y="2068706"/>
            <a:ext cx="3035484" cy="398123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642AA47-2F3B-4CBA-666A-E54137D80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200" y="123825"/>
            <a:ext cx="942975" cy="895350"/>
          </a:xfrm>
          <a:prstGeom prst="rect">
            <a:avLst/>
          </a:prstGeom>
        </p:spPr>
      </p:pic>
      <p:pic>
        <p:nvPicPr>
          <p:cNvPr id="7" name="Obraz 6" descr="Obraz zawierający Czcionka, tekst, Jaskrawoniebieski, symbol&#10;&#10;Opis wygenerowany automatycznie">
            <a:extLst>
              <a:ext uri="{FF2B5EF4-FFF2-40B4-BE49-F238E27FC236}">
                <a16:creationId xmlns:a16="http://schemas.microsoft.com/office/drawing/2014/main" id="{B0C99287-CAF5-B408-01C2-79D6EFFF2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342" y="6059025"/>
            <a:ext cx="3877541" cy="800967"/>
          </a:xfrm>
          <a:prstGeom prst="rect">
            <a:avLst/>
          </a:prstGeom>
        </p:spPr>
      </p:pic>
      <p:pic>
        <p:nvPicPr>
          <p:cNvPr id="9" name="Obraz 8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BF7B5AD8-2A78-E9CA-7058-21CE96B29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401" y="6122244"/>
            <a:ext cx="1547814" cy="6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44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5E326A3-EB92-4BDA-9F77-45197E0CB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C996C7-7B84-4645-9AA1-6EA85EAB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DC315B-5680-47D9-B827-34D012FB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8DE86F-036F-353E-8B30-7D0BEA48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pl-PL" b="1">
                <a:latin typeface="Calibri"/>
                <a:ea typeface="Segoe UI Historic"/>
                <a:cs typeface="Segoe UI Historic"/>
              </a:rPr>
              <a:t>Zmieniamy się dzisiaj dla lepszego jutra. Rozwój ŚCDN dla proekologicznej zmiany</a:t>
            </a:r>
            <a:endParaRPr lang="pl-PL" b="1">
              <a:latin typeface="Calibri"/>
              <a:cs typeface="Arial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4E65BF-8F2A-6B6F-733A-EDE3CC07E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0579" y="2052116"/>
            <a:ext cx="4359020" cy="3997828"/>
          </a:xfrm>
        </p:spPr>
        <p:txBody>
          <a:bodyPr vert="horz" lIns="91440" tIns="45720" rIns="91440" bIns="45720" rtlCol="0">
            <a:normAutofit/>
          </a:bodyPr>
          <a:lstStyle/>
          <a:p>
            <a:pPr marL="344170" indent="-344170"/>
            <a:r>
              <a:rPr lang="pl-PL">
                <a:latin typeface="Calibri"/>
                <a:ea typeface="Segoe UI Historic"/>
                <a:cs typeface="Segoe UI Historic"/>
              </a:rPr>
              <a:t>8 Dzień Ekologiczny w ŚCDN był dla nas dniem proekologicznej aktywności! </a:t>
            </a:r>
            <a:br>
              <a:rPr lang="pl-PL">
                <a:latin typeface="Calibri"/>
                <a:ea typeface="Segoe UI Historic"/>
                <a:cs typeface="Segoe UI Historic"/>
              </a:rPr>
            </a:br>
            <a:r>
              <a:rPr lang="pl-PL">
                <a:latin typeface="Calibri"/>
                <a:ea typeface="Segoe UI Historic"/>
                <a:cs typeface="Segoe UI Historic"/>
              </a:rPr>
              <a:t>W ramach projektu "Zmieniamy się dzisiaj dla lepszego jutra. Rozwój ŚCDN dla proekologicznej zmiany" tym razem przyjęliśmy hasło: "Biały papier w szary...". </a:t>
            </a:r>
            <a:endParaRPr lang="pl-PL">
              <a:latin typeface="Calibri"/>
              <a:cs typeface="Arial" panose="020B0604020202020204"/>
            </a:endParaRPr>
          </a:p>
          <a:p>
            <a:pPr marL="344170" indent="-344170"/>
            <a:r>
              <a:rPr lang="pl-PL">
                <a:latin typeface="Calibri"/>
                <a:ea typeface="Segoe UI Historic"/>
                <a:cs typeface="Segoe UI Historic"/>
              </a:rPr>
              <a:t>Ale co to oznacza?</a:t>
            </a:r>
            <a:endParaRPr lang="pl-PL">
              <a:latin typeface="Arial" panose="020B0604020202020204"/>
              <a:cs typeface="Arial" panose="020B0604020202020204"/>
            </a:endParaRPr>
          </a:p>
          <a:p>
            <a:pPr marL="344170" indent="-344170"/>
            <a:endParaRPr lang="pl-PL">
              <a:cs typeface="Arial"/>
            </a:endParaRPr>
          </a:p>
        </p:txBody>
      </p:sp>
      <p:pic>
        <p:nvPicPr>
          <p:cNvPr id="5" name="Picture 4" descr="Roślina rosnąca w pękniętym betonie">
            <a:extLst>
              <a:ext uri="{FF2B5EF4-FFF2-40B4-BE49-F238E27FC236}">
                <a16:creationId xmlns:a16="http://schemas.microsoft.com/office/drawing/2014/main" id="{D18C4C03-43D0-4FEB-B2AC-0C14054F6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8" r="33729"/>
          <a:stretch/>
        </p:blipFill>
        <p:spPr>
          <a:xfrm>
            <a:off x="7534656" y="2068706"/>
            <a:ext cx="3035484" cy="398123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F18EB08-B390-4A9C-216F-E5CFDB16D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887" y="278606"/>
            <a:ext cx="942975" cy="895350"/>
          </a:xfrm>
          <a:prstGeom prst="rect">
            <a:avLst/>
          </a:prstGeom>
        </p:spPr>
      </p:pic>
      <p:pic>
        <p:nvPicPr>
          <p:cNvPr id="7" name="Obraz 6" descr="Obraz zawierający Czcionka, tekst, Jaskrawoniebieski, symbol&#10;&#10;Opis wygenerowany automatycznie">
            <a:extLst>
              <a:ext uri="{FF2B5EF4-FFF2-40B4-BE49-F238E27FC236}">
                <a16:creationId xmlns:a16="http://schemas.microsoft.com/office/drawing/2014/main" id="{74C30ED4-DA5C-4825-D316-FEDBE2827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779" y="6059025"/>
            <a:ext cx="3877541" cy="800967"/>
          </a:xfrm>
          <a:prstGeom prst="rect">
            <a:avLst/>
          </a:prstGeom>
        </p:spPr>
      </p:pic>
      <p:pic>
        <p:nvPicPr>
          <p:cNvPr id="10" name="Obraz 9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FB94502E-0F5B-902C-090E-E118446AF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651" y="6134150"/>
            <a:ext cx="1476377" cy="6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24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9">
            <a:extLst>
              <a:ext uri="{FF2B5EF4-FFF2-40B4-BE49-F238E27FC236}">
                <a16:creationId xmlns:a16="http://schemas.microsoft.com/office/drawing/2014/main" id="{A683DBC4-DF1F-47B4-A427-3A02BF6FC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5B505947-2EDE-4036-BAB7-9D467D50A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13">
            <a:extLst>
              <a:ext uri="{FF2B5EF4-FFF2-40B4-BE49-F238E27FC236}">
                <a16:creationId xmlns:a16="http://schemas.microsoft.com/office/drawing/2014/main" id="{88E107CE-A324-40CD-893D-2D871179D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15">
            <a:extLst>
              <a:ext uri="{FF2B5EF4-FFF2-40B4-BE49-F238E27FC236}">
                <a16:creationId xmlns:a16="http://schemas.microsoft.com/office/drawing/2014/main" id="{C9206E69-8320-4953-8527-D4C926A46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EFB0BA3C-4542-415C-9AD5-4A65B973D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D3FCC301-B2A8-4BFA-8ADD-314A8AC88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779B2F-36D5-34DC-68BD-1004499B0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08056"/>
            <a:ext cx="3974905" cy="1077229"/>
          </a:xfrm>
        </p:spPr>
        <p:txBody>
          <a:bodyPr>
            <a:normAutofit/>
          </a:bodyPr>
          <a:lstStyle/>
          <a:p>
            <a:pPr algn="l"/>
            <a:r>
              <a:rPr lang="pl-PL" dirty="0">
                <a:cs typeface="Arial"/>
              </a:rPr>
              <a:t>Zbieranie makulatury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C21C49-EAC6-FC66-2FC5-7105C7CBC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3972159" cy="399782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sz="1800">
                <a:latin typeface="Segoe UI Historic"/>
                <a:ea typeface="Segoe UI Historic"/>
                <a:cs typeface="Segoe UI Historic"/>
              </a:rPr>
              <a:t>Od 15 do 27 lutego 2024 roku, pracownicy ŚCDN poświęcili się zbiórce makulatury w naszej instytucji. </a:t>
            </a:r>
            <a:br>
              <a:rPr lang="pl-PL" sz="1800">
                <a:latin typeface="Segoe UI Historic"/>
                <a:ea typeface="Segoe UI Historic"/>
                <a:cs typeface="Segoe UI Historic"/>
              </a:rPr>
            </a:br>
            <a:r>
              <a:rPr lang="pl-PL" sz="1800">
                <a:latin typeface="Segoe UI Historic"/>
                <a:ea typeface="Segoe UI Historic"/>
                <a:cs typeface="Segoe UI Historic"/>
              </a:rPr>
              <a:t>Z zapałem oddawaliśmy gazety, kalendarze, czy stare notatki, wiedząc, że każda kartka, którą odesłaliśmy do recyklingu, przyczynia się do ochrony środowiska. </a:t>
            </a:r>
            <a:endParaRPr lang="pl-PL" sz="1800">
              <a:latin typeface="Arial" panose="020B0604020202020204"/>
              <a:ea typeface="Segoe UI Historic"/>
              <a:cs typeface="Arial" panose="020B0604020202020204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pl-PL" sz="1800">
                <a:latin typeface="Segoe UI Historic"/>
                <a:ea typeface="Segoe UI Historic"/>
                <a:cs typeface="Segoe UI Historic"/>
              </a:rPr>
              <a:t>Wysiłki nie pójdą na marne - makulatura trafi do recyklingu, gdzie przekształci się w nowe produkty.</a:t>
            </a:r>
            <a:endParaRPr lang="pl-PL" sz="1800">
              <a:cs typeface="Arial" panose="020B0604020202020204"/>
            </a:endParaRPr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341BA995-C21C-4D29-BE49-3CBE57189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4295" y="0"/>
            <a:ext cx="46426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ekst, Publikacja, w pomieszczeniu, Materiały biurowe&#10;&#10;Opis wygenerowany automatycznie">
            <a:extLst>
              <a:ext uri="{FF2B5EF4-FFF2-40B4-BE49-F238E27FC236}">
                <a16:creationId xmlns:a16="http://schemas.microsoft.com/office/drawing/2014/main" id="{2F452ADC-CE59-27C7-E17E-8647992ED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815" y="325457"/>
            <a:ext cx="3739442" cy="6206544"/>
          </a:xfrm>
          <a:prstGeom prst="rect">
            <a:avLst/>
          </a:prstGeom>
          <a:ln w="12700"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6B63D7C-DA20-4B10-8164-8F1ACA90E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90379" y="244088"/>
            <a:ext cx="4139753" cy="6367923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EB1DFB-E9D4-4418-85B6-90079F88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6E54268-EB56-A163-0908-EA07BD05B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262" y="64294"/>
            <a:ext cx="942975" cy="895350"/>
          </a:xfrm>
          <a:prstGeom prst="rect">
            <a:avLst/>
          </a:prstGeom>
        </p:spPr>
      </p:pic>
      <p:pic>
        <p:nvPicPr>
          <p:cNvPr id="7" name="Obraz 6" descr="Obraz zawierający Czcionka, tekst, Jaskrawoniebieski, symbol&#10;&#10;Opis wygenerowany automatycznie">
            <a:extLst>
              <a:ext uri="{FF2B5EF4-FFF2-40B4-BE49-F238E27FC236}">
                <a16:creationId xmlns:a16="http://schemas.microsoft.com/office/drawing/2014/main" id="{8C16FD98-8FE3-D814-D41B-08BC072EF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291" y="6046902"/>
            <a:ext cx="3877541" cy="800967"/>
          </a:xfrm>
          <a:prstGeom prst="rect">
            <a:avLst/>
          </a:prstGeom>
        </p:spPr>
      </p:pic>
      <p:pic>
        <p:nvPicPr>
          <p:cNvPr id="9" name="Obraz 8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9712002B-6E79-BAC4-2D02-55B2631D1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4995" y="6050806"/>
            <a:ext cx="1893095" cy="8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626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2F7BF6-CD39-4568-B8BD-EA8D252E1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B0F2AC-8567-4D03-BFFC-653DB596C52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50455F8-10A0-4EEF-9BB1-9035E295B1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522</Words>
  <Application>Microsoft Office PowerPoint</Application>
  <PresentationFormat>Panoramiczny</PresentationFormat>
  <Paragraphs>31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8" baseType="lpstr">
      <vt:lpstr>Arial</vt:lpstr>
      <vt:lpstr>Calibri</vt:lpstr>
      <vt:lpstr>MS Shell Dlg 2</vt:lpstr>
      <vt:lpstr>Open Sans</vt:lpstr>
      <vt:lpstr>Segoe UI Historic</vt:lpstr>
      <vt:lpstr>Wingdings</vt:lpstr>
      <vt:lpstr>Wingdings 3</vt:lpstr>
      <vt:lpstr>Madison</vt:lpstr>
      <vt:lpstr>Prezentacja programu PowerPoint</vt:lpstr>
      <vt:lpstr>Papier</vt:lpstr>
      <vt:lpstr>Recykling</vt:lpstr>
      <vt:lpstr>Ciekawostki o recyklingu</vt:lpstr>
      <vt:lpstr>Jak zadbać o odpowiedni recykling papieru? </vt:lpstr>
      <vt:lpstr>Etapy recyklingu makulatury </vt:lpstr>
      <vt:lpstr>Czemu służy recykling papieru?</vt:lpstr>
      <vt:lpstr>Zmieniamy się dzisiaj dla lepszego jutra. Rozwój ŚCDN dla proekologicznej zmiany</vt:lpstr>
      <vt:lpstr>Zbieranie makulatury</vt:lpstr>
      <vt:lpstr>27 lutego 2024 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maria.bednarska</dc:creator>
  <cp:lastModifiedBy>Maria Bednarska</cp:lastModifiedBy>
  <cp:revision>263</cp:revision>
  <dcterms:created xsi:type="dcterms:W3CDTF">2024-03-01T10:57:36Z</dcterms:created>
  <dcterms:modified xsi:type="dcterms:W3CDTF">2024-06-11T06:50:12Z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