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4"/>
  </p:sldMasterIdLst>
  <p:notesMasterIdLst>
    <p:notesMasterId r:id="rId36"/>
  </p:notesMasterIdLst>
  <p:sldIdLst>
    <p:sldId id="256" r:id="rId5"/>
    <p:sldId id="257" r:id="rId6"/>
    <p:sldId id="758" r:id="rId7"/>
    <p:sldId id="810" r:id="rId8"/>
    <p:sldId id="769" r:id="rId9"/>
    <p:sldId id="811" r:id="rId10"/>
    <p:sldId id="812" r:id="rId11"/>
    <p:sldId id="813" r:id="rId12"/>
    <p:sldId id="814" r:id="rId13"/>
    <p:sldId id="815" r:id="rId14"/>
    <p:sldId id="816" r:id="rId15"/>
    <p:sldId id="772" r:id="rId16"/>
    <p:sldId id="807" r:id="rId17"/>
    <p:sldId id="808" r:id="rId18"/>
    <p:sldId id="804" r:id="rId19"/>
    <p:sldId id="771" r:id="rId20"/>
    <p:sldId id="806" r:id="rId21"/>
    <p:sldId id="805" r:id="rId22"/>
    <p:sldId id="759" r:id="rId23"/>
    <p:sldId id="760" r:id="rId24"/>
    <p:sldId id="761" r:id="rId25"/>
    <p:sldId id="762" r:id="rId26"/>
    <p:sldId id="763" r:id="rId27"/>
    <p:sldId id="764" r:id="rId28"/>
    <p:sldId id="765" r:id="rId29"/>
    <p:sldId id="766" r:id="rId30"/>
    <p:sldId id="767" r:id="rId31"/>
    <p:sldId id="774" r:id="rId32"/>
    <p:sldId id="770" r:id="rId33"/>
    <p:sldId id="775" r:id="rId34"/>
    <p:sldId id="803" r:id="rId35"/>
  </p:sldIdLst>
  <p:sldSz cx="12192000" cy="6858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Montserrat" panose="00000500000000000000" pitchFamily="2" charset="-18"/>
      <p:regular r:id="rId38"/>
      <p:bold r:id="rId39"/>
      <p:italic r:id="rId40"/>
      <p:boldItalic r:id="rId41"/>
    </p:embeddedFont>
    <p:embeddedFont>
      <p:font typeface="Montserrat Medium" panose="00000600000000000000" pitchFamily="2" charset="-18"/>
      <p:regular r:id="rId42"/>
      <p: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B6D"/>
    <a:srgbClr val="003770"/>
    <a:srgbClr val="003A75"/>
    <a:srgbClr val="00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DN_prezentacja_tlo_01.jpg" descr="SCDN_prezentacja_tlo_01.jpg">
            <a:extLst>
              <a:ext uri="{FF2B5EF4-FFF2-40B4-BE49-F238E27FC236}">
                <a16:creationId xmlns:a16="http://schemas.microsoft.com/office/drawing/2014/main" id="{5D5D98AF-729E-8EA6-36DE-7341C96A6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razek" descr="Obrazek">
            <a:extLst>
              <a:ext uri="{FF2B5EF4-FFF2-40B4-BE49-F238E27FC236}">
                <a16:creationId xmlns:a16="http://schemas.microsoft.com/office/drawing/2014/main" id="{789F7337-CEEA-8D6A-ED5D-B81F5FDF4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530" y="5910334"/>
            <a:ext cx="562276" cy="68555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odtytuł 2">
            <a:extLst>
              <a:ext uri="{FF2B5EF4-FFF2-40B4-BE49-F238E27FC236}">
                <a16:creationId xmlns:a16="http://schemas.microsoft.com/office/drawing/2014/main" id="{840B352C-FE5A-6DC1-D604-04E4DDA9A32F}"/>
              </a:ext>
            </a:extLst>
          </p:cNvPr>
          <p:cNvSpPr txBox="1"/>
          <p:nvPr userDrawn="1"/>
        </p:nvSpPr>
        <p:spPr>
          <a:xfrm>
            <a:off x="8891706" y="381000"/>
            <a:ext cx="2934456" cy="43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584200">
              <a:defRPr sz="1500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lvl1pPr>
          </a:lstStyle>
          <a:p>
            <a:r>
              <a:rPr dirty="0">
                <a:latin typeface="Montserrat" pitchFamily="2" charset="-18"/>
              </a:rPr>
              <a:t>samorzad.gov.pl/scdn-</a:t>
            </a:r>
            <a:r>
              <a:rPr dirty="0" err="1">
                <a:latin typeface="Montserrat" pitchFamily="2" charset="-18"/>
              </a:rPr>
              <a:t>kielce</a:t>
            </a:r>
            <a:endParaRPr dirty="0">
              <a:latin typeface="Montserrat" pitchFamily="2" charset="-18"/>
            </a:endParaRPr>
          </a:p>
        </p:txBody>
      </p:sp>
      <p:sp>
        <p:nvSpPr>
          <p:cNvPr id="15" name="Symbol zastępczy tekstu 13">
            <a:extLst>
              <a:ext uri="{FF2B5EF4-FFF2-40B4-BE49-F238E27FC236}">
                <a16:creationId xmlns:a16="http://schemas.microsoft.com/office/drawing/2014/main" id="{E1CAA92E-BE4D-90C0-EF7C-CCBEC9FCEC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179" y="5048524"/>
            <a:ext cx="5755061" cy="53816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 dirty="0"/>
              <a:t>Kliknij, aby dodać imię i nazwisko prelegenta</a:t>
            </a:r>
          </a:p>
        </p:txBody>
      </p:sp>
      <p:sp>
        <p:nvSpPr>
          <p:cNvPr id="2" name="Symbol zastępczy tekstu 13">
            <a:extLst>
              <a:ext uri="{FF2B5EF4-FFF2-40B4-BE49-F238E27FC236}">
                <a16:creationId xmlns:a16="http://schemas.microsoft.com/office/drawing/2014/main" id="{60B4894E-82B1-43AE-D892-E40DB8034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0179" y="3397613"/>
            <a:ext cx="7613215" cy="1524001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3" name="Symbol zastępczy tekstu 13">
            <a:extLst>
              <a:ext uri="{FF2B5EF4-FFF2-40B4-BE49-F238E27FC236}">
                <a16:creationId xmlns:a16="http://schemas.microsoft.com/office/drawing/2014/main" id="{D1C21386-0B81-CBF4-F51B-C71A865266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179" y="1810157"/>
            <a:ext cx="7613215" cy="1524001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ontserrat" pitchFamily="2" charset="-18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0F81ECE2-F25F-E517-9CD3-81B1F5691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4" y="184462"/>
            <a:ext cx="1355954" cy="8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7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49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469341" y="4589462"/>
            <a:ext cx="7878109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003770"/>
                </a:solidFill>
                <a:latin typeface="Montserrat" pitchFamily="2" charset="-18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lang="pl-PL" dirty="0"/>
              <a:t>Kliknij aby dodać podtytuł  sekcji</a:t>
            </a:r>
            <a:endParaRPr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87AC6F3-13C0-A564-1AE8-5905A8D5A60A}"/>
              </a:ext>
            </a:extLst>
          </p:cNvPr>
          <p:cNvSpPr txBox="1">
            <a:spLocks noGrp="1"/>
          </p:cNvSpPr>
          <p:nvPr>
            <p:ph type="ctrTitle" idx="4294967295" hasCustomPrompt="1"/>
          </p:nvPr>
        </p:nvSpPr>
        <p:spPr>
          <a:xfrm>
            <a:off x="3461866" y="3213941"/>
            <a:ext cx="8024102" cy="1230263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584200">
              <a:lnSpc>
                <a:spcPct val="100000"/>
              </a:lnSpc>
              <a:defRPr sz="3000">
                <a:solidFill>
                  <a:srgbClr val="003770"/>
                </a:solidFill>
                <a:latin typeface="Montserrat Medium" pitchFamily="2" charset="-18"/>
                <a:ea typeface="Montserrat Medium" pitchFamily="2" charset="-18"/>
                <a:cs typeface="Montserrat Medium" pitchFamily="2" charset="-18"/>
                <a:sym typeface="Montserrat-Medium"/>
              </a:defRPr>
            </a:lvl1pPr>
          </a:lstStyle>
          <a:p>
            <a:r>
              <a:rPr lang="pl-PL" dirty="0"/>
              <a:t>KLIKNIJ ABY DODAĆ TYTUŁ SEKCJI</a:t>
            </a:r>
          </a:p>
        </p:txBody>
      </p:sp>
    </p:spTree>
    <p:extLst>
      <p:ext uri="{BB962C8B-B14F-4D97-AF65-F5344CB8AC3E}">
        <p14:creationId xmlns:p14="http://schemas.microsoft.com/office/powerpoint/2010/main" val="92003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 slajdu">
            <a:extLst>
              <a:ext uri="{FF2B5EF4-FFF2-40B4-BE49-F238E27FC236}">
                <a16:creationId xmlns:a16="http://schemas.microsoft.com/office/drawing/2014/main" id="{FE31E291-663B-E93E-7FE2-13728C09781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85421" y="6401267"/>
            <a:ext cx="29591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A75"/>
                </a:solidFill>
                <a:effectLst/>
                <a:uFillTx/>
                <a:latin typeface="Montserrat Medium" pitchFamily="2" charset="-18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ekst tytułowy">
            <a:extLst>
              <a:ext uri="{FF2B5EF4-FFF2-40B4-BE49-F238E27FC236}">
                <a16:creationId xmlns:a16="http://schemas.microsoft.com/office/drawing/2014/main" id="{5B1180F5-D237-6729-93AF-9065467CB8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51412" y="365125"/>
            <a:ext cx="827129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70"/>
                </a:solidFill>
                <a:latin typeface="Montserrat" pitchFamily="2" charset="-18"/>
              </a:defRPr>
            </a:lvl1pPr>
          </a:lstStyle>
          <a:p>
            <a:r>
              <a:rPr lang="pl-PL" dirty="0"/>
              <a:t>Tytuł slajdu</a:t>
            </a:r>
            <a:endParaRPr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10E4563-E9F1-6B9D-7EEB-9233EED80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412" y="1825625"/>
            <a:ext cx="8271298" cy="4351338"/>
          </a:xfrm>
        </p:spPr>
        <p:txBody>
          <a:bodyPr/>
          <a:lstStyle>
            <a:lvl1pPr>
              <a:defRPr>
                <a:solidFill>
                  <a:srgbClr val="003770"/>
                </a:solidFill>
              </a:defRPr>
            </a:lvl1pPr>
            <a:lvl2pPr>
              <a:defRPr>
                <a:solidFill>
                  <a:srgbClr val="003770"/>
                </a:solidFill>
              </a:defRPr>
            </a:lvl2pPr>
            <a:lvl3pPr>
              <a:defRPr>
                <a:solidFill>
                  <a:srgbClr val="003770"/>
                </a:solidFill>
              </a:defRPr>
            </a:lvl3pPr>
            <a:lvl4pPr>
              <a:defRPr>
                <a:solidFill>
                  <a:srgbClr val="003770"/>
                </a:solidFill>
              </a:defRPr>
            </a:lvl4pPr>
            <a:lvl5pPr>
              <a:defRPr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428884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tytułowy">
            <a:extLst>
              <a:ext uri="{FF2B5EF4-FFF2-40B4-BE49-F238E27FC236}">
                <a16:creationId xmlns:a16="http://schemas.microsoft.com/office/drawing/2014/main" id="{5B1180F5-D237-6729-93AF-9065467CB8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78306" y="365125"/>
            <a:ext cx="824440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70"/>
                </a:solidFill>
                <a:latin typeface="Montserrat" pitchFamily="2" charset="-18"/>
              </a:defRPr>
            </a:lvl1pPr>
          </a:lstStyle>
          <a:p>
            <a:r>
              <a:rPr lang="pl-PL" dirty="0"/>
              <a:t>Tytuł slajdu</a:t>
            </a:r>
            <a:endParaRPr dirty="0"/>
          </a:p>
        </p:txBody>
      </p:sp>
      <p:sp>
        <p:nvSpPr>
          <p:cNvPr id="4" name="Treść - poziom 1…">
            <a:extLst>
              <a:ext uri="{FF2B5EF4-FFF2-40B4-BE49-F238E27FC236}">
                <a16:creationId xmlns:a16="http://schemas.microsoft.com/office/drawing/2014/main" id="{ED3E6DA5-16CF-8FE2-8460-7E1AF431E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78306" y="1825625"/>
            <a:ext cx="4141694" cy="43513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770"/>
                </a:solidFill>
                <a:latin typeface="Montserrat" pitchFamily="2" charset="-18"/>
              </a:defRPr>
            </a:lvl1pPr>
            <a:lvl2pPr>
              <a:defRPr sz="1800">
                <a:solidFill>
                  <a:srgbClr val="003770"/>
                </a:solidFill>
                <a:latin typeface="Montserrat" pitchFamily="2" charset="-18"/>
              </a:defRPr>
            </a:lvl2pPr>
            <a:lvl3pPr>
              <a:defRPr sz="1600">
                <a:solidFill>
                  <a:srgbClr val="003770"/>
                </a:solidFill>
                <a:latin typeface="Montserrat" pitchFamily="2" charset="-18"/>
              </a:defRPr>
            </a:lvl3pPr>
            <a:lvl4pPr>
              <a:defRPr sz="1400">
                <a:solidFill>
                  <a:srgbClr val="003770"/>
                </a:solidFill>
                <a:latin typeface="Montserrat" pitchFamily="2" charset="-18"/>
              </a:defRPr>
            </a:lvl4pPr>
            <a:lvl5pPr>
              <a:defRPr sz="1200">
                <a:solidFill>
                  <a:srgbClr val="003770"/>
                </a:solidFill>
                <a:latin typeface="Montserrat" pitchFamily="2" charset="-18"/>
              </a:defRPr>
            </a:lvl5pPr>
          </a:lstStyle>
          <a:p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1</a:t>
            </a:r>
          </a:p>
          <a:p>
            <a:pPr lvl="1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2</a:t>
            </a:r>
          </a:p>
          <a:p>
            <a:pPr lvl="2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3</a:t>
            </a:r>
          </a:p>
          <a:p>
            <a:pPr lvl="3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4</a:t>
            </a:r>
          </a:p>
          <a:p>
            <a:pPr lvl="4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5</a:t>
            </a:r>
          </a:p>
        </p:txBody>
      </p:sp>
      <p:sp>
        <p:nvSpPr>
          <p:cNvPr id="5" name="Treść - poziom 1…">
            <a:extLst>
              <a:ext uri="{FF2B5EF4-FFF2-40B4-BE49-F238E27FC236}">
                <a16:creationId xmlns:a16="http://schemas.microsoft.com/office/drawing/2014/main" id="{E934C6BD-5CB3-5C3B-2C4E-B899A7EEF213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7754471" y="1825625"/>
            <a:ext cx="3968239" cy="43513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770"/>
                </a:solidFill>
                <a:latin typeface="Montserrat" pitchFamily="2" charset="-18"/>
              </a:defRPr>
            </a:lvl1pPr>
            <a:lvl2pPr>
              <a:defRPr sz="1800">
                <a:solidFill>
                  <a:srgbClr val="003770"/>
                </a:solidFill>
                <a:latin typeface="Montserrat" pitchFamily="2" charset="-18"/>
              </a:defRPr>
            </a:lvl2pPr>
            <a:lvl3pPr>
              <a:defRPr sz="1600">
                <a:solidFill>
                  <a:srgbClr val="003770"/>
                </a:solidFill>
                <a:latin typeface="Montserrat" pitchFamily="2" charset="-18"/>
              </a:defRPr>
            </a:lvl3pPr>
            <a:lvl4pPr>
              <a:defRPr sz="1400">
                <a:solidFill>
                  <a:srgbClr val="003770"/>
                </a:solidFill>
                <a:latin typeface="Montserrat" pitchFamily="2" charset="-18"/>
              </a:defRPr>
            </a:lvl4pPr>
            <a:lvl5pPr>
              <a:defRPr sz="1200">
                <a:solidFill>
                  <a:srgbClr val="003770"/>
                </a:solidFill>
                <a:latin typeface="Montserrat" pitchFamily="2" charset="-18"/>
              </a:defRPr>
            </a:lvl5pPr>
          </a:lstStyle>
          <a:p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1</a:t>
            </a:r>
          </a:p>
          <a:p>
            <a:pPr lvl="1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2</a:t>
            </a:r>
          </a:p>
          <a:p>
            <a:pPr lvl="2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3</a:t>
            </a:r>
          </a:p>
          <a:p>
            <a:pPr lvl="3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4</a:t>
            </a:r>
          </a:p>
          <a:p>
            <a:pPr lvl="4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5</a:t>
            </a:r>
          </a:p>
        </p:txBody>
      </p:sp>
      <p:sp>
        <p:nvSpPr>
          <p:cNvPr id="7" name="Numer slajdu">
            <a:extLst>
              <a:ext uri="{FF2B5EF4-FFF2-40B4-BE49-F238E27FC236}">
                <a16:creationId xmlns:a16="http://schemas.microsoft.com/office/drawing/2014/main" id="{3CE8B5AF-714E-3233-7360-18B79F11696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85421" y="6401267"/>
            <a:ext cx="29591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A75"/>
                </a:solidFill>
                <a:effectLst/>
                <a:uFillTx/>
                <a:latin typeface="Montserrat Medium" pitchFamily="2" charset="-18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95526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tytułowy">
            <a:extLst>
              <a:ext uri="{FF2B5EF4-FFF2-40B4-BE49-F238E27FC236}">
                <a16:creationId xmlns:a16="http://schemas.microsoft.com/office/drawing/2014/main" id="{5B1180F5-D237-6729-93AF-9065467CB8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87271" y="365125"/>
            <a:ext cx="823543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70"/>
                </a:solidFill>
                <a:latin typeface="Montserrat" pitchFamily="2" charset="-18"/>
              </a:defRPr>
            </a:lvl1pPr>
          </a:lstStyle>
          <a:p>
            <a:r>
              <a:rPr lang="pl-PL" dirty="0"/>
              <a:t>Tytuł slajdu</a:t>
            </a:r>
            <a:endParaRPr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5EA36063-B51D-4C1D-7EAA-CD53C2DBF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7271" y="1825625"/>
            <a:ext cx="4159623" cy="4351338"/>
          </a:xfrm>
        </p:spPr>
        <p:txBody>
          <a:bodyPr/>
          <a:lstStyle>
            <a:lvl1pPr>
              <a:defRPr sz="2000">
                <a:solidFill>
                  <a:srgbClr val="003770"/>
                </a:solidFill>
              </a:defRPr>
            </a:lvl1pPr>
            <a:lvl2pPr>
              <a:defRPr sz="1800">
                <a:solidFill>
                  <a:srgbClr val="003770"/>
                </a:solidFill>
              </a:defRPr>
            </a:lvl2pPr>
            <a:lvl3pPr>
              <a:defRPr sz="1600">
                <a:solidFill>
                  <a:srgbClr val="003770"/>
                </a:solidFill>
              </a:defRPr>
            </a:lvl3pPr>
            <a:lvl4pPr>
              <a:defRPr sz="1400">
                <a:solidFill>
                  <a:srgbClr val="003770"/>
                </a:solidFill>
              </a:defRPr>
            </a:lvl4pPr>
            <a:lvl5pPr>
              <a:defRPr sz="1400"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FC733A30-BC54-631C-69C3-2FAFD81BBCB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772400" y="1825625"/>
            <a:ext cx="3950310" cy="4351338"/>
          </a:xfrm>
        </p:spPr>
        <p:txBody>
          <a:bodyPr/>
          <a:lstStyle>
            <a:lvl1pPr>
              <a:defRPr sz="2000">
                <a:solidFill>
                  <a:srgbClr val="003770"/>
                </a:solidFill>
              </a:defRPr>
            </a:lvl1pPr>
            <a:lvl2pPr>
              <a:defRPr sz="1800">
                <a:solidFill>
                  <a:srgbClr val="003770"/>
                </a:solidFill>
              </a:defRPr>
            </a:lvl2pPr>
            <a:lvl3pPr>
              <a:defRPr sz="1600">
                <a:solidFill>
                  <a:srgbClr val="003770"/>
                </a:solidFill>
              </a:defRPr>
            </a:lvl3pPr>
            <a:lvl4pPr>
              <a:defRPr sz="1400">
                <a:solidFill>
                  <a:srgbClr val="003770"/>
                </a:solidFill>
              </a:defRPr>
            </a:lvl4pPr>
            <a:lvl5pPr>
              <a:defRPr sz="1400"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Numer slajdu">
            <a:extLst>
              <a:ext uri="{FF2B5EF4-FFF2-40B4-BE49-F238E27FC236}">
                <a16:creationId xmlns:a16="http://schemas.microsoft.com/office/drawing/2014/main" id="{D0C9E0E4-84B9-1EBB-F06D-7A4B914B776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85421" y="6401267"/>
            <a:ext cx="29591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A75"/>
                </a:solidFill>
                <a:effectLst/>
                <a:uFillTx/>
                <a:latin typeface="Montserrat Medium" pitchFamily="2" charset="-18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81026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+nagłów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tytułowy">
            <a:extLst>
              <a:ext uri="{FF2B5EF4-FFF2-40B4-BE49-F238E27FC236}">
                <a16:creationId xmlns:a16="http://schemas.microsoft.com/office/drawing/2014/main" id="{5B1180F5-D237-6729-93AF-9065467CB8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87271" y="365125"/>
            <a:ext cx="8235439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70"/>
                </a:solidFill>
                <a:latin typeface="Montserrat" pitchFamily="2" charset="-18"/>
              </a:defRPr>
            </a:lvl1pPr>
          </a:lstStyle>
          <a:p>
            <a:r>
              <a:rPr lang="pl-PL" dirty="0"/>
              <a:t>Tytuł slajdu</a:t>
            </a:r>
            <a:endParaRPr dirty="0"/>
          </a:p>
        </p:txBody>
      </p:sp>
      <p:sp>
        <p:nvSpPr>
          <p:cNvPr id="4" name="Treść - poziom 1…">
            <a:extLst>
              <a:ext uri="{FF2B5EF4-FFF2-40B4-BE49-F238E27FC236}">
                <a16:creationId xmlns:a16="http://schemas.microsoft.com/office/drawing/2014/main" id="{ED3E6DA5-16CF-8FE2-8460-7E1AF431E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87272" y="2321859"/>
            <a:ext cx="4123764" cy="385510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770"/>
                </a:solidFill>
                <a:latin typeface="Montserrat" pitchFamily="2" charset="-18"/>
              </a:defRPr>
            </a:lvl1pPr>
            <a:lvl2pPr>
              <a:defRPr sz="1800">
                <a:solidFill>
                  <a:srgbClr val="003770"/>
                </a:solidFill>
                <a:latin typeface="Montserrat" pitchFamily="2" charset="-18"/>
              </a:defRPr>
            </a:lvl2pPr>
            <a:lvl3pPr>
              <a:defRPr sz="1600">
                <a:solidFill>
                  <a:srgbClr val="003770"/>
                </a:solidFill>
                <a:latin typeface="Montserrat" pitchFamily="2" charset="-18"/>
              </a:defRPr>
            </a:lvl3pPr>
            <a:lvl4pPr>
              <a:defRPr sz="1400">
                <a:solidFill>
                  <a:srgbClr val="003770"/>
                </a:solidFill>
                <a:latin typeface="Montserrat" pitchFamily="2" charset="-18"/>
              </a:defRPr>
            </a:lvl4pPr>
            <a:lvl5pPr>
              <a:defRPr sz="1200">
                <a:solidFill>
                  <a:srgbClr val="003770"/>
                </a:solidFill>
                <a:latin typeface="Montserrat" pitchFamily="2" charset="-18"/>
              </a:defRPr>
            </a:lvl5pPr>
          </a:lstStyle>
          <a:p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1</a:t>
            </a:r>
          </a:p>
          <a:p>
            <a:pPr lvl="1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2</a:t>
            </a:r>
          </a:p>
          <a:p>
            <a:pPr lvl="2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3</a:t>
            </a:r>
          </a:p>
          <a:p>
            <a:pPr lvl="3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4</a:t>
            </a:r>
          </a:p>
          <a:p>
            <a:pPr lvl="4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5</a:t>
            </a:r>
          </a:p>
        </p:txBody>
      </p:sp>
      <p:sp>
        <p:nvSpPr>
          <p:cNvPr id="5" name="Treść - poziom 1…">
            <a:extLst>
              <a:ext uri="{FF2B5EF4-FFF2-40B4-BE49-F238E27FC236}">
                <a16:creationId xmlns:a16="http://schemas.microsoft.com/office/drawing/2014/main" id="{E934C6BD-5CB3-5C3B-2C4E-B899A7EEF213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7736541" y="2321859"/>
            <a:ext cx="3986169" cy="385510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770"/>
                </a:solidFill>
                <a:latin typeface="Montserrat" pitchFamily="2" charset="-18"/>
              </a:defRPr>
            </a:lvl1pPr>
            <a:lvl2pPr>
              <a:defRPr sz="1800">
                <a:solidFill>
                  <a:srgbClr val="003770"/>
                </a:solidFill>
                <a:latin typeface="Montserrat" pitchFamily="2" charset="-18"/>
              </a:defRPr>
            </a:lvl2pPr>
            <a:lvl3pPr>
              <a:defRPr sz="1600">
                <a:solidFill>
                  <a:srgbClr val="003770"/>
                </a:solidFill>
                <a:latin typeface="Montserrat" pitchFamily="2" charset="-18"/>
              </a:defRPr>
            </a:lvl3pPr>
            <a:lvl4pPr>
              <a:defRPr sz="1400">
                <a:solidFill>
                  <a:srgbClr val="003770"/>
                </a:solidFill>
                <a:latin typeface="Montserrat" pitchFamily="2" charset="-18"/>
              </a:defRPr>
            </a:lvl4pPr>
            <a:lvl5pPr>
              <a:defRPr sz="1200">
                <a:solidFill>
                  <a:srgbClr val="003770"/>
                </a:solidFill>
                <a:latin typeface="Montserrat" pitchFamily="2" charset="-18"/>
              </a:defRPr>
            </a:lvl5pPr>
          </a:lstStyle>
          <a:p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1</a:t>
            </a:r>
          </a:p>
          <a:p>
            <a:pPr lvl="1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2</a:t>
            </a:r>
          </a:p>
          <a:p>
            <a:pPr lvl="2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3</a:t>
            </a:r>
          </a:p>
          <a:p>
            <a:pPr lvl="3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4</a:t>
            </a:r>
          </a:p>
          <a:p>
            <a:pPr lvl="4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5</a:t>
            </a:r>
          </a:p>
        </p:txBody>
      </p:sp>
      <p:sp>
        <p:nvSpPr>
          <p:cNvPr id="6" name="Treść - poziom 1…">
            <a:extLst>
              <a:ext uri="{FF2B5EF4-FFF2-40B4-BE49-F238E27FC236}">
                <a16:creationId xmlns:a16="http://schemas.microsoft.com/office/drawing/2014/main" id="{5869628C-A7AD-BD35-4847-87DCA66D6CF8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3487272" y="1801907"/>
            <a:ext cx="4123764" cy="38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770"/>
                </a:solidFill>
                <a:latin typeface="Montserrat Medium" pitchFamily="2" charset="-18"/>
              </a:defRPr>
            </a:lvl1pPr>
            <a:lvl2pPr marL="457200" indent="0">
              <a:buNone/>
              <a:defRPr sz="1800">
                <a:solidFill>
                  <a:srgbClr val="003B75"/>
                </a:solidFill>
                <a:latin typeface="Montserrat" pitchFamily="2" charset="-18"/>
              </a:defRPr>
            </a:lvl2pPr>
            <a:lvl3pPr>
              <a:defRPr sz="1600">
                <a:solidFill>
                  <a:srgbClr val="003B75"/>
                </a:solidFill>
                <a:latin typeface="Montserrat" pitchFamily="2" charset="-18"/>
              </a:defRPr>
            </a:lvl3pPr>
            <a:lvl4pPr>
              <a:defRPr sz="1400">
                <a:solidFill>
                  <a:srgbClr val="003B75"/>
                </a:solidFill>
                <a:latin typeface="Montserrat" pitchFamily="2" charset="-18"/>
              </a:defRPr>
            </a:lvl4pPr>
            <a:lvl5pPr>
              <a:defRPr sz="1200">
                <a:solidFill>
                  <a:srgbClr val="003B75"/>
                </a:solidFill>
                <a:latin typeface="Montserrat" pitchFamily="2" charset="-18"/>
              </a:defRPr>
            </a:lvl5pPr>
          </a:lstStyle>
          <a:p>
            <a:r>
              <a:rPr lang="pl-PL" dirty="0"/>
              <a:t>Nagłówek</a:t>
            </a:r>
            <a:endParaRPr dirty="0"/>
          </a:p>
        </p:txBody>
      </p:sp>
      <p:sp>
        <p:nvSpPr>
          <p:cNvPr id="7" name="Treść - poziom 1…">
            <a:extLst>
              <a:ext uri="{FF2B5EF4-FFF2-40B4-BE49-F238E27FC236}">
                <a16:creationId xmlns:a16="http://schemas.microsoft.com/office/drawing/2014/main" id="{C4FCE6A6-2956-5BCB-8088-BBD04ACDB91B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7736541" y="1810873"/>
            <a:ext cx="3986169" cy="38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770"/>
                </a:solidFill>
                <a:latin typeface="Montserrat Medium" pitchFamily="2" charset="-18"/>
              </a:defRPr>
            </a:lvl1pPr>
            <a:lvl2pPr marL="457200" indent="0">
              <a:buNone/>
              <a:defRPr sz="1800">
                <a:solidFill>
                  <a:srgbClr val="003B75"/>
                </a:solidFill>
                <a:latin typeface="Montserrat" pitchFamily="2" charset="-18"/>
              </a:defRPr>
            </a:lvl2pPr>
            <a:lvl3pPr>
              <a:defRPr sz="1600">
                <a:solidFill>
                  <a:srgbClr val="003B75"/>
                </a:solidFill>
                <a:latin typeface="Montserrat" pitchFamily="2" charset="-18"/>
              </a:defRPr>
            </a:lvl3pPr>
            <a:lvl4pPr>
              <a:defRPr sz="1400">
                <a:solidFill>
                  <a:srgbClr val="003B75"/>
                </a:solidFill>
                <a:latin typeface="Montserrat" pitchFamily="2" charset="-18"/>
              </a:defRPr>
            </a:lvl4pPr>
            <a:lvl5pPr>
              <a:defRPr sz="1200">
                <a:solidFill>
                  <a:srgbClr val="003B75"/>
                </a:solidFill>
                <a:latin typeface="Montserrat" pitchFamily="2" charset="-18"/>
              </a:defRPr>
            </a:lvl5pPr>
          </a:lstStyle>
          <a:p>
            <a:r>
              <a:rPr lang="pl-PL" dirty="0"/>
              <a:t>Nagłówek</a:t>
            </a:r>
            <a:endParaRPr dirty="0"/>
          </a:p>
        </p:txBody>
      </p:sp>
      <p:sp>
        <p:nvSpPr>
          <p:cNvPr id="9" name="Numer slajdu">
            <a:extLst>
              <a:ext uri="{FF2B5EF4-FFF2-40B4-BE49-F238E27FC236}">
                <a16:creationId xmlns:a16="http://schemas.microsoft.com/office/drawing/2014/main" id="{ADD82CF8-DF82-C9EC-8A46-9D6468955B4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85421" y="6401267"/>
            <a:ext cx="29591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A75"/>
                </a:solidFill>
                <a:effectLst/>
                <a:uFillTx/>
                <a:latin typeface="Montserrat Medium" pitchFamily="2" charset="-18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3501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+nagłówk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tytułowy">
            <a:extLst>
              <a:ext uri="{FF2B5EF4-FFF2-40B4-BE49-F238E27FC236}">
                <a16:creationId xmlns:a16="http://schemas.microsoft.com/office/drawing/2014/main" id="{5B1180F5-D237-6729-93AF-9065467CB8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51412" y="365125"/>
            <a:ext cx="827129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70"/>
                </a:solidFill>
                <a:latin typeface="Montserrat" pitchFamily="2" charset="-18"/>
              </a:defRPr>
            </a:lvl1pPr>
          </a:lstStyle>
          <a:p>
            <a:r>
              <a:rPr lang="pl-PL" dirty="0"/>
              <a:t>Tytuł slajdu</a:t>
            </a:r>
            <a:endParaRPr dirty="0"/>
          </a:p>
        </p:txBody>
      </p:sp>
      <p:sp>
        <p:nvSpPr>
          <p:cNvPr id="6" name="Treść - poziom 1…">
            <a:extLst>
              <a:ext uri="{FF2B5EF4-FFF2-40B4-BE49-F238E27FC236}">
                <a16:creationId xmlns:a16="http://schemas.microsoft.com/office/drawing/2014/main" id="{5869628C-A7AD-BD35-4847-87DCA66D6CF8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3451412" y="1801907"/>
            <a:ext cx="4150659" cy="38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770"/>
                </a:solidFill>
                <a:latin typeface="Montserrat Medium" pitchFamily="2" charset="-18"/>
              </a:defRPr>
            </a:lvl1pPr>
            <a:lvl2pPr marL="457200" indent="0">
              <a:buNone/>
              <a:defRPr sz="1800">
                <a:solidFill>
                  <a:srgbClr val="003B75"/>
                </a:solidFill>
                <a:latin typeface="Montserrat" pitchFamily="2" charset="-18"/>
              </a:defRPr>
            </a:lvl2pPr>
            <a:lvl3pPr>
              <a:defRPr sz="1600">
                <a:solidFill>
                  <a:srgbClr val="003B75"/>
                </a:solidFill>
                <a:latin typeface="Montserrat" pitchFamily="2" charset="-18"/>
              </a:defRPr>
            </a:lvl3pPr>
            <a:lvl4pPr>
              <a:defRPr sz="1400">
                <a:solidFill>
                  <a:srgbClr val="003B75"/>
                </a:solidFill>
                <a:latin typeface="Montserrat" pitchFamily="2" charset="-18"/>
              </a:defRPr>
            </a:lvl4pPr>
            <a:lvl5pPr>
              <a:defRPr sz="1200">
                <a:solidFill>
                  <a:srgbClr val="003B75"/>
                </a:solidFill>
                <a:latin typeface="Montserrat" pitchFamily="2" charset="-18"/>
              </a:defRPr>
            </a:lvl5pPr>
          </a:lstStyle>
          <a:p>
            <a:r>
              <a:rPr lang="pl-PL" dirty="0"/>
              <a:t>Nagłówek</a:t>
            </a:r>
            <a:endParaRPr dirty="0"/>
          </a:p>
        </p:txBody>
      </p:sp>
      <p:sp>
        <p:nvSpPr>
          <p:cNvPr id="7" name="Treść - poziom 1…">
            <a:extLst>
              <a:ext uri="{FF2B5EF4-FFF2-40B4-BE49-F238E27FC236}">
                <a16:creationId xmlns:a16="http://schemas.microsoft.com/office/drawing/2014/main" id="{C4FCE6A6-2956-5BCB-8088-BBD04ACDB91B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7727576" y="1810873"/>
            <a:ext cx="3995134" cy="385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770"/>
                </a:solidFill>
                <a:latin typeface="Montserrat Medium" pitchFamily="2" charset="-18"/>
              </a:defRPr>
            </a:lvl1pPr>
            <a:lvl2pPr marL="457200" indent="0">
              <a:buNone/>
              <a:defRPr sz="1800">
                <a:solidFill>
                  <a:srgbClr val="003B75"/>
                </a:solidFill>
                <a:latin typeface="Montserrat" pitchFamily="2" charset="-18"/>
              </a:defRPr>
            </a:lvl2pPr>
            <a:lvl3pPr>
              <a:defRPr sz="1600">
                <a:solidFill>
                  <a:srgbClr val="003B75"/>
                </a:solidFill>
                <a:latin typeface="Montserrat" pitchFamily="2" charset="-18"/>
              </a:defRPr>
            </a:lvl3pPr>
            <a:lvl4pPr>
              <a:defRPr sz="1400">
                <a:solidFill>
                  <a:srgbClr val="003B75"/>
                </a:solidFill>
                <a:latin typeface="Montserrat" pitchFamily="2" charset="-18"/>
              </a:defRPr>
            </a:lvl4pPr>
            <a:lvl5pPr>
              <a:defRPr sz="1200">
                <a:solidFill>
                  <a:srgbClr val="003B75"/>
                </a:solidFill>
                <a:latin typeface="Montserrat" pitchFamily="2" charset="-18"/>
              </a:defRPr>
            </a:lvl5pPr>
          </a:lstStyle>
          <a:p>
            <a:r>
              <a:rPr lang="pl-PL" dirty="0"/>
              <a:t>Nagłówek</a:t>
            </a:r>
            <a:endParaRPr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5F10BBE1-D75D-F97C-DF8B-ADEB11389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1412" y="2321857"/>
            <a:ext cx="4150659" cy="3855105"/>
          </a:xfrm>
        </p:spPr>
        <p:txBody>
          <a:bodyPr/>
          <a:lstStyle>
            <a:lvl1pPr>
              <a:defRPr sz="2000">
                <a:solidFill>
                  <a:srgbClr val="003770"/>
                </a:solidFill>
              </a:defRPr>
            </a:lvl1pPr>
            <a:lvl2pPr>
              <a:defRPr sz="1800">
                <a:solidFill>
                  <a:srgbClr val="003770"/>
                </a:solidFill>
              </a:defRPr>
            </a:lvl2pPr>
            <a:lvl3pPr>
              <a:defRPr sz="1600">
                <a:solidFill>
                  <a:srgbClr val="003770"/>
                </a:solidFill>
              </a:defRPr>
            </a:lvl3pPr>
            <a:lvl4pPr>
              <a:defRPr sz="1400">
                <a:solidFill>
                  <a:srgbClr val="003770"/>
                </a:solidFill>
              </a:defRPr>
            </a:lvl4pPr>
            <a:lvl5pPr>
              <a:defRPr sz="1400"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7C7614F-35DD-D490-7E15-DE145A6C06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27576" y="2316540"/>
            <a:ext cx="3995134" cy="3855105"/>
          </a:xfrm>
        </p:spPr>
        <p:txBody>
          <a:bodyPr/>
          <a:lstStyle>
            <a:lvl1pPr>
              <a:defRPr sz="2000">
                <a:solidFill>
                  <a:srgbClr val="003770"/>
                </a:solidFill>
              </a:defRPr>
            </a:lvl1pPr>
            <a:lvl2pPr>
              <a:defRPr sz="1800">
                <a:solidFill>
                  <a:srgbClr val="003770"/>
                </a:solidFill>
              </a:defRPr>
            </a:lvl2pPr>
            <a:lvl3pPr>
              <a:defRPr sz="1600">
                <a:solidFill>
                  <a:srgbClr val="003770"/>
                </a:solidFill>
              </a:defRPr>
            </a:lvl3pPr>
            <a:lvl4pPr>
              <a:defRPr sz="1400">
                <a:solidFill>
                  <a:srgbClr val="003770"/>
                </a:solidFill>
              </a:defRPr>
            </a:lvl4pPr>
            <a:lvl5pPr>
              <a:defRPr sz="1400"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Numer slajdu">
            <a:extLst>
              <a:ext uri="{FF2B5EF4-FFF2-40B4-BE49-F238E27FC236}">
                <a16:creationId xmlns:a16="http://schemas.microsoft.com/office/drawing/2014/main" id="{AB457F5E-387D-370F-BEDD-D3F6C257DB3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85421" y="6401267"/>
            <a:ext cx="29591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A75"/>
                </a:solidFill>
                <a:effectLst/>
                <a:uFillTx/>
                <a:latin typeface="Montserrat Medium" pitchFamily="2" charset="-18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979578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na margine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E7C7614F-35DD-D490-7E15-DE145A6C06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51412" y="832338"/>
            <a:ext cx="8147538" cy="5404339"/>
          </a:xfrm>
        </p:spPr>
        <p:txBody>
          <a:bodyPr/>
          <a:lstStyle>
            <a:lvl1pPr>
              <a:defRPr sz="2800">
                <a:solidFill>
                  <a:srgbClr val="003770"/>
                </a:solidFill>
              </a:defRPr>
            </a:lvl1pPr>
            <a:lvl2pPr>
              <a:defRPr sz="2400">
                <a:solidFill>
                  <a:srgbClr val="003770"/>
                </a:solidFill>
              </a:defRPr>
            </a:lvl2pPr>
            <a:lvl3pPr>
              <a:defRPr sz="2000">
                <a:solidFill>
                  <a:srgbClr val="003770"/>
                </a:solidFill>
              </a:defRPr>
            </a:lvl3pPr>
            <a:lvl4pPr>
              <a:defRPr sz="1800">
                <a:solidFill>
                  <a:srgbClr val="003770"/>
                </a:solidFill>
              </a:defRPr>
            </a:lvl4pPr>
            <a:lvl5pPr>
              <a:defRPr sz="1800"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Numer slajdu">
            <a:extLst>
              <a:ext uri="{FF2B5EF4-FFF2-40B4-BE49-F238E27FC236}">
                <a16:creationId xmlns:a16="http://schemas.microsoft.com/office/drawing/2014/main" id="{FABEC4D2-82F1-CA01-F769-D17AA1949B0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85421" y="6401267"/>
            <a:ext cx="29591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A75"/>
                </a:solidFill>
                <a:effectLst/>
                <a:uFillTx/>
                <a:latin typeface="Montserrat Medium" pitchFamily="2" charset="-18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6585AE-0074-504C-1432-9B6A8C6A9E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050" y="2682019"/>
            <a:ext cx="2470760" cy="195273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F51F1261-7CED-AC6B-63DF-F5E9669D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050" y="1666875"/>
            <a:ext cx="2470760" cy="85248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101736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">
            <a:extLst>
              <a:ext uri="{FF2B5EF4-FFF2-40B4-BE49-F238E27FC236}">
                <a16:creationId xmlns:a16="http://schemas.microsoft.com/office/drawing/2014/main" id="{8D6E002C-DC96-DEA2-0EEF-76A6EA46D5E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685421" y="6401267"/>
            <a:ext cx="29591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3A75"/>
                </a:solidFill>
                <a:effectLst/>
                <a:uFillTx/>
                <a:latin typeface="Montserrat Medium" pitchFamily="2" charset="-18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27977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ogo, Grafika, projekt graficzny, symbol&#10;&#10;Opis wygenerowany automatycznie">
            <a:extLst>
              <a:ext uri="{FF2B5EF4-FFF2-40B4-BE49-F238E27FC236}">
                <a16:creationId xmlns:a16="http://schemas.microsoft.com/office/drawing/2014/main" id="{C8176605-2532-D661-587B-8FAFD8A9A1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amorzad.gov.pl/scdn-kielce">
            <a:extLst>
              <a:ext uri="{FF2B5EF4-FFF2-40B4-BE49-F238E27FC236}">
                <a16:creationId xmlns:a16="http://schemas.microsoft.com/office/drawing/2014/main" id="{043B9055-7F66-206D-9851-1804FDBD82DD}"/>
              </a:ext>
            </a:extLst>
          </p:cNvPr>
          <p:cNvSpPr txBox="1"/>
          <p:nvPr userDrawn="1"/>
        </p:nvSpPr>
        <p:spPr>
          <a:xfrm>
            <a:off x="7835153" y="6366550"/>
            <a:ext cx="3535325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1500">
                <a:solidFill>
                  <a:srgbClr val="163A71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lvl1pPr>
          </a:lstStyle>
          <a:p>
            <a:r>
              <a:rPr dirty="0">
                <a:solidFill>
                  <a:srgbClr val="003770"/>
                </a:solidFill>
                <a:latin typeface="Montserrat" pitchFamily="2" charset="-18"/>
              </a:rPr>
              <a:t>samorzad.gov.pl</a:t>
            </a:r>
            <a:r>
              <a:rPr lang="pl-PL" dirty="0">
                <a:solidFill>
                  <a:srgbClr val="003770"/>
                </a:solidFill>
                <a:latin typeface="Montserrat" pitchFamily="2" charset="-18"/>
              </a:rPr>
              <a:t>/</a:t>
            </a:r>
            <a:r>
              <a:rPr dirty="0">
                <a:solidFill>
                  <a:srgbClr val="003770"/>
                </a:solidFill>
                <a:latin typeface="Montserrat" pitchFamily="2" charset="-18"/>
              </a:rPr>
              <a:t>scdn-</a:t>
            </a:r>
            <a:r>
              <a:rPr dirty="0" err="1">
                <a:solidFill>
                  <a:srgbClr val="003770"/>
                </a:solidFill>
                <a:latin typeface="Montserrat" pitchFamily="2" charset="-18"/>
              </a:rPr>
              <a:t>kielce</a:t>
            </a:r>
            <a:endParaRPr dirty="0">
              <a:solidFill>
                <a:srgbClr val="003770"/>
              </a:solidFill>
              <a:latin typeface="Montserrat" pitchFamily="2" charset="-18"/>
            </a:endParaRPr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A2AA094-C20D-D2EA-9D6B-07225BF4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623" y="365125"/>
            <a:ext cx="7888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0D3A8C-D2E7-BF3A-C24E-957CE4AEE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5622" y="1825625"/>
            <a:ext cx="78881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2F9AFF04-0EE8-EF0F-BF61-305182EBF6B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4" y="184462"/>
            <a:ext cx="1355954" cy="8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9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2" r:id="rId3"/>
    <p:sldLayoutId id="2147483673" r:id="rId4"/>
    <p:sldLayoutId id="2147483678" r:id="rId5"/>
    <p:sldLayoutId id="2147483674" r:id="rId6"/>
    <p:sldLayoutId id="2147483677" r:id="rId7"/>
    <p:sldLayoutId id="2147483691" r:id="rId8"/>
    <p:sldLayoutId id="2147483675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770"/>
          </a:solidFill>
          <a:latin typeface="Montserrat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0"/>
          </a:solidFill>
          <a:latin typeface="Montserrat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0"/>
          </a:solidFill>
          <a:latin typeface="Montserrat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0"/>
          </a:solidFill>
          <a:latin typeface="Montserrat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0"/>
          </a:solidFill>
          <a:latin typeface="Montserrat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0"/>
          </a:solidFill>
          <a:latin typeface="Montserrat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unesco.org/reports/wwdr/en/2024/energy?hub=2" TargetMode="External"/><Relationship Id="rId4" Type="http://schemas.openxmlformats.org/officeDocument/2006/relationships/hyperlink" Target="https://www.unesco.org/reports/wwdr/en/2024/environment?hub=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unesco.org/reports/wwdr/en/2024/transboundary-cooperation?hub=2" TargetMode="External"/><Relationship Id="rId4" Type="http://schemas.openxmlformats.org/officeDocument/2006/relationships/hyperlink" Target="https://www.unesco.org/reports/wwdr/en/2024/industry?hub=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nesco.org/reports/wwdr/en/2024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unesco.org/reports/wwdr/en/2024/human-settlements?hub=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unesco.org/reports/wwdr/en/2024/agriculture?hub=2" TargetMode="External"/><Relationship Id="rId5" Type="http://schemas.openxmlformats.org/officeDocument/2006/relationships/hyperlink" Target="https://www.unesco.org/reports/wwdr/en/2024/peace-prosperity?hub=2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0126FD-E389-CEF9-582D-04DF42A0A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9080" y="901134"/>
            <a:ext cx="6339061" cy="1573361"/>
          </a:xfrm>
        </p:spPr>
        <p:txBody>
          <a:bodyPr/>
          <a:lstStyle/>
          <a:p>
            <a:pPr algn="ctr"/>
            <a:r>
              <a:rPr lang="pl-PL" sz="4800" b="1" dirty="0">
                <a:latin typeface="+mj-lt"/>
              </a:rPr>
              <a:t>Dzień zasobów wodnych</a:t>
            </a:r>
          </a:p>
          <a:p>
            <a:pPr algn="ctr"/>
            <a:r>
              <a:rPr lang="pl-PL" sz="4800" b="1" dirty="0">
                <a:latin typeface="+mj-lt"/>
              </a:rPr>
              <a:t>26 marca 2024 r.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63BBEEC-271F-6995-F137-05A0A95C0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" r="1041" b="-1218"/>
          <a:stretch/>
        </p:blipFill>
        <p:spPr>
          <a:xfrm>
            <a:off x="2925936" y="2695928"/>
            <a:ext cx="5823617" cy="367995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B82EA82-3304-4366-923A-A1182BF2BF55}"/>
              </a:ext>
            </a:extLst>
          </p:cNvPr>
          <p:cNvSpPr txBox="1"/>
          <p:nvPr/>
        </p:nvSpPr>
        <p:spPr>
          <a:xfrm>
            <a:off x="835378" y="18473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IX Dzień Ekologiczny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5B0323-09B1-D6CF-9AFA-645BA7C5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822" y="954574"/>
            <a:ext cx="2049646" cy="21548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ABBA5F3-ABD8-395E-2DE2-0E7644510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409" y="5799248"/>
            <a:ext cx="4244069" cy="7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236"/>
    </mc:Choice>
    <mc:Fallback xmlns="">
      <p:transition advTm="312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A583-1AD1-80D1-4C79-D74EC569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BB36A06-BB95-6BEC-4CD2-0D1A264B14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5AC54EAE-E4A7-200D-9D45-D5EBE110A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801" y="1181369"/>
            <a:ext cx="2766063" cy="375820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Raport ONZ  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2024 r.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Najważniejsze informacje</a:t>
            </a:r>
            <a:endParaRPr lang="pl-PL" sz="2800" dirty="0"/>
          </a:p>
          <a:p>
            <a:pPr algn="l">
              <a:lnSpc>
                <a:spcPct val="170000"/>
              </a:lnSpc>
              <a:spcAft>
                <a:spcPts val="1200"/>
              </a:spcAft>
            </a:pPr>
            <a:endParaRPr lang="pl-PL" sz="2800" b="1" dirty="0">
              <a:latin typeface="+mj-lt"/>
            </a:endParaRP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42F88D-3A5B-DA01-44BC-6E8BD9CE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023" y="599457"/>
            <a:ext cx="2514286" cy="337142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F7690D0-466E-B3D2-71BD-631E619B1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946" y="1429000"/>
            <a:ext cx="2504762" cy="4000000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34E7935-75C0-473C-0CCC-26813185D5BB}"/>
              </a:ext>
            </a:extLst>
          </p:cNvPr>
          <p:cNvSpPr txBox="1"/>
          <p:nvPr/>
        </p:nvSpPr>
        <p:spPr>
          <a:xfrm>
            <a:off x="3597812" y="4277210"/>
            <a:ext cx="298586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Środowisko | Unesco.org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B5662D3-2820-B254-AB09-F73ED18E0F32}"/>
              </a:ext>
            </a:extLst>
          </p:cNvPr>
          <p:cNvSpPr txBox="1"/>
          <p:nvPr/>
        </p:nvSpPr>
        <p:spPr>
          <a:xfrm>
            <a:off x="8437098" y="5641777"/>
            <a:ext cx="3248323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Woda i energia | Unesco.org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68"/>
    </mc:Choice>
    <mc:Fallback xmlns="">
      <p:transition spd="slow" advTm="3066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A583-1AD1-80D1-4C79-D74EC569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BB36A06-BB95-6BEC-4CD2-0D1A264B14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5AC54EAE-E4A7-200D-9D45-D5EBE110A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801" y="1181369"/>
            <a:ext cx="2766063" cy="375820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Raport ONZ  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2024 r.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Najważniejsze informacje</a:t>
            </a:r>
            <a:endParaRPr lang="pl-PL" sz="2800" dirty="0"/>
          </a:p>
          <a:p>
            <a:pPr algn="l">
              <a:lnSpc>
                <a:spcPct val="170000"/>
              </a:lnSpc>
              <a:spcAft>
                <a:spcPts val="1200"/>
              </a:spcAft>
            </a:pPr>
            <a:endParaRPr lang="pl-PL" sz="2800" b="1" dirty="0">
              <a:latin typeface="+mj-lt"/>
            </a:endParaRP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3E84CB5F-0F1A-A2F6-6464-9F38187C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99" y="987385"/>
            <a:ext cx="3971429" cy="2161905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3442658-11A0-11B1-9997-EAB24E912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490" y="1988223"/>
            <a:ext cx="2457143" cy="339047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4452F20-1EA5-2E4F-6724-858F372A3FDD}"/>
              </a:ext>
            </a:extLst>
          </p:cNvPr>
          <p:cNvSpPr txBox="1"/>
          <p:nvPr/>
        </p:nvSpPr>
        <p:spPr>
          <a:xfrm>
            <a:off x="3889899" y="3494179"/>
            <a:ext cx="304682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Przemysł | Unesco.org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09CAB17-BE03-F65D-899F-4F4E92E57027}"/>
              </a:ext>
            </a:extLst>
          </p:cNvPr>
          <p:cNvSpPr txBox="1"/>
          <p:nvPr/>
        </p:nvSpPr>
        <p:spPr>
          <a:xfrm>
            <a:off x="6936727" y="5446383"/>
            <a:ext cx="609834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Rola współpracy transgranicznej | Unesco.org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5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56"/>
    </mc:Choice>
    <mc:Fallback xmlns="">
      <p:transition spd="slow" advTm="2645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AB7EA-6B27-0BE7-A3E7-BFE008FAA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9C2DE41-8D11-7D69-15AA-5C1DDB4A9D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8D2B5416-59A4-4BFD-FD7E-EBE27C8282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315" y="1847760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„Woda to życie”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064EE60-9C6D-891E-DB31-930946C55E9D}"/>
              </a:ext>
            </a:extLst>
          </p:cNvPr>
          <p:cNvSpPr txBox="1"/>
          <p:nvPr/>
        </p:nvSpPr>
        <p:spPr>
          <a:xfrm>
            <a:off x="3235970" y="1217588"/>
            <a:ext cx="859740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cs typeface="Times New Roman" panose="02020603050405020304" pitchFamily="18" charset="0"/>
              </a:rPr>
              <a:t>Pomimo, że woda pokrywa ponad </a:t>
            </a:r>
            <a:r>
              <a:rPr lang="pl-PL" sz="2400" b="1" dirty="0">
                <a:solidFill>
                  <a:srgbClr val="7030A0"/>
                </a:solidFill>
              </a:rPr>
              <a:t>70% powierzchni naszej planety</a:t>
            </a:r>
            <a:r>
              <a:rPr lang="pl-PL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pl-PL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7030A0"/>
                </a:solidFill>
              </a:rPr>
              <a:t>tylko 2,5% </a:t>
            </a:r>
            <a:r>
              <a:rPr lang="pl-PL" sz="2400" dirty="0">
                <a:cs typeface="Times New Roman" panose="02020603050405020304" pitchFamily="18" charset="0"/>
              </a:rPr>
              <a:t>stanowi </a:t>
            </a:r>
            <a:r>
              <a:rPr lang="pl-PL" sz="2400" b="1" dirty="0">
                <a:solidFill>
                  <a:srgbClr val="7030A0"/>
                </a:solidFill>
              </a:rPr>
              <a:t>woda słodka</a:t>
            </a:r>
            <a:r>
              <a:rPr lang="pl-PL" sz="2400" kern="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dirty="0">
                <a:cs typeface="Times New Roman" panose="02020603050405020304" pitchFamily="18" charset="0"/>
              </a:rPr>
              <a:t>a zaledwie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pl-PL" sz="2400" b="1" dirty="0">
                <a:solidFill>
                  <a:srgbClr val="7030A0"/>
                </a:solidFill>
              </a:rPr>
              <a:t>0,6% zasobów </a:t>
            </a:r>
            <a:r>
              <a:rPr lang="pl-PL" sz="2400" dirty="0">
                <a:cs typeface="Times New Roman" panose="02020603050405020304" pitchFamily="18" charset="0"/>
              </a:rPr>
              <a:t>wody to </a:t>
            </a:r>
            <a:r>
              <a:rPr lang="pl-PL" sz="2400" dirty="0">
                <a:solidFill>
                  <a:schemeClr val="tx1"/>
                </a:solidFill>
                <a:cs typeface="Times New Roman" panose="02020603050405020304" pitchFamily="18" charset="0"/>
              </a:rPr>
              <a:t>wody słodkie</a:t>
            </a:r>
            <a:r>
              <a:rPr lang="pl-PL" sz="2400" dirty="0">
                <a:cs typeface="Times New Roman" panose="02020603050405020304" pitchFamily="18" charset="0"/>
              </a:rPr>
              <a:t>, które mogą służyć jako </a:t>
            </a:r>
            <a:r>
              <a:rPr lang="pl-PL" sz="2400" b="1" dirty="0">
                <a:solidFill>
                  <a:srgbClr val="7030A0"/>
                </a:solidFill>
              </a:rPr>
              <a:t>źródło wody pitnej</a:t>
            </a:r>
            <a:r>
              <a:rPr lang="pl-PL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458E7E-5536-A333-6065-430F64018987}"/>
              </a:ext>
            </a:extLst>
          </p:cNvPr>
          <p:cNvSpPr txBox="1"/>
          <p:nvPr/>
        </p:nvSpPr>
        <p:spPr>
          <a:xfrm>
            <a:off x="3235970" y="3330421"/>
            <a:ext cx="89560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cs typeface="Times New Roman" panose="02020603050405020304" pitchFamily="18" charset="0"/>
              </a:rPr>
              <a:t>Woda jest nie tylko istotna dla naszego codziennego funkcjonowania, ale także dla </a:t>
            </a:r>
            <a:r>
              <a:rPr lang="pl-PL" sz="2400" b="1" dirty="0">
                <a:solidFill>
                  <a:srgbClr val="7030A0"/>
                </a:solidFill>
              </a:rPr>
              <a:t>ochrony środowiska. </a:t>
            </a:r>
          </a:p>
        </p:txBody>
      </p:sp>
    </p:spTree>
    <p:extLst>
      <p:ext uri="{BB962C8B-B14F-4D97-AF65-F5344CB8AC3E}">
        <p14:creationId xmlns:p14="http://schemas.microsoft.com/office/powerpoint/2010/main" val="37589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78"/>
    </mc:Choice>
    <mc:Fallback xmlns="">
      <p:transition spd="slow" advTm="3077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928A1-37AF-51CE-E8D6-E1D3DE74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2491988-A8E2-E552-E369-E49D29D7D0E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DF2BBA6E-605D-A951-EC22-A1D9B319BA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962" y="2477933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„Woda to życie”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94A91B1-D593-C5BF-9D93-5AD9437FA32C}"/>
              </a:ext>
            </a:extLst>
          </p:cNvPr>
          <p:cNvSpPr txBox="1"/>
          <p:nvPr/>
        </p:nvSpPr>
        <p:spPr>
          <a:xfrm>
            <a:off x="3271017" y="547805"/>
            <a:ext cx="8710317" cy="585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400" b="1" dirty="0">
                <a:solidFill>
                  <a:srgbClr val="7030A0"/>
                </a:solidFill>
              </a:rPr>
              <a:t>Kluczowe aspekty związane z zasobami wody: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000" b="1" kern="1200" dirty="0">
                <a:solidFill>
                  <a:srgbClr val="7030A0"/>
                </a:solidFill>
              </a:rPr>
              <a:t>Ślad wodny.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000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Pojęcie “śladu wodnego” odnosi się do </a:t>
            </a:r>
            <a:r>
              <a:rPr lang="pl-PL" sz="2000" b="1" kern="1200" dirty="0">
                <a:solidFill>
                  <a:srgbClr val="7030A0"/>
                </a:solidFill>
              </a:rPr>
              <a:t>całkowitego zużycia wody </a:t>
            </a:r>
            <a:r>
              <a:rPr lang="pl-PL" sz="2000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  uwzględnieniem </a:t>
            </a:r>
            <a:r>
              <a:rPr lang="pl-PL" sz="2000" b="1" kern="1200" dirty="0">
                <a:solidFill>
                  <a:srgbClr val="7030A0"/>
                </a:solidFill>
              </a:rPr>
              <a:t>bezpośredniego zużycia </a:t>
            </a:r>
            <a:r>
              <a:rPr lang="pl-PL" sz="2000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(np. picie, kąpiel) oraz </a:t>
            </a:r>
            <a:r>
              <a:rPr lang="pl-PL" sz="2000" b="1" kern="1200" dirty="0">
                <a:solidFill>
                  <a:srgbClr val="7030A0"/>
                </a:solidFill>
              </a:rPr>
              <a:t>wirtualnego zużycia </a:t>
            </a:r>
            <a:r>
              <a:rPr lang="pl-PL" sz="2000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(woda potrzebna do produkcji żywności i dóbr konsumpcyjnych). 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 Polsce, bezpośrednie zużycie wody wynosi średnio </a:t>
            </a:r>
            <a:r>
              <a:rPr lang="pl-PL" sz="2000" b="1" kern="1200" dirty="0">
                <a:solidFill>
                  <a:srgbClr val="7030A0"/>
                </a:solidFill>
              </a:rPr>
              <a:t>92 litry na osobę dziennie</a:t>
            </a:r>
            <a:r>
              <a:rPr lang="pl-PL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ale wirtualne zużycie to dodatkowe </a:t>
            </a:r>
            <a:r>
              <a:rPr lang="pl-PL" sz="2000" b="1" kern="1200" dirty="0">
                <a:solidFill>
                  <a:srgbClr val="7030A0"/>
                </a:solidFill>
              </a:rPr>
              <a:t>ponad 3800 litrów</a:t>
            </a:r>
            <a:r>
              <a:rPr lang="pl-PL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Każdy z nas zużywa bezpośrednio około </a:t>
            </a:r>
            <a:r>
              <a:rPr lang="pl-PL" sz="2000" b="1" kern="1200" dirty="0">
                <a:solidFill>
                  <a:srgbClr val="7030A0"/>
                </a:solidFill>
              </a:rPr>
              <a:t>120–150 litrów </a:t>
            </a:r>
            <a:r>
              <a:rPr lang="pl-PL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wody na mycie, picie i przygotowywanie posiłków.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Dodatkowo, woda jest wykorzystywana do produkcji przedmiotów, których używamy – np. </a:t>
            </a:r>
            <a:r>
              <a:rPr lang="pl-PL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filiżanka kawy to </a:t>
            </a:r>
            <a:r>
              <a:rPr lang="pl-PL" sz="2000" b="1" kern="1200" dirty="0">
                <a:solidFill>
                  <a:srgbClr val="7030A0"/>
                </a:solidFill>
              </a:rPr>
              <a:t>130 litrów wody</a:t>
            </a:r>
            <a:r>
              <a:rPr lang="pl-PL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 bułka z serem to kolejne </a:t>
            </a:r>
            <a:r>
              <a:rPr lang="pl-PL" sz="2000" b="1" kern="1200" dirty="0">
                <a:solidFill>
                  <a:srgbClr val="7030A0"/>
                </a:solidFill>
              </a:rPr>
              <a:t>130 litrów</a:t>
            </a:r>
            <a:r>
              <a:rPr lang="pl-PL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Całkowite zużycie wody stanowi nasz </a:t>
            </a:r>
            <a:r>
              <a:rPr lang="pl-PL" sz="2000" b="1" kern="1200" dirty="0">
                <a:solidFill>
                  <a:srgbClr val="7030A0"/>
                </a:solidFill>
              </a:rPr>
              <a:t>ślad wodny</a:t>
            </a:r>
            <a:r>
              <a:rPr lang="pl-PL" sz="2000" kern="1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Ręcznie wylewanie gorącej herbaty CBD z czajnika do szkła. Turkusowe tło. – zdjęcie">
            <a:extLst>
              <a:ext uri="{FF2B5EF4-FFF2-40B4-BE49-F238E27FC236}">
                <a16:creationId xmlns:a16="http://schemas.microsoft.com/office/drawing/2014/main" id="{8D518348-0043-9C11-47EF-06EC5D8E7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13901" b="11821"/>
          <a:stretch/>
        </p:blipFill>
        <p:spPr bwMode="auto">
          <a:xfrm>
            <a:off x="210666" y="4796117"/>
            <a:ext cx="3060351" cy="18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54"/>
    </mc:Choice>
    <mc:Fallback xmlns="">
      <p:transition spd="slow" advTm="506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08161-C458-8A5C-3ABE-AFD4DD5E2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12C20B6-3806-78EF-0003-D1A0782545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2591E1C8-9DDC-6592-2851-EFBA5509DD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5033" y="2011768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„Woda to życie”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6728C6B-E884-7672-721D-3D4529689524}"/>
              </a:ext>
            </a:extLst>
          </p:cNvPr>
          <p:cNvSpPr txBox="1"/>
          <p:nvPr/>
        </p:nvSpPr>
        <p:spPr>
          <a:xfrm>
            <a:off x="3217056" y="1196458"/>
            <a:ext cx="8974943" cy="472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000" b="1" kern="1200" dirty="0">
                <a:solidFill>
                  <a:srgbClr val="7030A0"/>
                </a:solidFill>
              </a:rPr>
              <a:t>Retencja wody.</a:t>
            </a: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000" b="1" kern="1200" dirty="0">
                <a:solidFill>
                  <a:srgbClr val="7030A0"/>
                </a:solidFill>
              </a:rPr>
              <a:t>Gromadzenie zasobów wodnych </a:t>
            </a:r>
            <a:r>
              <a:rPr lang="pl-PL" sz="2000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 celu </a:t>
            </a:r>
            <a:r>
              <a:rPr lang="pl-PL" sz="2000" b="1" kern="1200" dirty="0">
                <a:solidFill>
                  <a:srgbClr val="7030A0"/>
                </a:solidFill>
              </a:rPr>
              <a:t>odpowiedniego gospodarowania</a:t>
            </a:r>
            <a:r>
              <a:rPr lang="pl-PL" sz="2000" b="1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kern="1200" dirty="0">
                <a:solidFill>
                  <a:srgbClr val="7030A0"/>
                </a:solidFill>
              </a:rPr>
              <a:t>i oszczędności</a:t>
            </a:r>
            <a:r>
              <a:rPr lang="pl-PL" sz="2000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Może przybierać różne formy, takie jak:</a:t>
            </a:r>
          </a:p>
          <a:p>
            <a:pPr marL="342900" indent="-342900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000" b="1" kern="1200" dirty="0">
                <a:solidFill>
                  <a:srgbClr val="7030A0"/>
                </a:solidFill>
              </a:rPr>
              <a:t>Retencja przydomowa</a:t>
            </a:r>
            <a:r>
              <a:rPr lang="pl-PL" sz="2000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polega na magazynowaniu wody opadowej w specjalnych pojemnikach lub oczkach wodnych. Zachęcamy do zbierania tzw. </a:t>
            </a:r>
            <a:r>
              <a:rPr lang="pl-PL" sz="2000" b="1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deszczówki</a:t>
            </a:r>
            <a:r>
              <a:rPr lang="pl-PL" sz="2000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która może być wykorzystywana np. do podlewania ogrodów.</a:t>
            </a:r>
          </a:p>
          <a:p>
            <a:pPr marL="342900" indent="-342900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000" b="1" kern="1200" dirty="0">
                <a:solidFill>
                  <a:srgbClr val="7030A0"/>
                </a:solidFill>
              </a:rPr>
              <a:t>Retencja zbiornikowa</a:t>
            </a:r>
            <a:r>
              <a:rPr lang="pl-PL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l-PL" sz="2000" kern="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magazynowanie wody w naturalnych lub sztucznych zbiornikach, które stanowią swoiste “zabezpieczenie” na okres suszy i minimalizują ryzyko powodzi.</a:t>
            </a:r>
            <a:endParaRPr lang="pl-PL" sz="20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endParaRPr lang="pl-PL" dirty="0">
              <a:solidFill>
                <a:srgbClr val="111111"/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C3EFD0-921A-8966-8022-1495C4A0A749}"/>
              </a:ext>
            </a:extLst>
          </p:cNvPr>
          <p:cNvSpPr txBox="1"/>
          <p:nvPr/>
        </p:nvSpPr>
        <p:spPr>
          <a:xfrm>
            <a:off x="3217057" y="353447"/>
            <a:ext cx="60960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400" b="1" dirty="0">
                <a:solidFill>
                  <a:srgbClr val="7030A0"/>
                </a:solidFill>
              </a:rPr>
              <a:t>Kluczowe aspekty związane z zasobami wody:</a:t>
            </a:r>
          </a:p>
        </p:txBody>
      </p:sp>
    </p:spTree>
    <p:extLst>
      <p:ext uri="{BB962C8B-B14F-4D97-AF65-F5344CB8AC3E}">
        <p14:creationId xmlns:p14="http://schemas.microsoft.com/office/powerpoint/2010/main" val="29485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58"/>
    </mc:Choice>
    <mc:Fallback xmlns="">
      <p:transition spd="slow" advTm="4575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52E6-956E-E26E-AE02-B1CCC1781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6AF8FC-1D34-84C0-8F0F-A77A0002D8D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64BF85BA-A778-708E-6DDF-06C2D2207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856" y="1868333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„Woda to życie”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35707DF-8698-EF6E-D686-4F96A699F9AA}"/>
              </a:ext>
            </a:extLst>
          </p:cNvPr>
          <p:cNvSpPr txBox="1"/>
          <p:nvPr/>
        </p:nvSpPr>
        <p:spPr>
          <a:xfrm>
            <a:off x="3317138" y="116981"/>
            <a:ext cx="87628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Raport o stanie wody jest </a:t>
            </a:r>
            <a:r>
              <a:rPr lang="pl-PL" dirty="0">
                <a:effectLst/>
                <a:ea typeface="Calibri" panose="020F0502020204030204" pitchFamily="34" charset="0"/>
              </a:rPr>
              <a:t>zróżnicowany w zależności od regionu. Niekorzystne zjawiska przyczyniają się do zmniejszania zasobów wody, co zagraża środowisku i ludziom.</a:t>
            </a:r>
          </a:p>
          <a:p>
            <a:endParaRPr lang="pl-PL" dirty="0">
              <a:ea typeface="Times New Roman" panose="02020603050405020304" pitchFamily="18" charset="0"/>
            </a:endParaRPr>
          </a:p>
          <a:p>
            <a:r>
              <a:rPr lang="pl-PL" dirty="0">
                <a:effectLst/>
                <a:ea typeface="Times New Roman" panose="02020603050405020304" pitchFamily="18" charset="0"/>
              </a:rPr>
              <a:t>Na niektórych obszarach trwa susza, która powoduje deficyt wody pitnej i utrudnia uprawę roślin. W innych miejscach notuje się powodzie, które powodują zniszczenia infrastruktury i straty materialne. Poziom wód gruntowych obniża się, co może prowadzić do problemów z zaopatrzeniem w wodę pitną.</a:t>
            </a:r>
          </a:p>
          <a:p>
            <a:endParaRPr lang="pl-PL" dirty="0">
              <a:ea typeface="Times New Roman" panose="02020603050405020304" pitchFamily="18" charset="0"/>
            </a:endParaRPr>
          </a:p>
          <a:p>
            <a:r>
              <a:rPr lang="pl-PL" dirty="0">
                <a:effectLst/>
                <a:ea typeface="Times New Roman" panose="02020603050405020304" pitchFamily="18" charset="0"/>
              </a:rPr>
              <a:t>W związku z tym, konieczne jest podejmowanie działań mających na celu ochronę zasobów wodnych i zapobieganie dalszemu ich ubytkowi. Należy inwestować w technologie umożliwiające efektywne gospodarowanie wodą, promować oszczędne jej wykorzystanie oraz chronić ekosystemy wodne.</a:t>
            </a:r>
          </a:p>
          <a:p>
            <a:endParaRPr lang="pl-PL" dirty="0">
              <a:effectLst/>
              <a:ea typeface="Times New Roman" panose="02020603050405020304" pitchFamily="18" charset="0"/>
            </a:endParaRPr>
          </a:p>
          <a:p>
            <a:r>
              <a:rPr lang="pl-PL" dirty="0">
                <a:effectLst/>
                <a:ea typeface="Times New Roman" panose="02020603050405020304" pitchFamily="18" charset="0"/>
              </a:rPr>
              <a:t>Warto zwrócić uwagę na globalne zmiany klimatyczne, które mogą negatywnie wpływać na dostępność wody na Ziemi. Dlatego ważne jest podejmowanie działań na rzecz redukcji emisji gazów cieplarnianych i ograniczania wpływu człowieka na zmiany klimatyczne.</a:t>
            </a:r>
          </a:p>
          <a:p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2E4A2A0-FB9B-3C06-1313-BCC2EFFE2223}"/>
              </a:ext>
            </a:extLst>
          </p:cNvPr>
          <p:cNvSpPr txBox="1"/>
          <p:nvPr/>
        </p:nvSpPr>
        <p:spPr>
          <a:xfrm>
            <a:off x="3261150" y="4918295"/>
            <a:ext cx="8874861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pl-PL" sz="2400" b="1" dirty="0">
                <a:solidFill>
                  <a:srgbClr val="7030A0"/>
                </a:solidFill>
              </a:rPr>
              <a:t>Stan wody na Ziemi wymaga pilnej uwagi i działań mających na celu zapewnienie zrównoważonego gospodarowania zasobami wodnymi oraz ochronę środowiska.</a:t>
            </a:r>
          </a:p>
        </p:txBody>
      </p:sp>
    </p:spTree>
    <p:extLst>
      <p:ext uri="{BB962C8B-B14F-4D97-AF65-F5344CB8AC3E}">
        <p14:creationId xmlns:p14="http://schemas.microsoft.com/office/powerpoint/2010/main" val="15683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71"/>
    </mc:Choice>
    <mc:Fallback xmlns="">
      <p:transition spd="slow" advTm="9087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FD605-2124-3F22-1851-719537375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E79C48D-78B0-5255-9477-1AEAEAF042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2F23-D476-715D-095C-A4D04C07C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6814" y="1913157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„Woda to życie”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pic>
        <p:nvPicPr>
          <p:cNvPr id="2" name="Obraz 1" descr="Obraz zawierający osoba, na wolnym powietrzu, ziemia, dłoń&#10;&#10;Opis wygenerowany automatycznie">
            <a:extLst>
              <a:ext uri="{FF2B5EF4-FFF2-40B4-BE49-F238E27FC236}">
                <a16:creationId xmlns:a16="http://schemas.microsoft.com/office/drawing/2014/main" id="{7045043C-479D-45FE-B0D1-13C0EC08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0" y="4301425"/>
            <a:ext cx="2959064" cy="223834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6291A58-09F8-CF5D-1107-2A65DD56E0D1}"/>
              </a:ext>
            </a:extLst>
          </p:cNvPr>
          <p:cNvSpPr txBox="1"/>
          <p:nvPr/>
        </p:nvSpPr>
        <p:spPr>
          <a:xfrm>
            <a:off x="3344666" y="633209"/>
            <a:ext cx="8636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7030A0"/>
                </a:solidFill>
              </a:rPr>
              <a:t>Pod presją nadmiernej konsumpcji i zmian klimatu niedobory wody </a:t>
            </a:r>
            <a:r>
              <a:rPr lang="pl-PL" sz="2400" b="1" dirty="0">
                <a:solidFill>
                  <a:srgbClr val="7030A0"/>
                </a:solidFill>
              </a:rPr>
              <a:t>„stają się powszechne”</a:t>
            </a:r>
            <a:r>
              <a:rPr lang="pl-PL" sz="2400" dirty="0">
                <a:solidFill>
                  <a:srgbClr val="7030A0"/>
                </a:solidFill>
              </a:rPr>
              <a:t>, stwarzając </a:t>
            </a:r>
            <a:r>
              <a:rPr lang="pl-PL" sz="2400" b="1" dirty="0">
                <a:solidFill>
                  <a:srgbClr val="7030A0"/>
                </a:solidFill>
              </a:rPr>
              <a:t>„bezpośrednie ryzyko” </a:t>
            </a:r>
            <a:r>
              <a:rPr lang="pl-PL" sz="2400" dirty="0">
                <a:solidFill>
                  <a:srgbClr val="7030A0"/>
                </a:solidFill>
              </a:rPr>
              <a:t>globalnego kryzysu wodnego.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79CE56A-38B5-6193-BA0F-051793B334C3}"/>
              </a:ext>
            </a:extLst>
          </p:cNvPr>
          <p:cNvSpPr txBox="1"/>
          <p:nvPr/>
        </p:nvSpPr>
        <p:spPr>
          <a:xfrm>
            <a:off x="3344666" y="2002878"/>
            <a:ext cx="8636667" cy="383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Według danych Światowej Organizacji Zdrowia (WHO) i UNICEF, około </a:t>
            </a:r>
            <a:r>
              <a:rPr lang="pl-PL" sz="2400" b="1" dirty="0">
                <a:solidFill>
                  <a:srgbClr val="7030A0"/>
                </a:solidFill>
              </a:rPr>
              <a:t>785 milionów ludzi </a:t>
            </a:r>
            <a:r>
              <a:rPr lang="pl-PL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świecie, czyli </a:t>
            </a:r>
            <a:r>
              <a:rPr lang="pl-PL" sz="2400" b="1" dirty="0">
                <a:solidFill>
                  <a:srgbClr val="7030A0"/>
                </a:solidFill>
              </a:rPr>
              <a:t>1 na 9</a:t>
            </a:r>
            <a:r>
              <a:rPr lang="pl-PL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ma dostępu do bezpiecznej wody pitnej.</a:t>
            </a:r>
            <a:r>
              <a:rPr lang="pl-PL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7030A0"/>
                </a:solidFill>
              </a:rPr>
              <a:t>Ponad 2 miliardy </a:t>
            </a:r>
            <a:r>
              <a:rPr lang="pl-PL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ludzi żyje z ograniczonym dostępem do wody, a</a:t>
            </a:r>
            <a:r>
              <a:rPr lang="pl-PL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7030A0"/>
                </a:solidFill>
              </a:rPr>
              <a:t>około 3 miliardy ludzi </a:t>
            </a:r>
            <a:r>
              <a:rPr lang="pl-PL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cierpi z powodu braku odpowiedniej infrastruktury sanitarno-higienicznej.</a:t>
            </a:r>
            <a:r>
              <a:rPr lang="pl-PL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7030A0"/>
                </a:solidFill>
              </a:rPr>
              <a:t>Sytuacja jest najtrudniejsza w krajach rozwijających się, gdzie brak czystej wody przyczynia się do występowania chorób, zakażeń i śmierci.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8"/>
    </mc:Choice>
    <mc:Fallback xmlns="">
      <p:transition spd="slow" advTm="4566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4293A-28EB-0F6F-0F51-151202375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CD423D5-1918-8549-0FE9-2E94FDE2BA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92B6A3E7-51C9-3615-3F35-6E1D29784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009" y="1384238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„Woda to życie”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31611F7-CFBB-7E3E-B2F0-06093A993729}"/>
              </a:ext>
            </a:extLst>
          </p:cNvPr>
          <p:cNvSpPr txBox="1"/>
          <p:nvPr/>
        </p:nvSpPr>
        <p:spPr>
          <a:xfrm>
            <a:off x="3221293" y="421576"/>
            <a:ext cx="884733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Times New Roman" panose="02020603050405020304" pitchFamily="18" charset="0"/>
              </a:rPr>
              <a:t>Zużycie wody na świecie rośnie co roku </a:t>
            </a:r>
            <a:r>
              <a:rPr lang="pl-PL" sz="2000" dirty="0">
                <a:solidFill>
                  <a:srgbClr val="7030A0"/>
                </a:solidFill>
              </a:rPr>
              <a:t>o 1 proc., od 40 lat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. Za wzrost zapotrzebowania na wodę odpowiadają kraje o średnim i niskim dochodzie, szczególnie wschodzące gospodarki - wynika z najnowszego raportu UNESCO. Na trend ten wpływają: wzrost populacji, rozwój społeczno-ekonomiczny, zmieniające się wzorce konsumpcyjne. </a:t>
            </a:r>
          </a:p>
          <a:p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dirty="0">
                <a:solidFill>
                  <a:srgbClr val="002060"/>
                </a:solidFill>
              </a:rPr>
              <a:t>Najwięcej wody na osobę zużywa się w Ameryce Północnej i centralnej Azji.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6FCD87B-CC90-5C43-75A0-B2182881CE02}"/>
              </a:ext>
            </a:extLst>
          </p:cNvPr>
          <p:cNvSpPr txBox="1"/>
          <p:nvPr/>
        </p:nvSpPr>
        <p:spPr>
          <a:xfrm>
            <a:off x="3221293" y="5276693"/>
            <a:ext cx="8636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Times New Roman" panose="02020603050405020304" pitchFamily="18" charset="0"/>
              </a:rPr>
              <a:t>Z podziemnych źródeł pochodzi połowa wody wykorzystywanej w gospodarstwach domowych oraz </a:t>
            </a:r>
            <a:r>
              <a:rPr lang="pl-PL" dirty="0">
                <a:solidFill>
                  <a:srgbClr val="7030A0"/>
                </a:solidFill>
              </a:rPr>
              <a:t>ok. 25 proc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. wody do nawadniania.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D39069C-98DC-AE6C-0962-CED06185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6" y="4101527"/>
            <a:ext cx="3010836" cy="2468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54DC1E0B-86D3-FF35-BA5C-16350E259B6C}"/>
                  </a:ext>
                </a:extLst>
              </p:cNvPr>
              <p:cNvSpPr txBox="1"/>
              <p:nvPr/>
            </p:nvSpPr>
            <p:spPr>
              <a:xfrm>
                <a:off x="3221502" y="2700312"/>
                <a:ext cx="8636249" cy="2075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dirty="0"/>
                  <a:t>Dziś niedobory wody występują już w </a:t>
                </a:r>
                <a:r>
                  <a:rPr lang="pl-PL" dirty="0">
                    <a:solidFill>
                      <a:srgbClr val="7030A0"/>
                    </a:solidFill>
                  </a:rPr>
                  <a:t>80 krajach</a:t>
                </a:r>
                <a:r>
                  <a:rPr lang="pl-PL" dirty="0"/>
                  <a:t>, w których mieszka 40% ogółu ludzkości. W roku 1990 w </a:t>
                </a:r>
                <a:r>
                  <a:rPr lang="pl-PL" dirty="0">
                    <a:solidFill>
                      <a:srgbClr val="7030A0"/>
                    </a:solidFill>
                  </a:rPr>
                  <a:t>20 krajach </a:t>
                </a:r>
                <a:r>
                  <a:rPr lang="pl-PL" dirty="0"/>
                  <a:t>deficyt wody był tak duży, że statystyczny mieszkaniec miał jej do dyspozycji mniej niż </a:t>
                </a:r>
                <a:r>
                  <a:rPr lang="pl-PL" sz="2000" dirty="0">
                    <a:solidFill>
                      <a:srgbClr val="7030A0"/>
                    </a:solidFill>
                  </a:rPr>
                  <a:t>1000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200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pl-PL" sz="200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l-PL" dirty="0"/>
                  <a:t> rocznie. W kolejności od kraju o największym deficycie do kraju o ilości wody zbliżającej się do </a:t>
                </a:r>
                <a:r>
                  <a:rPr lang="pl-PL" dirty="0">
                    <a:solidFill>
                      <a:srgbClr val="7030A0"/>
                    </a:solidFill>
                  </a:rPr>
                  <a:t>1000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pl-PL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l-PL" dirty="0"/>
                  <a:t> rocznie na mieszkańca są to:</a:t>
                </a:r>
              </a:p>
              <a:p>
                <a:r>
                  <a:rPr lang="pl-PL" dirty="0"/>
                  <a:t>Dżibuti, Kuwejt, Malta, Katar, Bahrajn, Barbados, Singapur, Arabia Saudyjska, Zjednoczone Emiraty Arabskie, Jordania, Jemen, Izrael, Tunezja, Zielony Przylądek, Kenia, Burundi, Algieria, Rwanda, Malawi i Somalia. </a:t>
                </a:r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54DC1E0B-86D3-FF35-BA5C-16350E259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502" y="2700312"/>
                <a:ext cx="8636249" cy="2075312"/>
              </a:xfrm>
              <a:prstGeom prst="rect">
                <a:avLst/>
              </a:prstGeom>
              <a:blipFill>
                <a:blip r:embed="rId3"/>
                <a:stretch>
                  <a:fillRect l="-565" t="-1765" r="-282" b="-38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92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37"/>
    </mc:Choice>
    <mc:Fallback xmlns="">
      <p:transition spd="slow" advTm="614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688E5-060C-DD1F-B304-EC5F6822D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40F669-D46E-454E-A075-FA7121E8A8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810C2960-E88C-88FD-ABF1-038703E331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962" y="2477933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„Woda to życie” 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pic>
        <p:nvPicPr>
          <p:cNvPr id="2" name="Obraz 1" descr="Obraz zawierający osoba, na wolnym powietrzu, ziemia, dłoń&#10;&#10;Opis wygenerowany automatycznie">
            <a:extLst>
              <a:ext uri="{FF2B5EF4-FFF2-40B4-BE49-F238E27FC236}">
                <a16:creationId xmlns:a16="http://schemas.microsoft.com/office/drawing/2014/main" id="{71870A20-4790-6024-CA8D-AFABC4B6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47" y="4301425"/>
            <a:ext cx="2862445" cy="223834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B7EAEB-0162-1D83-19B6-4A385B8C23D5}"/>
              </a:ext>
            </a:extLst>
          </p:cNvPr>
          <p:cNvSpPr txBox="1"/>
          <p:nvPr/>
        </p:nvSpPr>
        <p:spPr>
          <a:xfrm>
            <a:off x="3260672" y="1143449"/>
            <a:ext cx="8931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ea typeface="Times New Roman" panose="02020603050405020304" pitchFamily="18" charset="0"/>
              </a:rPr>
              <a:t>Obserwowany jest spadek zasobów odnawialnych wody na osobę (o 20 proc. pomiędzy rokiem 2000 a 2018). W największej mierze dotyczy to Afryki Subsaharyjskiej (41 proc.), centralnej Azji (30 proc.), zachodniej Azji (29 proc.), Ameryki Północnej (26 proc.). Niewielki spadek odnotowano w Europie (3 proc.).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21A9FC5-39A8-0355-8966-AA3E92167ACE}"/>
              </a:ext>
            </a:extLst>
          </p:cNvPr>
          <p:cNvSpPr txBox="1"/>
          <p:nvPr/>
        </p:nvSpPr>
        <p:spPr>
          <a:xfrm>
            <a:off x="3260672" y="2904177"/>
            <a:ext cx="89313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Globalna statystyka nie zawsze oddaje lokalne uwarunkowania. Badacze stworzyli pojęcie </a:t>
            </a:r>
            <a:r>
              <a:rPr lang="pl-PL" dirty="0">
                <a:solidFill>
                  <a:srgbClr val="7030A0"/>
                </a:solidFill>
              </a:rPr>
              <a:t>"stres wodny" (ang. "</a:t>
            </a:r>
            <a:r>
              <a:rPr lang="pl-PL" dirty="0" err="1">
                <a:solidFill>
                  <a:srgbClr val="7030A0"/>
                </a:solidFill>
              </a:rPr>
              <a:t>water</a:t>
            </a: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err="1">
                <a:solidFill>
                  <a:srgbClr val="7030A0"/>
                </a:solidFill>
              </a:rPr>
              <a:t>stress</a:t>
            </a:r>
            <a:r>
              <a:rPr lang="pl-PL" dirty="0">
                <a:solidFill>
                  <a:srgbClr val="7030A0"/>
                </a:solidFill>
              </a:rPr>
              <a:t>")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wykorzystywane do opisania sytuacji, w której zasoby wodne są niewystarczające lub gdy jakość wody nie spełnia podstawowych wymagań ludzi i 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środowiska. Ze zjawiskiem </a:t>
            </a:r>
            <a:r>
              <a:rPr lang="pl-PL" dirty="0">
                <a:solidFill>
                  <a:srgbClr val="7030A0"/>
                </a:solidFill>
              </a:rPr>
              <a:t>"stresu wodnego"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borykało się na świecie </a:t>
            </a:r>
            <a:r>
              <a:rPr lang="pl-PL" dirty="0">
                <a:solidFill>
                  <a:srgbClr val="7030A0"/>
                </a:solidFill>
              </a:rPr>
              <a:t>od 2,2 do 3,2 miliarda ludzi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(brany pod uwagę okres to minimum miesiąc; badania są prowadzone od 2010 r.).</a:t>
            </a:r>
          </a:p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EC0A58-ABB4-F394-CBB6-D7AC5478CE02}"/>
              </a:ext>
            </a:extLst>
          </p:cNvPr>
          <p:cNvSpPr txBox="1"/>
          <p:nvPr/>
        </p:nvSpPr>
        <p:spPr>
          <a:xfrm>
            <a:off x="3260672" y="4791221"/>
            <a:ext cx="8931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7030A0"/>
                </a:solidFill>
              </a:rPr>
              <a:t>Niedobór wody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, na który wpływa również ocieplenie klimatu, </a:t>
            </a:r>
            <a:r>
              <a:rPr lang="pl-PL" dirty="0">
                <a:solidFill>
                  <a:srgbClr val="7030A0"/>
                </a:solidFill>
              </a:rPr>
              <a:t>może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w niektórych krajach </a:t>
            </a:r>
            <a:r>
              <a:rPr lang="pl-PL" dirty="0">
                <a:solidFill>
                  <a:srgbClr val="7030A0"/>
                </a:solidFill>
              </a:rPr>
              <a:t>powodować straty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nawet rzędu </a:t>
            </a:r>
            <a:r>
              <a:rPr lang="pl-PL" dirty="0">
                <a:solidFill>
                  <a:srgbClr val="7030A0"/>
                </a:solidFill>
              </a:rPr>
              <a:t>6 proc. PKB do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roku </a:t>
            </a:r>
            <a:r>
              <a:rPr lang="pl-PL" dirty="0">
                <a:solidFill>
                  <a:srgbClr val="7030A0"/>
                </a:solidFill>
              </a:rPr>
              <a:t>2050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, wywierając wpływ na rolnictwo, zdrowie, dochody, ale również migracje, a nawet konflikty - ostrzega UNESCO.</a:t>
            </a:r>
          </a:p>
        </p:txBody>
      </p:sp>
    </p:spTree>
    <p:extLst>
      <p:ext uri="{BB962C8B-B14F-4D97-AF65-F5344CB8AC3E}">
        <p14:creationId xmlns:p14="http://schemas.microsoft.com/office/powerpoint/2010/main" val="9922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28"/>
    </mc:Choice>
    <mc:Fallback xmlns="">
      <p:transition spd="slow" advTm="6112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D09AD-3B3E-E940-5D63-8A9C8502C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27C0C3A-422B-2564-E9F7-D7FD9F7D11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7BA1756F-DE57-66AA-C892-5B2EAFB9F6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393" y="1419154"/>
            <a:ext cx="2645565" cy="4572572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  <a:spcAft>
                <a:spcPts val="1200"/>
              </a:spcAft>
            </a:pPr>
            <a:r>
              <a:rPr lang="pl-PL" b="1" dirty="0">
                <a:latin typeface="+mj-lt"/>
              </a:rPr>
              <a:t>Woda to jeden z  najcenniejszych zasobów, którymi dysponuje nasza Planeta!</a:t>
            </a:r>
          </a:p>
          <a:p>
            <a:pPr algn="l">
              <a:lnSpc>
                <a:spcPct val="170000"/>
              </a:lnSpc>
              <a:spcAft>
                <a:spcPts val="1200"/>
              </a:spcAft>
            </a:pPr>
            <a:endParaRPr lang="pl-PL" sz="20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510EDF-CC43-070D-F700-7F5911439018}"/>
              </a:ext>
            </a:extLst>
          </p:cNvPr>
          <p:cNvSpPr txBox="1"/>
          <p:nvPr/>
        </p:nvSpPr>
        <p:spPr>
          <a:xfrm>
            <a:off x="3249637" y="1419154"/>
            <a:ext cx="89423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Jest potrzebna w praktycznie każdej ludzkiej działalności. </a:t>
            </a:r>
          </a:p>
          <a:p>
            <a:endParaRPr lang="pl-PL" sz="2400" dirty="0"/>
          </a:p>
          <a:p>
            <a:r>
              <a:rPr lang="pl-PL" sz="2400" dirty="0"/>
              <a:t>Niezbędna jest też do prawidłowego funkcjonowania zwierząt i roślin. </a:t>
            </a:r>
          </a:p>
          <a:p>
            <a:endParaRPr lang="pl-PL" sz="2400" dirty="0"/>
          </a:p>
          <a:p>
            <a:r>
              <a:rPr lang="pl-PL" sz="2400" dirty="0"/>
              <a:t>Mając na uwadze dobroczynne właściwości wody, warto jednak zdawać sobie sprawę z zagrożeń, które się z nią wiążą. </a:t>
            </a:r>
          </a:p>
          <a:p>
            <a:endParaRPr lang="pl-PL" sz="2400" dirty="0"/>
          </a:p>
          <a:p>
            <a:r>
              <a:rPr lang="pl-PL" sz="2400" dirty="0"/>
              <a:t>Polska jest szczególnie narażona na dwa ekstremalne zjawiska hydrologiczne – susze i powodzie. </a:t>
            </a:r>
          </a:p>
        </p:txBody>
      </p:sp>
    </p:spTree>
    <p:extLst>
      <p:ext uri="{BB962C8B-B14F-4D97-AF65-F5344CB8AC3E}">
        <p14:creationId xmlns:p14="http://schemas.microsoft.com/office/powerpoint/2010/main" val="22774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4"/>
    </mc:Choice>
    <mc:Fallback xmlns="">
      <p:transition spd="slow" advTm="508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8251F83-E951-587C-5ABA-CCF540B022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76246" y="161340"/>
            <a:ext cx="8147538" cy="1094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7030A0"/>
                </a:solidFill>
                <a:latin typeface="+mn-lt"/>
                <a:sym typeface="Calibri"/>
              </a:rPr>
              <a:t>Światowy Dzień Wody </a:t>
            </a:r>
            <a:r>
              <a:rPr lang="pl-PL" sz="2400" dirty="0">
                <a:latin typeface="+mn-lt"/>
              </a:rPr>
              <a:t>został ustanowiony przez Zgromadzenie Ogólne ONZ rezolucją z dnia 22 grudnia 1992 r.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5ED2F7C-05B0-7C98-535F-28C859A730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</a:t>
            </a:fld>
            <a:endParaRPr lang="pl-PL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2AE0B0C-9C82-2220-491B-35046623D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76876"/>
              </p:ext>
            </p:extLst>
          </p:nvPr>
        </p:nvGraphicFramePr>
        <p:xfrm>
          <a:off x="3376246" y="1104398"/>
          <a:ext cx="8605088" cy="5316138"/>
        </p:xfrm>
        <a:graphic>
          <a:graphicData uri="http://schemas.openxmlformats.org/drawingml/2006/table">
            <a:tbl>
              <a:tblPr/>
              <a:tblGrid>
                <a:gridCol w="8605088">
                  <a:extLst>
                    <a:ext uri="{9D8B030D-6E8A-4147-A177-3AD203B41FA5}">
                      <a16:colId xmlns:a16="http://schemas.microsoft.com/office/drawing/2014/main" val="156181982"/>
                    </a:ext>
                  </a:extLst>
                </a:gridCol>
              </a:tblGrid>
              <a:tr h="853271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kumimoji="0" lang="pl-PL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Święto zostało zainicjowane w czasie konferencji Szczytu Ziemi w 1992 roku (UNCED) w Rio de </a:t>
                      </a:r>
                      <a:r>
                        <a:rPr kumimoji="0" lang="pl-PL" sz="2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Janerio</a:t>
                      </a:r>
                      <a:r>
                        <a:rPr kumimoji="0" lang="pl-PL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. 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kumimoji="0" lang="pl-PL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kumimoji="0" lang="pl-PL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Główną przyczyną utworzenia Światowego Dnia Wody było zwrócenie uwagi społeczeństwa na problem z niewystarczającą ilością wody pitnej.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kumimoji="0" lang="pl-PL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kumimoji="0" lang="pl-PL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Coroczne obchody święta związane są z określonym zagadnieniem dotyczącym światowych zasobów wodnych i konkretnym hasłem.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kumimoji="0" lang="pl-PL" sz="2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kumimoji="0" lang="pl-PL" sz="2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Pierwsze obchody święta miały miejsce w 1993 roku – odbyły się bez hasła przewodniego, kolejne 1994 roku pod hasłem </a:t>
                      </a:r>
                      <a:r>
                        <a:rPr lang="pl-PL" sz="24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„Troska o wodę jest obowiązkiem każdego człowieka”</a:t>
                      </a:r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</a:t>
                      </a:r>
                    </a:p>
                  </a:txBody>
                  <a:tcPr marL="52029" marR="52029" marT="52029" marB="52029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04861"/>
                  </a:ext>
                </a:extLst>
              </a:tr>
            </a:tbl>
          </a:graphicData>
        </a:graphic>
      </p:graphicFrame>
      <p:pic>
        <p:nvPicPr>
          <p:cNvPr id="17" name="Obraz 16">
            <a:extLst>
              <a:ext uri="{FF2B5EF4-FFF2-40B4-BE49-F238E27FC236}">
                <a16:creationId xmlns:a16="http://schemas.microsoft.com/office/drawing/2014/main" id="{2BEDF70B-B336-E01D-53F2-2FAAC99A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4" y="2020556"/>
            <a:ext cx="2895601" cy="2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163"/>
    </mc:Choice>
    <mc:Fallback xmlns="">
      <p:transition advTm="4616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E925A-8B91-99F1-DBFC-77C40B082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0F6F31-A7B4-F653-5932-5190B45E73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CA20704D-65DD-6FD2-7C4D-DA68EDA251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962" y="2477933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3600" b="1" dirty="0">
                <a:latin typeface="+mj-lt"/>
              </a:rPr>
              <a:t>Zasoby wodne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706860E3-06ED-B427-8A85-07DE24BD4898}"/>
                  </a:ext>
                </a:extLst>
              </p:cNvPr>
              <p:cNvSpPr txBox="1"/>
              <p:nvPr/>
            </p:nvSpPr>
            <p:spPr>
              <a:xfrm>
                <a:off x="3398808" y="566678"/>
                <a:ext cx="8793192" cy="5078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800" b="1" dirty="0">
                    <a:solidFill>
                      <a:srgbClr val="7030A0"/>
                    </a:solidFill>
                  </a:rPr>
                  <a:t>Polska posiada niewielkie zasoby wody. </a:t>
                </a:r>
              </a:p>
              <a:p>
                <a:endParaRPr lang="pl-PL" sz="2400" dirty="0"/>
              </a:p>
              <a:p>
                <a:endParaRPr lang="pl-PL" sz="2400" dirty="0"/>
              </a:p>
              <a:p>
                <a:r>
                  <a:rPr lang="pl-PL" sz="2800" dirty="0"/>
                  <a:t>Nasz kraj znajduje się </a:t>
                </a:r>
                <a:r>
                  <a:rPr lang="pl-PL" sz="2800" b="1" dirty="0">
                    <a:solidFill>
                      <a:srgbClr val="7030A0"/>
                    </a:solidFill>
                  </a:rPr>
                  <a:t>na 24 miejscu </a:t>
                </a:r>
                <a:r>
                  <a:rPr lang="pl-PL" sz="2800" dirty="0"/>
                  <a:t>w Unii Europejskiej pod względem odnawialnych zasobów słodkiej wody </a:t>
                </a:r>
              </a:p>
              <a:p>
                <a:r>
                  <a:rPr lang="pl-PL" sz="2800" dirty="0"/>
                  <a:t>przypadających na jednego mieszkańca – </a:t>
                </a:r>
                <a:r>
                  <a:rPr lang="pl-PL" sz="2800" dirty="0">
                    <a:solidFill>
                      <a:srgbClr val="7030A0"/>
                    </a:solidFill>
                  </a:rPr>
                  <a:t>niecałe 1600</a:t>
                </a:r>
                <a14:m>
                  <m:oMath xmlns:m="http://schemas.openxmlformats.org/officeDocument/2006/math">
                    <m:r>
                      <a:rPr lang="pl-PL" sz="2800" b="0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sz="2800" b="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pl-PL" sz="2800" b="0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l-PL" sz="28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800" dirty="0"/>
                  <a:t>na statystycznego Polaka. </a:t>
                </a:r>
              </a:p>
              <a:p>
                <a:endParaRPr lang="pl-PL" sz="2400" dirty="0"/>
              </a:p>
              <a:p>
                <a:endParaRPr lang="pl-PL" sz="2400" dirty="0"/>
              </a:p>
              <a:p>
                <a:endParaRPr lang="pl-PL" sz="2400" dirty="0"/>
              </a:p>
              <a:p>
                <a:r>
                  <a:rPr lang="pl-PL" sz="3200" b="1" dirty="0">
                    <a:solidFill>
                      <a:srgbClr val="7030A0"/>
                    </a:solidFill>
                  </a:rPr>
                  <a:t>Pod względem posiadanych zasobów wody </a:t>
                </a:r>
              </a:p>
              <a:p>
                <a:r>
                  <a:rPr lang="pl-PL" sz="3200" b="1" dirty="0">
                    <a:solidFill>
                      <a:srgbClr val="7030A0"/>
                    </a:solidFill>
                  </a:rPr>
                  <a:t>Polska ma jej tyle, co Egipt!</a:t>
                </a:r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706860E3-06ED-B427-8A85-07DE24BD4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808" y="566678"/>
                <a:ext cx="8793192" cy="5078313"/>
              </a:xfrm>
              <a:prstGeom prst="rect">
                <a:avLst/>
              </a:prstGeom>
              <a:blipFill>
                <a:blip r:embed="rId2"/>
                <a:stretch>
                  <a:fillRect l="-1803" t="-1200" b="-32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4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05"/>
    </mc:Choice>
    <mc:Fallback xmlns="">
      <p:transition spd="slow" advTm="4680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144A1-2957-412C-68C9-B6C985CF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5B5DCD2-38FB-68DE-6CE3-FEDDE456674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D55F28E-C3D9-5ACC-4E47-883964ED44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9271" y="1366236"/>
            <a:ext cx="2690602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3200" b="1" dirty="0">
                <a:latin typeface="+mj-lt"/>
              </a:rPr>
              <a:t>Jak zapobiegać suszy?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CBAABD6-E23F-B7DC-B50E-7FCEAE7B040C}"/>
              </a:ext>
            </a:extLst>
          </p:cNvPr>
          <p:cNvSpPr txBox="1"/>
          <p:nvPr/>
        </p:nvSpPr>
        <p:spPr>
          <a:xfrm>
            <a:off x="3282401" y="303960"/>
            <a:ext cx="2245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Dbajmy o zieleń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C1D3BB6-8C9F-3F54-8508-A4AAA166F241}"/>
              </a:ext>
            </a:extLst>
          </p:cNvPr>
          <p:cNvSpPr txBox="1"/>
          <p:nvPr/>
        </p:nvSpPr>
        <p:spPr>
          <a:xfrm>
            <a:off x="6096000" y="633045"/>
            <a:ext cx="282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Sadźmy łąki kwietne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92E1729-BED4-E2F9-CFE7-95177E45611D}"/>
              </a:ext>
            </a:extLst>
          </p:cNvPr>
          <p:cNvSpPr txBox="1"/>
          <p:nvPr/>
        </p:nvSpPr>
        <p:spPr>
          <a:xfrm>
            <a:off x="9387049" y="633045"/>
            <a:ext cx="2760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Twórzmy tereny </a:t>
            </a:r>
          </a:p>
          <a:p>
            <a:r>
              <a:rPr lang="pl-PL" sz="2400" b="1" dirty="0"/>
              <a:t>zielone w miastach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E5BB11A-98EF-7455-DBB7-8473732845CB}"/>
              </a:ext>
            </a:extLst>
          </p:cNvPr>
          <p:cNvSpPr txBox="1"/>
          <p:nvPr/>
        </p:nvSpPr>
        <p:spPr>
          <a:xfrm>
            <a:off x="3313922" y="2551947"/>
            <a:ext cx="360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Zbierajmy deszczówkę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B0D218D-CF10-38A3-E25E-C45DA1FB5C1A}"/>
              </a:ext>
            </a:extLst>
          </p:cNvPr>
          <p:cNvSpPr txBox="1"/>
          <p:nvPr/>
        </p:nvSpPr>
        <p:spPr>
          <a:xfrm>
            <a:off x="8374525" y="3161541"/>
            <a:ext cx="360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Oszczędzajmy wodę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3D5EE5D-00C9-7CE4-F397-2A810D87ADC4}"/>
              </a:ext>
            </a:extLst>
          </p:cNvPr>
          <p:cNvSpPr txBox="1"/>
          <p:nvPr/>
        </p:nvSpPr>
        <p:spPr>
          <a:xfrm>
            <a:off x="5918570" y="4530990"/>
            <a:ext cx="360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Działajmy wspólnie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F6DD70A-81F2-DC5F-792B-B85885D2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75" y="765625"/>
            <a:ext cx="1439310" cy="83099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AA16003-6913-337A-E86A-227125B41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79" y="1174646"/>
            <a:ext cx="1390476" cy="141904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BD3BA7B-E223-8599-3E1E-5EAC76A31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373" y="1464042"/>
            <a:ext cx="2219048" cy="159047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1D8489B-D0CD-1ADE-1C07-F325EC5EA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236" y="5021123"/>
            <a:ext cx="1904762" cy="1657143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544A777-6409-9C63-4AD3-4EB48694F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903" y="2997657"/>
            <a:ext cx="2466667" cy="1657143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E27BF9BE-92A9-D8F1-4826-78013757F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9788" y="3765009"/>
            <a:ext cx="2047619" cy="1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1"/>
    </mc:Choice>
    <mc:Fallback xmlns="">
      <p:transition spd="slow" advTm="4677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E8534-0F6E-FA94-42B4-33A65C0CC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6703712-F528-0F2C-A140-B4A496106D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4C0D9161-8B44-43A6-69D8-612F1FDA9E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800" y="1868746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3200" b="1" dirty="0">
                <a:latin typeface="+mj-lt"/>
              </a:rPr>
              <a:t>Dbajmy o  zieleń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564BE47-0795-C334-5A9A-EAC3D6C61EEC}"/>
              </a:ext>
            </a:extLst>
          </p:cNvPr>
          <p:cNvSpPr txBox="1"/>
          <p:nvPr/>
        </p:nvSpPr>
        <p:spPr>
          <a:xfrm>
            <a:off x="3084573" y="523877"/>
            <a:ext cx="8896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7030A0"/>
                </a:solidFill>
              </a:rPr>
              <a:t>Ponad 80% ludności wielkich miast mieszka w budynkach wielorodzinnych, zaś  94% mieszkańców wsi w domach jednorodzinnych.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ECFE601-E0AA-9D37-86FE-4DE35F65C0E8}"/>
              </a:ext>
            </a:extLst>
          </p:cNvPr>
          <p:cNvSpPr txBox="1"/>
          <p:nvPr/>
        </p:nvSpPr>
        <p:spPr>
          <a:xfrm>
            <a:off x="3295239" y="2026049"/>
            <a:ext cx="56015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Niezależnie od tego, gdzie żyjemy, możemy zrobić wiele,</a:t>
            </a:r>
          </a:p>
          <a:p>
            <a:r>
              <a:rPr lang="pl-PL" dirty="0"/>
              <a:t> aby zazielenić przestrzeń wokół siebie.</a:t>
            </a:r>
          </a:p>
          <a:p>
            <a:endParaRPr lang="pl-PL" dirty="0"/>
          </a:p>
          <a:p>
            <a:r>
              <a:rPr lang="pl-PL"/>
              <a:t>W </a:t>
            </a:r>
            <a:r>
              <a:rPr lang="pl-PL" dirty="0"/>
              <a:t>miastach zakładajmy parki i zielone skwery wszędzie tam, gdzie jest to możliwe. </a:t>
            </a:r>
          </a:p>
          <a:p>
            <a:endParaRPr lang="pl-PL" dirty="0"/>
          </a:p>
          <a:p>
            <a:r>
              <a:rPr lang="pl-PL" dirty="0"/>
              <a:t>Drzewa, krzewy, wysoka trawa i łąki kwietne wokół naszych domów sprawią, że ziemia będzie oddawać </a:t>
            </a:r>
          </a:p>
          <a:p>
            <a:r>
              <a:rPr lang="pl-PL" dirty="0"/>
              <a:t>wodę stopniowo. </a:t>
            </a:r>
          </a:p>
          <a:p>
            <a:endParaRPr lang="pl-PL" dirty="0"/>
          </a:p>
          <a:p>
            <a:r>
              <a:rPr lang="pl-PL" dirty="0"/>
              <a:t>Nadmiar wody przesiąknie głębiej do gruntu i wolniej parując oddali niebezpieczeństwo suszy.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EB2A3F7-125C-6CD7-3053-90B28B102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674" y="2026049"/>
            <a:ext cx="3553326" cy="34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80"/>
    </mc:Choice>
    <mc:Fallback xmlns="">
      <p:transition spd="slow" advTm="4698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2FB9A-4333-894F-BC7F-6D6609785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2E71668-32CB-1067-62D9-AF217846DD6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3D5898A-DE1D-9A98-1240-05BA1F4B1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579" y="1671109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3200" b="1" dirty="0">
                <a:latin typeface="+mj-lt"/>
              </a:rPr>
              <a:t>Tereny zielone w  miastach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6744CF2-D631-7BDC-15FB-000939B6D3A3}"/>
              </a:ext>
            </a:extLst>
          </p:cNvPr>
          <p:cNvSpPr txBox="1"/>
          <p:nvPr/>
        </p:nvSpPr>
        <p:spPr>
          <a:xfrm>
            <a:off x="3265320" y="623561"/>
            <a:ext cx="84201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Zabetonowane place zamieniajmy na tereny zielone, które wchłaniają wodę, a także pozwalają filtrować powietrze i obniżyć jego temperaturę.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Namawiajmy władze gmin, dzielnic, spółdzielni i wspólnot mieszkaniowych do zakładania parków kieszonkowych, dzięki którym zyskamy małe, zielone przestrzenie w mieście.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Przekonujmy do instalacji zielonych ścian budynków i obsadzania dachów, przystanków autobusowych oraz pozostałych budynków roślinnością dobrze znoszącą suszę. </a:t>
            </a:r>
          </a:p>
        </p:txBody>
      </p:sp>
      <p:pic>
        <p:nvPicPr>
          <p:cNvPr id="2050" name="Picture 2" descr="Obraz znaleziony dla: Park W Miescie">
            <a:extLst>
              <a:ext uri="{FF2B5EF4-FFF2-40B4-BE49-F238E27FC236}">
                <a16:creationId xmlns:a16="http://schemas.microsoft.com/office/drawing/2014/main" id="{0E60ED41-2396-C11F-C34A-89768743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14" y="4207261"/>
            <a:ext cx="22955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braz znaleziony dla: Park W Miescie">
            <a:extLst>
              <a:ext uri="{FF2B5EF4-FFF2-40B4-BE49-F238E27FC236}">
                <a16:creationId xmlns:a16="http://schemas.microsoft.com/office/drawing/2014/main" id="{F3309D06-983B-5546-B691-05E48C10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05" y="4207261"/>
            <a:ext cx="24479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raz znaleziony dla: Park W Miescie">
            <a:extLst>
              <a:ext uri="{FF2B5EF4-FFF2-40B4-BE49-F238E27FC236}">
                <a16:creationId xmlns:a16="http://schemas.microsoft.com/office/drawing/2014/main" id="{79AC97A2-E68F-44AE-A6BB-217F4C19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96" y="4207261"/>
            <a:ext cx="2790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8"/>
    </mc:Choice>
    <mc:Fallback xmlns="">
      <p:transition spd="slow" advTm="5131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0BF9B-3BC9-2E11-9804-46454D46E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AFCF18F-D57C-CD53-39BF-1AEBEE47F4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775D2013-FFE1-03EB-17BA-751D8FDB5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962" y="2477933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3200" b="1" dirty="0">
                <a:latin typeface="+mj-lt"/>
              </a:rPr>
              <a:t>Łąki kwietne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C0B3A6-C2DA-C270-B43A-04B2D0AD1F6A}"/>
              </a:ext>
            </a:extLst>
          </p:cNvPr>
          <p:cNvSpPr txBox="1"/>
          <p:nvPr/>
        </p:nvSpPr>
        <p:spPr>
          <a:xfrm>
            <a:off x="3209624" y="91392"/>
            <a:ext cx="88049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7030A0"/>
                </a:solidFill>
              </a:rPr>
              <a:t>Łąki kwietne pomagają w sposób naturalny gromadzić i oszczędzać wodę w ogrodzie! Poza pięknym wyglądem, są też bardzo użyteczne</a:t>
            </a:r>
            <a:r>
              <a:rPr lang="pl-PL" sz="2400" b="1" dirty="0"/>
              <a:t>.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0C43E35-CA57-6EDF-9984-359A3196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6" y="4407513"/>
            <a:ext cx="2998958" cy="214549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BC8AE2F-A933-B248-1ACD-A629079F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24" y="860833"/>
            <a:ext cx="8982376" cy="55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7"/>
    </mc:Choice>
    <mc:Fallback xmlns="">
      <p:transition spd="slow" advTm="6067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011FB-8724-B479-1C73-A80A5C68A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B6F1EB6-DDDA-C5BE-A8AD-1B55E853A2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D9B6B886-E501-FA5F-7A39-EABAAB0BD1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928" y="1874084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3200" b="1" dirty="0">
                <a:latin typeface="+mj-lt"/>
              </a:rPr>
              <a:t>Zbieramy deszczówkę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A118260D-5782-C876-41E1-70FAE3ADF15E}"/>
              </a:ext>
            </a:extLst>
          </p:cNvPr>
          <p:cNvSpPr/>
          <p:nvPr/>
        </p:nvSpPr>
        <p:spPr>
          <a:xfrm>
            <a:off x="3324043" y="192747"/>
            <a:ext cx="8617032" cy="1104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 podlewania przydomowych ogródków, możemy ją wykorzystać . 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35BEF880-E0E4-DB4A-840E-7479E8F1496A}"/>
              </a:ext>
            </a:extLst>
          </p:cNvPr>
          <p:cNvSpPr/>
          <p:nvPr/>
        </p:nvSpPr>
        <p:spPr>
          <a:xfrm>
            <a:off x="3283788" y="1398194"/>
            <a:ext cx="8697545" cy="1104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 czasie ulewnych deszczy spada jej dużo, ale zaskoczy nas także ilość wody zbieranej cierpliwie z niewielkich opadów.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11189F55-1AF2-6341-DE4A-4D6B7C316208}"/>
              </a:ext>
            </a:extLst>
          </p:cNvPr>
          <p:cNvSpPr/>
          <p:nvPr/>
        </p:nvSpPr>
        <p:spPr>
          <a:xfrm>
            <a:off x="3283788" y="2603641"/>
            <a:ext cx="8697544" cy="1104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Deszczówka to cenny zasób, tymczasem w zabetonowanych miastach aż do 90% spadającej w czasie deszczu wody spływa kanalizacją burzową do rzek!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E4196A28-03B2-6956-871F-3B1458D461BF}"/>
              </a:ext>
            </a:extLst>
          </p:cNvPr>
          <p:cNvSpPr/>
          <p:nvPr/>
        </p:nvSpPr>
        <p:spPr>
          <a:xfrm>
            <a:off x="3283788" y="5105177"/>
            <a:ext cx="8697542" cy="1104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Liczy się każde działanie. Nawet te z pozoru małe nabierają znaczenia. Wpływają na mikroklimat, zmniejszają ryzyko suszy oraz podtopień.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D87329B-76E9-8D63-5BCC-5F4A82387166}"/>
              </a:ext>
            </a:extLst>
          </p:cNvPr>
          <p:cNvSpPr/>
          <p:nvPr/>
        </p:nvSpPr>
        <p:spPr>
          <a:xfrm>
            <a:off x="3283788" y="3809088"/>
            <a:ext cx="8697543" cy="1104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Korzystajmy z możliwości jakie dają nam rozwiązania, które pozwalają zagospodarować deszczówkę jak najbliżej miejsca opadu.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9DAF3BC-26EB-02A7-FB61-C4F293EA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6" y="3976373"/>
            <a:ext cx="3073122" cy="26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06"/>
    </mc:Choice>
    <mc:Fallback xmlns="">
      <p:transition spd="slow" advTm="5100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5B86F-832C-65A5-9E1E-7E1CFC170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01B299-49C5-4CD6-AF94-A0552A12B6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DFFF271A-23F7-E133-D255-364A4E2F9A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962" y="2057073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3200" b="1" dirty="0">
                <a:latin typeface="+mj-lt"/>
              </a:rPr>
              <a:t>Zbieramy deszczówkę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06C9E535-6BFF-3741-A77A-F7DD5A80DADC}"/>
              </a:ext>
            </a:extLst>
          </p:cNvPr>
          <p:cNvSpPr/>
          <p:nvPr/>
        </p:nvSpPr>
        <p:spPr>
          <a:xfrm>
            <a:off x="3364302" y="556352"/>
            <a:ext cx="8617032" cy="1104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Zbierając deszczówkę możemy zaoszczędzić do 50% wody wodociągowej i obniżyć rachunki za wodę. 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6CBCBFA-3251-9087-967E-CFBF1050E144}"/>
              </a:ext>
            </a:extLst>
          </p:cNvPr>
          <p:cNvSpPr/>
          <p:nvPr/>
        </p:nvSpPr>
        <p:spPr>
          <a:xfrm>
            <a:off x="3364302" y="2569671"/>
            <a:ext cx="8617032" cy="1104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Gromadźmy deszczówkę do specjalnych pojemników ustawionych pod rynną lub instalujmy systemy zbierania wody w pojemnikach podziemnych. 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488E707-6A91-FCC1-E0B5-286DF70333EA}"/>
              </a:ext>
            </a:extLst>
          </p:cNvPr>
          <p:cNvSpPr/>
          <p:nvPr/>
        </p:nvSpPr>
        <p:spPr>
          <a:xfrm>
            <a:off x="3364302" y="4582990"/>
            <a:ext cx="8617032" cy="1104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Wiele samorządów dofinansowuje takie działania służące przeciwdziałaniu skutkom suszy.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F51557F-A52D-BD79-F648-DB50378D9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6" y="4374683"/>
            <a:ext cx="2862446" cy="21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3"/>
    </mc:Choice>
    <mc:Fallback xmlns="">
      <p:transition spd="slow" advTm="3087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D883E-3F16-D8FE-DEDE-C6E6A9F2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69AA466-84FA-68D8-03EA-4F113EFB17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AC9813AC-6415-2D59-D6B4-1FB98B2BE9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766" y="1025958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3200" b="1" dirty="0">
                <a:latin typeface="+mj-lt"/>
              </a:rPr>
              <a:t>Oszczędzajmy wodę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D90D2696-6804-4A45-E0EE-21D1BD8692AF}"/>
              </a:ext>
            </a:extLst>
          </p:cNvPr>
          <p:cNvSpPr/>
          <p:nvPr/>
        </p:nvSpPr>
        <p:spPr>
          <a:xfrm>
            <a:off x="3177199" y="22552"/>
            <a:ext cx="3595202" cy="36871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Zakręcanie wody </a:t>
            </a:r>
          </a:p>
          <a:p>
            <a:pPr algn="ctr"/>
            <a:r>
              <a:rPr lang="pl-PL" dirty="0"/>
              <a:t>Warto zadbać o nawyk używania wody tylko wtedy, gdy rzeczywiście jest potrzebna i  zakręcać ją podczas mycia zębów czy golenia się, a  w  celu umycia naczyń nalewać wody do zlewu lub korzystać ze zmywarki. Dużą oszczędność wody może też przynieść rezygnacja z kąpieli w  wannie na rzecz szybkiego prysznica. 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6074B1A9-A6DD-98B1-4E2C-38C7BA765861}"/>
              </a:ext>
            </a:extLst>
          </p:cNvPr>
          <p:cNvSpPr/>
          <p:nvPr/>
        </p:nvSpPr>
        <p:spPr>
          <a:xfrm>
            <a:off x="6861250" y="81789"/>
            <a:ext cx="5279104" cy="1656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Cieknące urządzenia </a:t>
            </a:r>
          </a:p>
          <a:p>
            <a:pPr algn="ctr"/>
            <a:r>
              <a:rPr lang="pl-PL" dirty="0"/>
              <a:t>Należy naprawić wszystkie cieknące urządzenia w  domu. Choć może się wydawać, że z  nieszczelnego kranu kapie tylko odrobina wody, ilość ta może mieć już znaczenie w skali miesiąca czy roku.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F9111B91-6BD5-2700-1290-44ECEEB09DB9}"/>
              </a:ext>
            </a:extLst>
          </p:cNvPr>
          <p:cNvSpPr/>
          <p:nvPr/>
        </p:nvSpPr>
        <p:spPr>
          <a:xfrm>
            <a:off x="3177199" y="3726747"/>
            <a:ext cx="3595202" cy="29823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Nowoczesne wyposażenie</a:t>
            </a:r>
          </a:p>
          <a:p>
            <a:pPr algn="ctr"/>
            <a:r>
              <a:rPr lang="pl-PL" dirty="0"/>
              <a:t>Przy okazji remontu łazienki czy kuchni warto wybrać sprzęt pozwalający na ograniczenie zużycia wody: jednouchwytowe krany, urządzenia napowietrzające strumień wody czy toaletę z możliwością wyboru ilości wody wykorzystywanej do spłukiwania. 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5E6A1A53-C623-F81C-7771-1378CE1F081F}"/>
              </a:ext>
            </a:extLst>
          </p:cNvPr>
          <p:cNvSpPr/>
          <p:nvPr/>
        </p:nvSpPr>
        <p:spPr>
          <a:xfrm>
            <a:off x="6809604" y="1878446"/>
            <a:ext cx="5300445" cy="14896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Oszczędne zmywanie i pranie </a:t>
            </a:r>
          </a:p>
          <a:p>
            <a:pPr algn="ctr"/>
            <a:r>
              <a:rPr lang="pl-PL" dirty="0"/>
              <a:t>Korzystajmy z nowoczesnych pralek czy zmywarek, które wykorzystują niewielką ilość wody i energii. Urządzenia te należy nastawiać tylko wtedy, gdy są pełne. 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CFA8FBB-672B-6834-4316-2C228984E756}"/>
              </a:ext>
            </a:extLst>
          </p:cNvPr>
          <p:cNvSpPr/>
          <p:nvPr/>
        </p:nvSpPr>
        <p:spPr>
          <a:xfrm>
            <a:off x="6809604" y="3583316"/>
            <a:ext cx="5382395" cy="27147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Podlewanie roślin </a:t>
            </a:r>
          </a:p>
          <a:p>
            <a:pPr algn="ctr"/>
            <a:r>
              <a:rPr lang="pl-PL" dirty="0"/>
              <a:t>W sytuacji, gdy do umycia jest większa liczba warzyw czy owoców, zamiast płukać je pod bieżącą wodą, warto napuścić wodę np. do miski, a po użyciu ponownie wykorzystać ją do podlewania roślin. </a:t>
            </a:r>
          </a:p>
          <a:p>
            <a:pPr algn="ctr"/>
            <a:r>
              <a:rPr lang="pl-PL" dirty="0"/>
              <a:t>W przypadku posiadania niewielkiego ogrodu, lepiej podlewać rośliny za pomocą konewki niż węża ogrodowego. Dobrym pomysłem jest również zbieranie deszczówki na ten cel. 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4B1F595B-20C5-323D-3D08-595920233123}"/>
              </a:ext>
            </a:extLst>
          </p:cNvPr>
          <p:cNvSpPr/>
          <p:nvPr/>
        </p:nvSpPr>
        <p:spPr>
          <a:xfrm>
            <a:off x="168484" y="3148327"/>
            <a:ext cx="3008715" cy="36871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Odpadki a kanalizacja</a:t>
            </a:r>
          </a:p>
          <a:p>
            <a:pPr algn="ctr"/>
            <a:r>
              <a:rPr lang="pl-PL" dirty="0"/>
              <a:t> Nie należy wrzucać odpadów do toalety – każde spłukanie to kilka litrów zmarnowanej wody, poza tym grozi to  zatkaniem kanalizacji. Zlew kuchenny powinien zaś być wyposażony w sitko, tak aby nie marnować wody na spłukiwanie resztek jedzenia.</a:t>
            </a:r>
          </a:p>
        </p:txBody>
      </p:sp>
    </p:spTree>
    <p:extLst>
      <p:ext uri="{BB962C8B-B14F-4D97-AF65-F5344CB8AC3E}">
        <p14:creationId xmlns:p14="http://schemas.microsoft.com/office/powerpoint/2010/main" val="6874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42"/>
    </mc:Choice>
    <mc:Fallback xmlns="">
      <p:transition spd="slow" advTm="10124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362EAC04-A858-FE89-6220-8616C195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146FD87-16C1-ED68-AACA-51BCD83A91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7B9F873C-8E9B-8B9A-768D-3288CCBDE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739" y="1688819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400" b="1" dirty="0">
                <a:latin typeface="+mj-lt"/>
              </a:rPr>
              <a:t>Ochrona zasobów wodnych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4A78AF-CE19-0558-64B9-987548C832E0}"/>
              </a:ext>
            </a:extLst>
          </p:cNvPr>
          <p:cNvSpPr txBox="1"/>
          <p:nvPr/>
        </p:nvSpPr>
        <p:spPr>
          <a:xfrm>
            <a:off x="3346761" y="306927"/>
            <a:ext cx="8387863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7030A0"/>
                </a:solidFill>
              </a:rPr>
              <a:t>Ochrona wody to kluczowy temat, który dotyczy nas wszystkich.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7C2102C-08A2-0E47-707F-127936A17A73}"/>
              </a:ext>
            </a:extLst>
          </p:cNvPr>
          <p:cNvSpPr txBox="1"/>
          <p:nvPr/>
        </p:nvSpPr>
        <p:spPr>
          <a:xfrm>
            <a:off x="3346761" y="920421"/>
            <a:ext cx="872869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7030A0"/>
                </a:solidFill>
              </a:rPr>
              <a:t>Kiedy mówimy o zanieczyszczeniu wód? </a:t>
            </a:r>
          </a:p>
          <a:p>
            <a:pPr algn="ctr"/>
            <a:endParaRPr lang="pl-PL" sz="2000" b="1" dirty="0">
              <a:solidFill>
                <a:srgbClr val="7030A0"/>
              </a:solidFill>
            </a:endParaRPr>
          </a:p>
          <a:p>
            <a:r>
              <a:rPr lang="pl-PL" sz="1800" kern="0" dirty="0">
                <a:solidFill>
                  <a:srgbClr val="11111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Mówiąc o zanieczyszczeniach wód, mamy na myśli sytuację, w której pod wpływem różnych czynników dochodzi do niekorzystnych zmian we właściwościach wód. Mogą to być zmiany bakteriologiczne, chemiczne lub fizyczne. </a:t>
            </a:r>
          </a:p>
          <a:p>
            <a:endParaRPr lang="pl-PL" dirty="0">
              <a:solidFill>
                <a:srgbClr val="11111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7030A0"/>
                </a:solidFill>
              </a:rPr>
              <a:t>Przyczyny zanieczyszczenia wód są różnorodne, a ich skutki mogą być poważne dla zdrowia ludzi i środowiska. 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69F7F64-E476-11D5-30DC-3EF0C41B579D}"/>
              </a:ext>
            </a:extLst>
          </p:cNvPr>
          <p:cNvSpPr txBox="1"/>
          <p:nvPr/>
        </p:nvSpPr>
        <p:spPr>
          <a:xfrm>
            <a:off x="3346761" y="3708549"/>
            <a:ext cx="8728698" cy="2457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000" b="1" dirty="0">
                <a:solidFill>
                  <a:srgbClr val="7030A0"/>
                </a:solidFill>
              </a:rPr>
              <a:t>Rodzaje zanieczyszczeń wody: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l-PL" sz="2000" b="1" dirty="0">
                <a:solidFill>
                  <a:srgbClr val="7030A0"/>
                </a:solidFill>
              </a:rPr>
              <a:t>Zanieczyszczenia pochodzenia naturalnego</a:t>
            </a:r>
            <a:r>
              <a:rPr lang="pl-PL" dirty="0">
                <a:solidFill>
                  <a:srgbClr val="111111"/>
                </a:solidFill>
                <a:cs typeface="Times New Roman" panose="02020603050405020304" pitchFamily="18" charset="0"/>
              </a:rPr>
              <a:t>: wynikają z kontaktu wody z czynnikami naturalnymi, takimi jak substancje powstające w wyniku rozkładu gleb, skał i obumierające organizmy wodne. Przykłady to związki żelaza i zasolenie.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l-PL" sz="2000" b="1" dirty="0">
                <a:solidFill>
                  <a:srgbClr val="7030A0"/>
                </a:solidFill>
              </a:rPr>
              <a:t>Zanieczyszczenia pochodzenia antropogenicznego</a:t>
            </a:r>
            <a:r>
              <a:rPr lang="pl-PL" b="1" dirty="0">
                <a:solidFill>
                  <a:srgbClr val="111111"/>
                </a:solidFill>
                <a:cs typeface="Times New Roman" panose="02020603050405020304" pitchFamily="18" charset="0"/>
              </a:rPr>
              <a:t>: </a:t>
            </a:r>
            <a:r>
              <a:rPr lang="pl-PL" dirty="0">
                <a:solidFill>
                  <a:srgbClr val="111111"/>
                </a:solidFill>
                <a:cs typeface="Times New Roman" panose="02020603050405020304" pitchFamily="18" charset="0"/>
              </a:rPr>
              <a:t>wprowadzane przez działalność człowieka, np. ścieki przemysłowe, nawozy, pestycydy, metale ciężkie i inne substancje chemiczne.</a:t>
            </a:r>
          </a:p>
        </p:txBody>
      </p:sp>
    </p:spTree>
    <p:extLst>
      <p:ext uri="{BB962C8B-B14F-4D97-AF65-F5344CB8AC3E}">
        <p14:creationId xmlns:p14="http://schemas.microsoft.com/office/powerpoint/2010/main" val="123645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1404"/>
    </mc:Choice>
    <mc:Fallback xmlns="">
      <p:transition spd="slow" advTm="6140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6F7CC-C985-6AAE-069A-26DF8F591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A6F4845-4FC6-7997-039D-C2913C7688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A9466068-2B09-36FE-BDA7-65BCC3F480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962" y="2477933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400" b="1" dirty="0">
                <a:latin typeface="+mj-lt"/>
              </a:rPr>
              <a:t>Ochrona zasobów wodnych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368019-B04D-975F-2E7B-61285ABCF76D}"/>
              </a:ext>
            </a:extLst>
          </p:cNvPr>
          <p:cNvSpPr txBox="1"/>
          <p:nvPr/>
        </p:nvSpPr>
        <p:spPr>
          <a:xfrm>
            <a:off x="3186880" y="511273"/>
            <a:ext cx="8924437" cy="560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000" b="1" dirty="0">
                <a:solidFill>
                  <a:srgbClr val="7030A0"/>
                </a:solidFill>
              </a:rPr>
              <a:t>Skutki zanieczyszczenia wód: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l-PL" dirty="0">
                <a:solidFill>
                  <a:srgbClr val="111111"/>
                </a:solidFill>
                <a:cs typeface="Times New Roman" panose="02020603050405020304" pitchFamily="18" charset="0"/>
              </a:rPr>
              <a:t>Brak dostępu do bieżącej wody pitnej dla wielu ludzi.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l-PL" dirty="0">
                <a:solidFill>
                  <a:srgbClr val="111111"/>
                </a:solidFill>
                <a:cs typeface="Times New Roman" panose="02020603050405020304" pitchFamily="18" charset="0"/>
              </a:rPr>
              <a:t>Ok. 3,5 mln osób rocznie umiera w wyniku braku wody pitnej lub spożycia zanieczyszczonej wody.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l-PL" dirty="0">
                <a:solidFill>
                  <a:srgbClr val="111111"/>
                </a:solidFill>
                <a:cs typeface="Times New Roman" panose="02020603050405020304" pitchFamily="18" charset="0"/>
              </a:rPr>
              <a:t>Naruszenie prawidłowego składu wód może ograniczać ich wykorzystanie do celów spożywczych, bytowych i gospodarczych.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l-PL" sz="2000" b="1" dirty="0">
              <a:solidFill>
                <a:srgbClr val="7030A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000" b="1" dirty="0">
                <a:solidFill>
                  <a:srgbClr val="7030A0"/>
                </a:solidFill>
              </a:rPr>
              <a:t>Jak zapobiegać zanieczyszczeniom wód?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l-PL" sz="2000" b="1" dirty="0">
                <a:solidFill>
                  <a:srgbClr val="7030A0"/>
                </a:solidFill>
              </a:rPr>
              <a:t>Oczyszczanie ścieków</a:t>
            </a:r>
            <a:r>
              <a:rPr lang="pl-PL" b="1" dirty="0">
                <a:solidFill>
                  <a:srgbClr val="111111"/>
                </a:solidFill>
                <a:cs typeface="Times New Roman" panose="02020603050405020304" pitchFamily="18" charset="0"/>
              </a:rPr>
              <a:t>: </a:t>
            </a:r>
            <a:r>
              <a:rPr lang="pl-PL" dirty="0">
                <a:solidFill>
                  <a:srgbClr val="111111"/>
                </a:solidFill>
                <a:cs typeface="Times New Roman" panose="02020603050405020304" pitchFamily="18" charset="0"/>
              </a:rPr>
              <a:t>efektywne oczyszczanie ścieków przed ich wprowadzeniem do wód naturalnych.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l-PL" sz="2000" b="1" dirty="0">
                <a:solidFill>
                  <a:srgbClr val="7030A0"/>
                </a:solidFill>
              </a:rPr>
              <a:t>Odpowiedzialne gospodarowanie zasobami wodnymi</a:t>
            </a:r>
            <a:r>
              <a:rPr lang="pl-PL" b="1" dirty="0">
                <a:solidFill>
                  <a:srgbClr val="111111"/>
                </a:solidFill>
                <a:cs typeface="Times New Roman" panose="02020603050405020304" pitchFamily="18" charset="0"/>
              </a:rPr>
              <a:t>: </a:t>
            </a:r>
            <a:r>
              <a:rPr lang="pl-PL" dirty="0">
                <a:solidFill>
                  <a:srgbClr val="111111"/>
                </a:solidFill>
                <a:cs typeface="Times New Roman" panose="02020603050405020304" pitchFamily="18" charset="0"/>
              </a:rPr>
              <a:t>oszczędzanie wody, kontrola emisji zanieczyszczeń, ochrona źródeł wód.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pl-PL" sz="2000" b="1" dirty="0">
                <a:solidFill>
                  <a:srgbClr val="7030A0"/>
                </a:solidFill>
              </a:rPr>
              <a:t>Edukacja i świadomość społeczeństwa</a:t>
            </a:r>
            <a:r>
              <a:rPr lang="pl-PL" b="1" dirty="0">
                <a:solidFill>
                  <a:srgbClr val="111111"/>
                </a:solidFill>
                <a:cs typeface="Times New Roman" panose="02020603050405020304" pitchFamily="18" charset="0"/>
              </a:rPr>
              <a:t>:</a:t>
            </a:r>
            <a:r>
              <a:rPr lang="pl-PL" dirty="0">
                <a:solidFill>
                  <a:srgbClr val="111111"/>
                </a:solidFill>
                <a:cs typeface="Times New Roman" panose="02020603050405020304" pitchFamily="18" charset="0"/>
              </a:rPr>
              <a:t> informowanie ludzi o znaczeniu ochrony wód i konsekwencjach zanieczyszczeń.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pl-PL" dirty="0">
              <a:solidFill>
                <a:srgbClr val="111111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71"/>
    </mc:Choice>
    <mc:Fallback xmlns="">
      <p:transition spd="slow" advTm="513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7FF3-6B00-33FD-0AA8-508B0FB21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D8C463F-3EA6-8E40-E12C-52888B7E6F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884F3F0E-561B-A1DE-9BE3-0F09D35BF9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620" y="1845950"/>
            <a:ext cx="2681496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„Woda dla pokoju”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17896FE-A328-0BAB-AF8E-108AB20D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6" y="4292823"/>
            <a:ext cx="2996768" cy="224694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FF7B782-AA59-279E-363C-ECC043330388}"/>
              </a:ext>
            </a:extLst>
          </p:cNvPr>
          <p:cNvSpPr txBox="1"/>
          <p:nvPr/>
        </p:nvSpPr>
        <p:spPr>
          <a:xfrm>
            <a:off x="3207434" y="179734"/>
            <a:ext cx="89845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Tematem przewodnim </a:t>
            </a:r>
            <a:r>
              <a:rPr lang="pl-PL" sz="2000" b="1" kern="1200" dirty="0">
                <a:solidFill>
                  <a:srgbClr val="7030A0"/>
                </a:solidFill>
              </a:rPr>
              <a:t>Światowego Dnia Wody 2024</a:t>
            </a:r>
            <a:r>
              <a:rPr lang="pl-PL" sz="2400" b="1" kern="1200" dirty="0">
                <a:solidFill>
                  <a:srgbClr val="7030A0"/>
                </a:solidFill>
              </a:rPr>
              <a:t> </a:t>
            </a:r>
            <a:r>
              <a:rPr lang="pl-PL" sz="2000" dirty="0"/>
              <a:t>jest </a:t>
            </a:r>
            <a:r>
              <a:rPr lang="pl-PL" sz="2000" b="1" kern="1200" dirty="0">
                <a:solidFill>
                  <a:srgbClr val="7030A0"/>
                </a:solidFill>
              </a:rPr>
              <a:t>"Woda dla pokoju".</a:t>
            </a:r>
          </a:p>
          <a:p>
            <a:endParaRPr lang="pl-PL" sz="2000" dirty="0"/>
          </a:p>
          <a:p>
            <a:r>
              <a:rPr lang="pl-PL" sz="2000" b="1" kern="1200" dirty="0">
                <a:solidFill>
                  <a:srgbClr val="7030A0"/>
                </a:solidFill>
              </a:rPr>
              <a:t>Woda może być czynnikiem pokoju lub przyczyną konfliktów.</a:t>
            </a:r>
          </a:p>
          <a:p>
            <a:endParaRPr lang="pl-PL" sz="2000" b="1" kern="1200" dirty="0">
              <a:solidFill>
                <a:srgbClr val="7030A0"/>
              </a:solidFill>
            </a:endParaRPr>
          </a:p>
          <a:p>
            <a:r>
              <a:rPr lang="pl-PL" sz="2000" dirty="0"/>
              <a:t>Kiedy jest jej mało lub jest zanieczyszczona, a ludzie nie mają do niej równego dostępu, narastają napięcia między społecznościami i państwami. </a:t>
            </a:r>
          </a:p>
          <a:p>
            <a:endParaRPr lang="pl-PL" sz="2000" dirty="0"/>
          </a:p>
          <a:p>
            <a:r>
              <a:rPr lang="pl-PL" sz="2000" b="1" kern="1200" dirty="0">
                <a:solidFill>
                  <a:srgbClr val="7030A0"/>
                </a:solidFill>
              </a:rPr>
              <a:t>Dobrobyt i pokój zależą od wody. </a:t>
            </a:r>
          </a:p>
          <a:p>
            <a:r>
              <a:rPr lang="pl-PL" sz="2000" dirty="0"/>
              <a:t>W miarę jak kraje radzą sobie ze zmianami klimatycznymi, masową migracją i niestabilnością polityczną, muszą umieścić współpracę w zakresie wody w centrum swoich planów.</a:t>
            </a:r>
          </a:p>
          <a:p>
            <a:endParaRPr lang="pl-PL" sz="2000" dirty="0"/>
          </a:p>
          <a:p>
            <a:r>
              <a:rPr lang="pl-PL" sz="2000" dirty="0"/>
              <a:t>Ponad </a:t>
            </a:r>
            <a:r>
              <a:rPr lang="pl-PL" sz="2000" b="1" kern="1200" dirty="0">
                <a:solidFill>
                  <a:srgbClr val="7030A0"/>
                </a:solidFill>
              </a:rPr>
              <a:t>3 miliardy </a:t>
            </a:r>
            <a:r>
              <a:rPr lang="pl-PL" sz="2000" dirty="0"/>
              <a:t>ludzi na całym świecie jest uzależnionych od wody, która przekracza granice narodowe. Jednak </a:t>
            </a:r>
            <a:r>
              <a:rPr lang="pl-PL" sz="2000" b="1" kern="1200" dirty="0">
                <a:solidFill>
                  <a:srgbClr val="7030A0"/>
                </a:solidFill>
              </a:rPr>
              <a:t>tylko 24 kraje </a:t>
            </a:r>
            <a:r>
              <a:rPr lang="pl-PL" sz="2000" dirty="0"/>
              <a:t>zawarły umowy o współpracy w odniesieniu do wszystkich wspólnych zasobów wodnych. </a:t>
            </a:r>
          </a:p>
          <a:p>
            <a:endParaRPr lang="pl-PL" sz="2000" dirty="0"/>
          </a:p>
          <a:p>
            <a:r>
              <a:rPr lang="pl-PL" sz="2000" dirty="0"/>
              <a:t>Wraz ze wzrostem skutków zmian klimatycznych i wzrostem populacji istnieje pilna potrzeba zjednoczenia się w ramach i między krajami w celu ochrony i zachowania naszego najcenniejszego zasobu.</a:t>
            </a:r>
          </a:p>
          <a:p>
            <a:endParaRPr lang="pl-PL" sz="2000" dirty="0"/>
          </a:p>
          <a:p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9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6"/>
    </mc:Choice>
    <mc:Fallback xmlns="">
      <p:transition spd="slow" advTm="5131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87525-67DC-0F7F-4C65-F77AECCE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3CFF35C-068E-AA77-DB08-697CFA68109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D9207FEB-1284-6580-31AD-0E58422BBB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962" y="2477933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Pamiętajmy !!!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8A275A4-8959-F585-0F5A-00BB7DE226BC}"/>
              </a:ext>
            </a:extLst>
          </p:cNvPr>
          <p:cNvSpPr txBox="1"/>
          <p:nvPr/>
        </p:nvSpPr>
        <p:spPr>
          <a:xfrm>
            <a:off x="3500765" y="524715"/>
            <a:ext cx="8184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7030A0"/>
                </a:solidFill>
              </a:rPr>
              <a:t>Woda </a:t>
            </a:r>
            <a:r>
              <a:rPr lang="pl-PL" sz="3600" dirty="0">
                <a:solidFill>
                  <a:srgbClr val="7030A0"/>
                </a:solidFill>
              </a:rPr>
              <a:t>to nie tylko zasób, ale także fundament życia na naszej planecie. </a:t>
            </a:r>
          </a:p>
          <a:p>
            <a:r>
              <a:rPr lang="pl-PL" sz="3600" dirty="0">
                <a:solidFill>
                  <a:srgbClr val="7030A0"/>
                </a:solidFill>
              </a:rPr>
              <a:t>Dlatego </a:t>
            </a:r>
            <a:r>
              <a:rPr lang="pl-PL" sz="3600" b="1" dirty="0">
                <a:solidFill>
                  <a:srgbClr val="7030A0"/>
                </a:solidFill>
              </a:rPr>
              <a:t>dbajmy o jej czystość i ochronę! </a:t>
            </a:r>
          </a:p>
        </p:txBody>
      </p:sp>
      <p:pic>
        <p:nvPicPr>
          <p:cNvPr id="2052" name="Picture 4" descr="Światowy Dzień Wody, kampania oszczędnościowa i koncepcja ochrony środowiska. Element tego obrazu dostarczony przez NASA – zdjęcie">
            <a:extLst>
              <a:ext uri="{FF2B5EF4-FFF2-40B4-BE49-F238E27FC236}">
                <a16:creationId xmlns:a16="http://schemas.microsoft.com/office/drawing/2014/main" id="{1960C8AC-2C7C-29DE-004D-3023D000D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0" r="9093"/>
          <a:stretch/>
        </p:blipFill>
        <p:spPr bwMode="auto">
          <a:xfrm>
            <a:off x="4579844" y="2491380"/>
            <a:ext cx="5299262" cy="38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4"/>
    </mc:Choice>
    <mc:Fallback xmlns="">
      <p:transition spd="slow" advTm="3121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4147D-39C4-E20F-C2BF-756AA623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3AE5D81-11EE-0F09-1D8F-B790ACDD95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1AE547D9-6534-A1F0-8802-27AAF03056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703" y="1527674"/>
            <a:ext cx="2355391" cy="72246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b="1" dirty="0">
                <a:latin typeface="+mj-lt"/>
              </a:rPr>
              <a:t>Dzień zasobów wodnych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F0EA7E-8CB3-73BA-F2EA-350E0EB97D28}"/>
              </a:ext>
            </a:extLst>
          </p:cNvPr>
          <p:cNvSpPr txBox="1"/>
          <p:nvPr/>
        </p:nvSpPr>
        <p:spPr>
          <a:xfrm>
            <a:off x="4713109" y="0"/>
            <a:ext cx="6875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0070C0"/>
                </a:solidFill>
              </a:rPr>
              <a:t>Dziękujemy za uwagę</a:t>
            </a:r>
          </a:p>
        </p:txBody>
      </p:sp>
      <p:pic>
        <p:nvPicPr>
          <p:cNvPr id="4098" name="Picture 2" descr="Les Floralies de Bruxelles. - sous ma gloriette">
            <a:extLst>
              <a:ext uri="{FF2B5EF4-FFF2-40B4-BE49-F238E27FC236}">
                <a16:creationId xmlns:a16="http://schemas.microsoft.com/office/drawing/2014/main" id="{C361B80D-FEAF-B093-4543-8D3147950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0633"/>
          <a:stretch/>
        </p:blipFill>
        <p:spPr bwMode="auto">
          <a:xfrm>
            <a:off x="3281082" y="950259"/>
            <a:ext cx="8910918" cy="54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ncepcja ekologii środowiska świata z sadzeniem drzew deszczowych na zielonym globie z kranem wodnym. Element obrazu dostarczonego przez NASA – zdjęcie">
            <a:extLst>
              <a:ext uri="{FF2B5EF4-FFF2-40B4-BE49-F238E27FC236}">
                <a16:creationId xmlns:a16="http://schemas.microsoft.com/office/drawing/2014/main" id="{534EBC0A-59B6-3B26-EB08-6A9C2E82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8" t="19094"/>
          <a:stretch/>
        </p:blipFill>
        <p:spPr bwMode="auto">
          <a:xfrm>
            <a:off x="318242" y="3917576"/>
            <a:ext cx="2859750" cy="26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87B352A-E080-642F-03D9-D5705478B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72" y="2841932"/>
            <a:ext cx="4243184" cy="7986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CBF8DC2-EF57-56CC-7E3F-9EA77EA98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5027" y="179734"/>
            <a:ext cx="1722270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16"/>
    </mc:Choice>
    <mc:Fallback xmlns="">
      <p:transition spd="slow" advTm="316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D4501-BF47-2741-E5B2-DCFB9DB4B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F231B5E-BA7A-A757-8ACA-69AEA40C69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1CE4CC2A-3A27-4491-3701-40D929A6A8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0666" y="1463879"/>
            <a:ext cx="2681496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Stwórzmy pozytywny efekt kaskadowy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68EAF50-E9D1-285B-5827-76CE2662E96E}"/>
              </a:ext>
            </a:extLst>
          </p:cNvPr>
          <p:cNvSpPr txBox="1"/>
          <p:nvPr/>
        </p:nvSpPr>
        <p:spPr>
          <a:xfrm>
            <a:off x="3207434" y="334551"/>
            <a:ext cx="89845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 Zdrowie publiczne i dobrobyt, systemy żywnościowe i  energetyczne, wydajność gospodarcza i integralność środowiskowa – wszystkie te czynniki zależą od dobrze funkcjonującego i sprawiedliwie zarządzanego cyklu wodnego.</a:t>
            </a:r>
          </a:p>
          <a:p>
            <a:r>
              <a:rPr lang="pl-PL" sz="2000" dirty="0"/>
              <a:t> </a:t>
            </a:r>
          </a:p>
          <a:p>
            <a:r>
              <a:rPr lang="pl-PL" sz="2000" dirty="0"/>
              <a:t>Kiedy współpracujemy w zakresie wody, tworzymy pozytywną falę – budując harmonię, generując dobrobyt i budując odporność na wspólne wyzwania.</a:t>
            </a:r>
          </a:p>
          <a:p>
            <a:endParaRPr lang="pl-PL" sz="2000" dirty="0"/>
          </a:p>
          <a:p>
            <a:r>
              <a:rPr lang="pl-PL" sz="2000" dirty="0"/>
              <a:t>Musimy działać w oparciu o świadomość, że</a:t>
            </a:r>
            <a:r>
              <a:rPr lang="pl-PL" sz="2000" b="1" dirty="0"/>
              <a:t> </a:t>
            </a:r>
            <a:r>
              <a:rPr lang="pl-PL" sz="2000" b="1" kern="1200" dirty="0">
                <a:solidFill>
                  <a:srgbClr val="7030A0"/>
                </a:solidFill>
              </a:rPr>
              <a:t>woda nie jest tylko zasobem</a:t>
            </a:r>
            <a:r>
              <a:rPr lang="pl-PL" sz="2000" dirty="0"/>
              <a:t>, który można wykorzystywać i nad którym można konkurować, ale jest to </a:t>
            </a:r>
            <a:r>
              <a:rPr lang="pl-PL" sz="2000" b="1" kern="1200" dirty="0">
                <a:solidFill>
                  <a:srgbClr val="7030A0"/>
                </a:solidFill>
              </a:rPr>
              <a:t>prawo człowieka</a:t>
            </a:r>
            <a:r>
              <a:rPr lang="pl-PL" sz="2000" dirty="0"/>
              <a:t>, które jest nieodłączne od każdego aspektu życia.</a:t>
            </a:r>
          </a:p>
          <a:p>
            <a:endParaRPr lang="pl-PL" sz="2000" dirty="0"/>
          </a:p>
          <a:p>
            <a:r>
              <a:rPr lang="pl-PL" sz="2000" b="1" kern="1200" dirty="0">
                <a:solidFill>
                  <a:srgbClr val="7030A0"/>
                </a:solidFill>
              </a:rPr>
              <a:t>Woda może nas wyprowadzić z kryzysu</a:t>
            </a:r>
            <a:r>
              <a:rPr lang="pl-PL" sz="2000" dirty="0"/>
              <a:t>. </a:t>
            </a:r>
          </a:p>
          <a:p>
            <a:r>
              <a:rPr lang="pl-PL" sz="2000" dirty="0"/>
              <a:t>Możemy wspierać harmonię między społecznościami i krajami, jednocząc się wokół sprawiedliwego i zrównoważonego korzystania z wody, od konwencji ONZ na poziomie międzynarodowym po działania na poziomie lokalnym.</a:t>
            </a:r>
          </a:p>
          <a:p>
            <a:endParaRPr lang="pl-PL" sz="2000" dirty="0"/>
          </a:p>
          <a:p>
            <a:r>
              <a:rPr lang="pl-PL" sz="2000" b="1" kern="1200" dirty="0">
                <a:solidFill>
                  <a:srgbClr val="7030A0"/>
                </a:solidFill>
              </a:rPr>
              <a:t>Wraz ze wzrostem skutków zmian klimatycznych i wzrostem populacji istnieje pilna potrzeba zjednoczenia się wokół wody i wykorzystania jej dla pokoju, kładąc podwaliny pod bardziej stabilną i dostatnią przyszłość.</a:t>
            </a:r>
          </a:p>
          <a:p>
            <a:endParaRPr lang="pl-PL" sz="2000" dirty="0"/>
          </a:p>
        </p:txBody>
      </p:sp>
      <p:pic>
        <p:nvPicPr>
          <p:cNvPr id="1026" name="Picture 2" descr="UN Water - 22 Marca Światowy Dzień Wody">
            <a:extLst>
              <a:ext uri="{FF2B5EF4-FFF2-40B4-BE49-F238E27FC236}">
                <a16:creationId xmlns:a16="http://schemas.microsoft.com/office/drawing/2014/main" id="{5CADECD2-193D-A246-B5D4-4A4B6A987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9" y="5063978"/>
            <a:ext cx="2880863" cy="15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32"/>
    </mc:Choice>
    <mc:Fallback xmlns="">
      <p:transition spd="slow" advTm="459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8BB66-6A57-77F1-F8E5-7354F6123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B170842-8D8B-02E9-FECC-D952DB3B65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D6997945-C9DB-1FC3-D886-633FCC1E5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1244" y="1805580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„Woda to życie”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3F22FB0-8989-5809-79C3-A65182FBD109}"/>
              </a:ext>
            </a:extLst>
          </p:cNvPr>
          <p:cNvSpPr txBox="1"/>
          <p:nvPr/>
        </p:nvSpPr>
        <p:spPr>
          <a:xfrm>
            <a:off x="3272475" y="674400"/>
            <a:ext cx="891952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kern="1200" dirty="0">
                <a:solidFill>
                  <a:srgbClr val="7030A0"/>
                </a:solidFill>
              </a:rPr>
              <a:t>„Woda to życie” 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– to banalne stwierdzenie, ale w pełni oddające to, jak wielkie ma ona dla nas znaczenie. Szukając życia na Marsie, szukamy śladów wody. </a:t>
            </a:r>
          </a:p>
          <a:p>
            <a:endParaRPr lang="pl-PL" sz="2000" dirty="0"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Woda jest podstawowym budulcem ludzkiego ciała. </a:t>
            </a:r>
          </a:p>
          <a:p>
            <a:endParaRPr lang="pl-PL" sz="2000" dirty="0"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Bez niej nie ma żywności. Jest niezbędna do przetrwania i konieczna dla rozwoju człowieka.</a:t>
            </a:r>
          </a:p>
          <a:p>
            <a:endParaRPr lang="pl-PL" sz="2000" dirty="0">
              <a:effectLst/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Na co dzień korzystamy z niezwykłych osiągnięć ludzkiej myśli: do każdego niemal zakątka Ziemi możemy dotrzeć z pomocą komputera lub komórki, możemy zajrzeć w najodleglejsze części Wszechświata. A jednak nie potrafiliśmy dotąd uporać się z problemem podstawowym: </a:t>
            </a:r>
            <a:r>
              <a:rPr lang="pl-PL" sz="2000" b="1" kern="1200" dirty="0">
                <a:solidFill>
                  <a:srgbClr val="7030A0"/>
                </a:solidFill>
              </a:rPr>
              <a:t>nie umiemy zapewnić wszystkim mieszkańcom naszego globu równego dostępu do wody</a:t>
            </a:r>
            <a:r>
              <a:rPr lang="pl-PL" sz="2000" b="1" dirty="0">
                <a:solidFill>
                  <a:srgbClr val="002060"/>
                </a:solidFill>
              </a:rPr>
              <a:t>.</a:t>
            </a:r>
          </a:p>
          <a:p>
            <a:endParaRPr lang="pl-PL" sz="2000" dirty="0">
              <a:ea typeface="Times New Roman" panose="02020603050405020304" pitchFamily="18" charset="0"/>
            </a:endParaRPr>
          </a:p>
          <a:p>
            <a:r>
              <a:rPr lang="pl-PL" sz="2000" dirty="0">
                <a:effectLst/>
                <a:ea typeface="Times New Roman" panose="02020603050405020304" pitchFamily="18" charset="0"/>
              </a:rPr>
              <a:t>Ok. </a:t>
            </a:r>
            <a:r>
              <a:rPr lang="pl-PL" sz="2000" b="1" kern="1200" dirty="0">
                <a:solidFill>
                  <a:srgbClr val="7030A0"/>
                </a:solidFill>
              </a:rPr>
              <a:t>884 mln ludzi na świecie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, czyli </a:t>
            </a:r>
            <a:r>
              <a:rPr lang="pl-PL" sz="2000" b="1" kern="1200" dirty="0">
                <a:solidFill>
                  <a:srgbClr val="7030A0"/>
                </a:solidFill>
              </a:rPr>
              <a:t>1/7 ludzkości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, nie ma stałego dostępu do bieżącej wody pitnej.</a:t>
            </a:r>
          </a:p>
          <a:p>
            <a:endParaRPr lang="pl-PL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98"/>
    </mc:Choice>
    <mc:Fallback xmlns="">
      <p:transition spd="slow" advTm="458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13421-B17E-ACFA-E96A-F8150DF4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85CDA44-20BE-79CF-A180-887C9BFB606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3CE86EEF-77B7-D240-3BFD-23430F201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1244" y="1805580"/>
            <a:ext cx="2470150" cy="8524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Czy wiesz, że …?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29CA193-FCA6-20C3-724C-DF259A7561B8}"/>
              </a:ext>
            </a:extLst>
          </p:cNvPr>
          <p:cNvSpPr txBox="1"/>
          <p:nvPr/>
        </p:nvSpPr>
        <p:spPr>
          <a:xfrm>
            <a:off x="3272475" y="674400"/>
            <a:ext cx="870885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2,2 miliarda ludzi </a:t>
            </a: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nadal nie ma bezpiecznie zarządzanej wody pitnej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w tym 115 milionów ludzi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pije wody powierzchniowe (WHO/UNICEF, 2023).</a:t>
            </a:r>
          </a:p>
          <a:p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Około połowa światowej populacji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cierpi z powodu poważnego niedoboru wody przynajmniej przez część roku (IPCC, 2022).</a:t>
            </a:r>
          </a:p>
          <a:p>
            <a:endParaRPr lang="pl-PL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Klęski żywiołowe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związane z wodą zdominowały listę klęsk żywiołowych w ciągu ostatnich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50 lat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i odpowiadają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za 70%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wszystkich zgonów związanych z klęskami żywiołowymi (Bank Światowy).</a:t>
            </a:r>
          </a:p>
          <a:p>
            <a:endParaRPr lang="pl-PL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Wody transgraniczne stanowią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60%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światowych przepływów słodkiej wody,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 153 kraje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mają terytorium w co najmniej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z 310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transgranicznych dorzeczy rzek i jezior oraz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468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zinwentaryzowanych transgranicznych systemów warstw wodonośnych (UN </a:t>
            </a:r>
            <a:r>
              <a:rPr lang="pl-PL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Water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2023).</a:t>
            </a:r>
          </a:p>
          <a:p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Tylko 24 kraje 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zgłosiły, że wszystkie ich baseny transgraniczne są objęte umowami o współpracy (UN </a:t>
            </a:r>
            <a:r>
              <a:rPr lang="pl-PL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Water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2021).</a:t>
            </a:r>
          </a:p>
        </p:txBody>
      </p:sp>
    </p:spTree>
    <p:extLst>
      <p:ext uri="{BB962C8B-B14F-4D97-AF65-F5344CB8AC3E}">
        <p14:creationId xmlns:p14="http://schemas.microsoft.com/office/powerpoint/2010/main" val="41786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4"/>
    </mc:Choice>
    <mc:Fallback xmlns="">
      <p:transition spd="slow" advTm="461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A583-1AD1-80D1-4C79-D74EC569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BB36A06-BB95-6BEC-4CD2-0D1A264B14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5AC54EAE-E4A7-200D-9D45-D5EBE110A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0666" y="1462723"/>
            <a:ext cx="2766063" cy="3758206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„Raport ONZ na  temat rozwoju gospodarki wodnej na świecie w 2024 r.</a:t>
            </a:r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4BB7578-9662-5EA2-5B1E-4B14A2ED11C4}"/>
              </a:ext>
            </a:extLst>
          </p:cNvPr>
          <p:cNvSpPr txBox="1"/>
          <p:nvPr/>
        </p:nvSpPr>
        <p:spPr>
          <a:xfrm>
            <a:off x="3336094" y="179734"/>
            <a:ext cx="8646149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Sztandarowy raport ONZ na temat wody i warunków sanitarnych jest publikowany co roku z okazji Światowego Dnia Wody. Tematem edycji 2024 jest </a:t>
            </a:r>
            <a:r>
              <a:rPr lang="pl-PL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"Woda dla </a:t>
            </a:r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dobrobytu</a:t>
            </a: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 pokoju".</a:t>
            </a:r>
          </a:p>
          <a:p>
            <a:endParaRPr lang="pl-PL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endParaRPr lang="pl-PL" sz="2400" dirty="0">
              <a:cs typeface="Times New Roman" panose="02020603050405020304" pitchFamily="18" charset="0"/>
            </a:endParaRPr>
          </a:p>
          <a:p>
            <a:endParaRPr lang="pl-PL" sz="2400" dirty="0">
              <a:cs typeface="Times New Roman" panose="02020603050405020304" pitchFamily="18" charset="0"/>
            </a:endParaRPr>
          </a:p>
          <a:p>
            <a:endParaRPr lang="pl-PL" sz="2400" dirty="0">
              <a:cs typeface="Times New Roman" panose="02020603050405020304" pitchFamily="18" charset="0"/>
            </a:endParaRPr>
          </a:p>
          <a:p>
            <a:endParaRPr lang="pl-PL" sz="2400" dirty="0">
              <a:cs typeface="Times New Roman" panose="02020603050405020304" pitchFamily="18" charset="0"/>
            </a:endParaRPr>
          </a:p>
          <a:p>
            <a:endParaRPr lang="pl-PL" sz="2400" dirty="0">
              <a:cs typeface="Times New Roman" panose="02020603050405020304" pitchFamily="18" charset="0"/>
            </a:endParaRPr>
          </a:p>
          <a:p>
            <a:endParaRPr lang="pl-PL" sz="2000" dirty="0">
              <a:cs typeface="Times New Roman" panose="02020603050405020304" pitchFamily="18" charset="0"/>
            </a:endParaRPr>
          </a:p>
          <a:p>
            <a:endParaRPr lang="pl-PL" sz="2400" dirty="0">
              <a:cs typeface="Times New Roman" panose="02020603050405020304" pitchFamily="18" charset="0"/>
            </a:endParaRPr>
          </a:p>
          <a:p>
            <a:endParaRPr lang="pl-PL" sz="2400" dirty="0">
              <a:cs typeface="Times New Roman" panose="02020603050405020304" pitchFamily="18" charset="0"/>
            </a:endParaRPr>
          </a:p>
          <a:p>
            <a:r>
              <a:rPr lang="pl-PL" sz="2400" dirty="0">
                <a:cs typeface="Times New Roman" panose="02020603050405020304" pitchFamily="18" charset="0"/>
              </a:rPr>
              <a:t>Linki do najnowszego raportu:</a:t>
            </a:r>
          </a:p>
          <a:p>
            <a:endParaRPr lang="pl-PL" sz="2400" dirty="0">
              <a:hlinkClick r:id="rId2"/>
            </a:endParaRPr>
          </a:p>
          <a:p>
            <a:r>
              <a:rPr lang="pl-PL" sz="2400" dirty="0">
                <a:hlinkClick r:id="rId2"/>
              </a:rPr>
              <a:t>Woda dla dobrobytu i pokoju | Unesco.org</a:t>
            </a:r>
            <a:r>
              <a:rPr lang="pl-PL" sz="2400" dirty="0">
                <a:cs typeface="Times New Roman" panose="02020603050405020304" pitchFamily="18" charset="0"/>
              </a:rPr>
              <a:t> </a:t>
            </a:r>
          </a:p>
          <a:p>
            <a:endParaRPr lang="pl-PL" sz="2400" dirty="0">
              <a:cs typeface="Times New Roman" panose="02020603050405020304" pitchFamily="18" charset="0"/>
              <a:hlinkClick r:id="rId2"/>
            </a:endParaRPr>
          </a:p>
          <a:p>
            <a:r>
              <a:rPr lang="pl-PL" sz="2400" dirty="0">
                <a:cs typeface="Times New Roman" panose="02020603050405020304" pitchFamily="18" charset="0"/>
                <a:hlinkClick r:id="rId2"/>
              </a:rPr>
              <a:t>https://www.unesco.org/reports/wwdr/en/2024</a:t>
            </a:r>
            <a:r>
              <a:rPr lang="pl-PL" sz="2400" dirty="0">
                <a:cs typeface="Times New Roman" panose="02020603050405020304" pitchFamily="18" charset="0"/>
              </a:rPr>
              <a:t> </a:t>
            </a:r>
          </a:p>
          <a:p>
            <a:endParaRPr lang="pl-PL" sz="2400" dirty="0"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085FCF2-9AF8-86A6-CD6D-17091992E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289" y="1494247"/>
            <a:ext cx="5701711" cy="266590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4D86C21-4ABB-6D40-91CF-926059366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8" y="1420392"/>
            <a:ext cx="2365619" cy="29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2"/>
    </mc:Choice>
    <mc:Fallback xmlns="">
      <p:transition spd="slow" advTm="308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A583-1AD1-80D1-4C79-D74EC569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BB36A06-BB95-6BEC-4CD2-0D1A264B14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5AC54EAE-E4A7-200D-9D45-D5EBE110A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731" y="1244952"/>
            <a:ext cx="2827956" cy="209211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Fakty, liczby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800" b="1" dirty="0">
                <a:latin typeface="+mj-lt"/>
              </a:rPr>
              <a:t>w sprawie stanu zasobów słodkiej wody na świecie.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4BB7578-9662-5EA2-5B1E-4B14A2ED11C4}"/>
              </a:ext>
            </a:extLst>
          </p:cNvPr>
          <p:cNvSpPr txBox="1"/>
          <p:nvPr/>
        </p:nvSpPr>
        <p:spPr>
          <a:xfrm>
            <a:off x="3263682" y="-9459"/>
            <a:ext cx="89283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dirty="0">
                <a:solidFill>
                  <a:srgbClr val="0070C0"/>
                </a:solidFill>
                <a:cs typeface="Times New Roman" panose="02020603050405020304" pitchFamily="18" charset="0"/>
              </a:rPr>
              <a:t>Rozwój i utrzymanie bezpiecznej i sprawiedliwej przyszłości wodnej stanowi podstawę dobrobytu i pokoju dla wszystkich. Związek działa również w przeciwnym kierunku, ponieważ ubóstwo i nierówności, napięcia społeczne i konflikty mogą nasilać brak bezpieczeństwa wodnego.</a:t>
            </a:r>
          </a:p>
        </p:txBody>
      </p:sp>
      <p:pic>
        <p:nvPicPr>
          <p:cNvPr id="2" name="Obraz 1" descr="Obraz zawierający tekst, zrzut ekranu, na wolnym powietrzu&#10;&#10;Opis wygenerowany automatycznie">
            <a:extLst>
              <a:ext uri="{FF2B5EF4-FFF2-40B4-BE49-F238E27FC236}">
                <a16:creationId xmlns:a16="http://schemas.microsoft.com/office/drawing/2014/main" id="{887A2492-D552-8646-D160-B5ECD9D9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44" y="1244952"/>
            <a:ext cx="3094915" cy="2092111"/>
          </a:xfrm>
          <a:prstGeom prst="rect">
            <a:avLst/>
          </a:prstGeom>
        </p:spPr>
      </p:pic>
      <p:pic>
        <p:nvPicPr>
          <p:cNvPr id="4" name="Obraz 3" descr="Obraz zawierający tekst, agrokultura, roślina, Pole ryżowe&#10;&#10;Opis wygenerowany automatycznie">
            <a:extLst>
              <a:ext uri="{FF2B5EF4-FFF2-40B4-BE49-F238E27FC236}">
                <a16:creationId xmlns:a16="http://schemas.microsoft.com/office/drawing/2014/main" id="{1C5D3E84-B44B-87DC-9D5B-78F317EC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64" y="1106615"/>
            <a:ext cx="3281273" cy="2230448"/>
          </a:xfrm>
          <a:prstGeom prst="rect">
            <a:avLst/>
          </a:prstGeom>
        </p:spPr>
      </p:pic>
      <p:pic>
        <p:nvPicPr>
          <p:cNvPr id="5" name="Obraz 4" descr="Obraz zawierający tekst, chmura, zrzut ekranu, trawa&#10;&#10;Opis wygenerowany automatycznie">
            <a:extLst>
              <a:ext uri="{FF2B5EF4-FFF2-40B4-BE49-F238E27FC236}">
                <a16:creationId xmlns:a16="http://schemas.microsoft.com/office/drawing/2014/main" id="{8E23534A-6B21-03FD-F0E6-D579E6D47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89" y="3559076"/>
            <a:ext cx="2504440" cy="2980690"/>
          </a:xfrm>
          <a:prstGeom prst="rect">
            <a:avLst/>
          </a:prstGeom>
        </p:spPr>
      </p:pic>
      <p:pic>
        <p:nvPicPr>
          <p:cNvPr id="7" name="Obraz 6" descr="Obraz zawierający tekst, drzewo, Czcionka, design&#10;&#10;Opis wygenerowany automatycznie">
            <a:extLst>
              <a:ext uri="{FF2B5EF4-FFF2-40B4-BE49-F238E27FC236}">
                <a16:creationId xmlns:a16="http://schemas.microsoft.com/office/drawing/2014/main" id="{5447CB77-9C92-0DE6-B718-0B4F87AD0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610" y="3559076"/>
            <a:ext cx="2485390" cy="2999740"/>
          </a:xfrm>
          <a:prstGeom prst="rect">
            <a:avLst/>
          </a:prstGeom>
        </p:spPr>
      </p:pic>
      <p:pic>
        <p:nvPicPr>
          <p:cNvPr id="8" name="Obraz 7" descr="Obraz zawierający tekst, ubrania, plakat, na wolnym powietrzu&#10;&#10;Opis wygenerowany automatycznie">
            <a:extLst>
              <a:ext uri="{FF2B5EF4-FFF2-40B4-BE49-F238E27FC236}">
                <a16:creationId xmlns:a16="http://schemas.microsoft.com/office/drawing/2014/main" id="{B9610D3B-E58B-AF2E-A56F-BFC4052F8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095" y="3482204"/>
            <a:ext cx="2523490" cy="3009265"/>
          </a:xfrm>
          <a:prstGeom prst="rect">
            <a:avLst/>
          </a:prstGeom>
        </p:spPr>
      </p:pic>
      <p:pic>
        <p:nvPicPr>
          <p:cNvPr id="9" name="Obraz 8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1E8CDBFB-B9B7-2EA4-05D7-FDC454E2F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9680" y="3401527"/>
            <a:ext cx="2513965" cy="29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44"/>
    </mc:Choice>
    <mc:Fallback xmlns="">
      <p:transition spd="slow" advTm="712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A583-1AD1-80D1-4C79-D74EC569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BB36A06-BB95-6BEC-4CD2-0D1A264B14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5AC54EAE-E4A7-200D-9D45-D5EBE110A9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0666" y="1462723"/>
            <a:ext cx="2766063" cy="375820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Raport ONZ  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2024 r.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pl-PL" sz="2800" b="1" dirty="0">
                <a:latin typeface="+mj-lt"/>
              </a:rPr>
              <a:t>Najważniejsze informacje</a:t>
            </a:r>
            <a:endParaRPr lang="pl-PL" sz="2800" dirty="0"/>
          </a:p>
          <a:p>
            <a:pPr>
              <a:lnSpc>
                <a:spcPct val="170000"/>
              </a:lnSpc>
              <a:spcAft>
                <a:spcPts val="1200"/>
              </a:spcAft>
            </a:pPr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068F19C8-D5CE-4667-A818-96F4A65F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263" y="2889723"/>
            <a:ext cx="2083334" cy="300141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D13E760C-06EF-218B-BADB-5E61B591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94" y="3080774"/>
            <a:ext cx="4145425" cy="2353531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9E2B2C59-0A85-1916-F26E-6EBF7C94E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027" y="95405"/>
            <a:ext cx="3917504" cy="2275776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E5BBF2F-CB52-BA40-2719-9A4AA7971922}"/>
              </a:ext>
            </a:extLst>
          </p:cNvPr>
          <p:cNvSpPr txBox="1"/>
          <p:nvPr/>
        </p:nvSpPr>
        <p:spPr>
          <a:xfrm>
            <a:off x="3336094" y="2406169"/>
            <a:ext cx="809554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Woda jako narzędzie pokoju i siła napędowa dobrobytu | Unesco.org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C6880AD-13A8-834D-BFE6-F51DEA8B2455}"/>
              </a:ext>
            </a:extLst>
          </p:cNvPr>
          <p:cNvSpPr txBox="1"/>
          <p:nvPr/>
        </p:nvSpPr>
        <p:spPr>
          <a:xfrm>
            <a:off x="3297946" y="5719348"/>
            <a:ext cx="609834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Rolnictwo | Unesco.org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273FECF-2F13-BBAE-CB98-AA677FA8E8AE}"/>
              </a:ext>
            </a:extLst>
          </p:cNvPr>
          <p:cNvSpPr txBox="1"/>
          <p:nvPr/>
        </p:nvSpPr>
        <p:spPr>
          <a:xfrm>
            <a:off x="8559018" y="5908630"/>
            <a:ext cx="363298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Osiedla ludzkie | Unesco.org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9"/>
    </mc:Choice>
    <mc:Fallback xmlns="">
      <p:transition spd="slow" advTm="20979"/>
    </mc:Fallback>
  </mc:AlternateContent>
</p:sld>
</file>

<file path=ppt/theme/theme1.xml><?xml version="1.0" encoding="utf-8"?>
<a:theme xmlns:a="http://schemas.openxmlformats.org/drawingml/2006/main" name="ŚCDN-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6c12d0-7ef1-4ef8-b42c-f539eb72c651" xsi:nil="true"/>
    <lcf76f155ced4ddcb4097134ff3c332f xmlns="1b7f3651-165c-485e-99b2-01abf199ec8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2E6A4F30B70748A375FBC9088B6202" ma:contentTypeVersion="14" ma:contentTypeDescription="Utwórz nowy dokument." ma:contentTypeScope="" ma:versionID="f2131e5d9d60dfa6519617ae1912ae05">
  <xsd:schema xmlns:xsd="http://www.w3.org/2001/XMLSchema" xmlns:xs="http://www.w3.org/2001/XMLSchema" xmlns:p="http://schemas.microsoft.com/office/2006/metadata/properties" xmlns:ns2="e56c12d0-7ef1-4ef8-b42c-f539eb72c651" xmlns:ns3="1b7f3651-165c-485e-99b2-01abf199ec89" targetNamespace="http://schemas.microsoft.com/office/2006/metadata/properties" ma:root="true" ma:fieldsID="cff3228bd66502d504cc534a9c6d57c1" ns2:_="" ns3:_="">
    <xsd:import namespace="e56c12d0-7ef1-4ef8-b42c-f539eb72c651"/>
    <xsd:import namespace="1b7f3651-165c-485e-99b2-01abf199ec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c12d0-7ef1-4ef8-b42c-f539eb72c6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3389495-5583-44f1-9289-7520b75a1b49}" ma:internalName="TaxCatchAll" ma:showField="CatchAllData" ma:web="e56c12d0-7ef1-4ef8-b42c-f539eb72c6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f3651-165c-485e-99b2-01abf199e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67a21cf4-ac8d-4a7a-8dca-d28adfef5c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7CAC67-E862-4F8D-A37A-8F48499B792D}">
  <ds:schemaRefs>
    <ds:schemaRef ds:uri="http://schemas.microsoft.com/office/2006/metadata/properties"/>
    <ds:schemaRef ds:uri="http://schemas.microsoft.com/office/infopath/2007/PartnerControls"/>
    <ds:schemaRef ds:uri="e56c12d0-7ef1-4ef8-b42c-f539eb72c651"/>
    <ds:schemaRef ds:uri="1b7f3651-165c-485e-99b2-01abf199ec89"/>
  </ds:schemaRefs>
</ds:datastoreItem>
</file>

<file path=customXml/itemProps2.xml><?xml version="1.0" encoding="utf-8"?>
<ds:datastoreItem xmlns:ds="http://schemas.openxmlformats.org/officeDocument/2006/customXml" ds:itemID="{D4848BE9-F2AE-4A7E-9392-9406022BF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c12d0-7ef1-4ef8-b42c-f539eb72c651"/>
    <ds:schemaRef ds:uri="1b7f3651-165c-485e-99b2-01abf199e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E5E778-C347-4093-922D-D4C66EFE78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2848</Words>
  <Application>Microsoft Office PowerPoint</Application>
  <PresentationFormat>Panoramiczny</PresentationFormat>
  <Paragraphs>257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2" baseType="lpstr">
      <vt:lpstr>Times New Roman</vt:lpstr>
      <vt:lpstr>Cambria Math</vt:lpstr>
      <vt:lpstr>Courier New</vt:lpstr>
      <vt:lpstr>Calibri</vt:lpstr>
      <vt:lpstr>Arial</vt:lpstr>
      <vt:lpstr>Aptos</vt:lpstr>
      <vt:lpstr>Montserrat Medium</vt:lpstr>
      <vt:lpstr>Roboto</vt:lpstr>
      <vt:lpstr>Montserrat</vt:lpstr>
      <vt:lpstr>Wingdings</vt:lpstr>
      <vt:lpstr>ŚCDN-1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GŁÓWNY PREZENTACJI</dc:title>
  <dc:creator>anna matalowska</dc:creator>
  <cp:lastModifiedBy>Maria Bednarska</cp:lastModifiedBy>
  <cp:revision>37</cp:revision>
  <dcterms:modified xsi:type="dcterms:W3CDTF">2024-06-13T06:54:48Z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0x010100EB2E6A4F30B70748A375FBC9088B6202</vt:lpwstr>
  </property>
</Properties>
</file>