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6" r:id="rId1"/>
  </p:sldMasterIdLst>
  <p:notesMasterIdLst>
    <p:notesMasterId r:id="rId30"/>
  </p:notesMasterIdLst>
  <p:sldIdLst>
    <p:sldId id="273" r:id="rId2"/>
    <p:sldId id="274" r:id="rId3"/>
    <p:sldId id="275" r:id="rId4"/>
    <p:sldId id="276" r:id="rId5"/>
    <p:sldId id="277" r:id="rId6"/>
    <p:sldId id="278" r:id="rId7"/>
    <p:sldId id="294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87" r:id="rId17"/>
    <p:sldId id="288" r:id="rId18"/>
    <p:sldId id="289" r:id="rId19"/>
    <p:sldId id="295" r:id="rId20"/>
    <p:sldId id="291" r:id="rId21"/>
    <p:sldId id="293" r:id="rId22"/>
    <p:sldId id="290" r:id="rId23"/>
    <p:sldId id="296" r:id="rId24"/>
    <p:sldId id="297" r:id="rId25"/>
    <p:sldId id="298" r:id="rId26"/>
    <p:sldId id="299" r:id="rId27"/>
    <p:sldId id="300" r:id="rId28"/>
    <p:sldId id="292" r:id="rId29"/>
  </p:sldIdLst>
  <p:sldSz cx="9144000" cy="6858000" type="screen4x3"/>
  <p:notesSz cx="6858000" cy="9144000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FF"/>
    <a:srgbClr val="33CCFF"/>
    <a:srgbClr val="CC9900"/>
    <a:srgbClr val="003300"/>
    <a:srgbClr val="0099CC"/>
    <a:srgbClr val="FF5050"/>
    <a:srgbClr val="FF6600"/>
    <a:srgbClr val="FF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0B3BB10-FBCD-450A-82F5-BF22C17B5411}" type="datetimeFigureOut">
              <a:rPr lang="pl-PL"/>
              <a:pPr>
                <a:defRPr/>
              </a:pPr>
              <a:t>30.03.2023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noProof="0" smtClean="0"/>
              <a:t>Kliknij, aby edytować style wzorca tekstu</a:t>
            </a:r>
          </a:p>
          <a:p>
            <a:pPr lvl="1"/>
            <a:r>
              <a:rPr lang="pl-PL" noProof="0" smtClean="0"/>
              <a:t>Drugi poziom</a:t>
            </a:r>
          </a:p>
          <a:p>
            <a:pPr lvl="2"/>
            <a:r>
              <a:rPr lang="pl-PL" noProof="0" smtClean="0"/>
              <a:t>Trzeci poziom</a:t>
            </a:r>
          </a:p>
          <a:p>
            <a:pPr lvl="3"/>
            <a:r>
              <a:rPr lang="pl-PL" noProof="0" smtClean="0"/>
              <a:t>Czwarty poziom</a:t>
            </a:r>
          </a:p>
          <a:p>
            <a:pPr lvl="4"/>
            <a:r>
              <a:rPr lang="pl-PL" noProof="0" smtClean="0"/>
              <a:t>Piąty poziom</a:t>
            </a:r>
            <a:endParaRPr lang="pl-PL" noProof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F96BED3-131D-4A54-9410-A5EF9AD6E76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pl-PL" smtClean="0"/>
              <a:t>Kliknij, aby edytować styl wzorca podtytułu</a:t>
            </a:r>
            <a:endParaRPr lang="en-US"/>
          </a:p>
        </p:txBody>
      </p:sp>
      <p:sp>
        <p:nvSpPr>
          <p:cNvPr id="4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34BA3A-D300-4596-8592-D6CF6D319D8E}" type="datetime1">
              <a:rPr lang="pl-PL"/>
              <a:pPr>
                <a:defRPr/>
              </a:pPr>
              <a:t>30.03.2023</a:t>
            </a:fld>
            <a:endParaRPr lang="pl-PL"/>
          </a:p>
        </p:txBody>
      </p:sp>
      <p:sp>
        <p:nvSpPr>
          <p:cNvPr id="5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313DC7-4809-4030-B4EA-BCE1C8EDDEC3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09D58-4537-450F-9782-1E9D58FB783D}" type="datetime1">
              <a:rPr lang="pl-PL"/>
              <a:pPr>
                <a:defRPr/>
              </a:pPr>
              <a:t>30.03.2023</a:t>
            </a:fld>
            <a:endParaRPr lang="pl-PL"/>
          </a:p>
        </p:txBody>
      </p:sp>
      <p:sp>
        <p:nvSpPr>
          <p:cNvPr id="5" name="Symbol zastępczy stopki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BC0644-DD94-42DE-B79E-9FB1EE945F4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099F13-B0D0-4462-A764-A20BAE40FFE3}" type="datetime1">
              <a:rPr lang="pl-PL"/>
              <a:pPr>
                <a:defRPr/>
              </a:pPr>
              <a:t>30.03.2023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48469F-6715-4258-9413-BF0974DED02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Symbol zastępczy daty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70D8CC-6D8B-4CAB-BAFD-63EADBA7F47B}" type="datetime1">
              <a:rPr lang="pl-PL"/>
              <a:pPr>
                <a:defRPr/>
              </a:pPr>
              <a:t>30.03.2023</a:t>
            </a:fld>
            <a:endParaRPr lang="pl-PL"/>
          </a:p>
        </p:txBody>
      </p:sp>
      <p:sp>
        <p:nvSpPr>
          <p:cNvPr id="6" name="Symbol zastępczy stopki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204613-E87D-47D2-89B7-468CB98797E4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7" name="Symbol zastępczy daty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4878D0-0F8C-41BE-891E-6AC357DF6B2E}" type="datetime1">
              <a:rPr lang="pl-PL"/>
              <a:pPr>
                <a:defRPr/>
              </a:pPr>
              <a:t>30.03.2023</a:t>
            </a:fld>
            <a:endParaRPr lang="pl-PL"/>
          </a:p>
        </p:txBody>
      </p:sp>
      <p:sp>
        <p:nvSpPr>
          <p:cNvPr id="8" name="Symbol zastępczy stopki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CFB13B-A257-40D9-8684-593AA9F7607B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daty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ABFD90-8302-4A53-BED7-C9EC032931E7}" type="datetime1">
              <a:rPr lang="pl-PL"/>
              <a:pPr>
                <a:defRPr/>
              </a:pPr>
              <a:t>30.03.2023</a:t>
            </a:fld>
            <a:endParaRPr lang="pl-PL"/>
          </a:p>
        </p:txBody>
      </p:sp>
      <p:sp>
        <p:nvSpPr>
          <p:cNvPr id="4" name="Symbol zastępczy stopki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98F110-B5DA-4C85-A3BE-D7E50318393B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8306DF-F637-43A0-9ED0-668229173676}" type="datetime1">
              <a:rPr lang="pl-PL"/>
              <a:pPr>
                <a:defRPr/>
              </a:pPr>
              <a:t>30.03.2023</a:t>
            </a:fld>
            <a:endParaRPr lang="pl-PL"/>
          </a:p>
        </p:txBody>
      </p:sp>
      <p:sp>
        <p:nvSpPr>
          <p:cNvPr id="3" name="Symbol zastępczy stopki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numeru slajd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C52A42-D801-401F-BDB4-A78F646ADEF2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Symbol zastępczy daty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74DDBC-FCC0-47E3-99CE-AD0A098571E6}" type="datetime1">
              <a:rPr lang="pl-PL"/>
              <a:pPr>
                <a:defRPr/>
              </a:pPr>
              <a:t>30.03.2023</a:t>
            </a:fld>
            <a:endParaRPr lang="pl-PL"/>
          </a:p>
        </p:txBody>
      </p:sp>
      <p:sp>
        <p:nvSpPr>
          <p:cNvPr id="6" name="Symbol zastępczy stopki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FCBE79-EE75-4821-953A-DC946A32BDDE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ze ściętym i zaokrąglonym rogiem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Trójkąt prostokątny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Dowolny kształt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pl-PL" noProof="0" smtClean="0"/>
              <a:t>Kliknij ikonę, aby dodać obraz</a:t>
            </a:r>
            <a:endParaRPr lang="en-US" noProof="0" dirty="0"/>
          </a:p>
        </p:txBody>
      </p:sp>
      <p:sp>
        <p:nvSpPr>
          <p:cNvPr id="9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96B7BF-00C8-45CC-9308-46F8F6EACEB7}" type="datetime1">
              <a:rPr lang="pl-PL"/>
              <a:pPr>
                <a:defRPr/>
              </a:pPr>
              <a:t>30.03.2023</a:t>
            </a:fld>
            <a:endParaRPr lang="pl-PL"/>
          </a:p>
        </p:txBody>
      </p:sp>
      <p:sp>
        <p:nvSpPr>
          <p:cNvPr id="10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1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715974-A2A0-47DA-9FDE-59F7260B9431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1F9E6B-31A9-4559-AC1E-6DB7AFE57E25}" type="datetime1">
              <a:rPr lang="pl-PL"/>
              <a:pPr>
                <a:defRPr/>
              </a:pPr>
              <a:t>30.03.2023</a:t>
            </a:fld>
            <a:endParaRPr lang="pl-PL"/>
          </a:p>
        </p:txBody>
      </p:sp>
      <p:sp>
        <p:nvSpPr>
          <p:cNvPr id="5" name="Symbol zastępczy stopki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878B8F-4BC4-48CF-95AD-EB9CA601423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A77C24-2A8D-4B98-B64C-4122A25DCAE4}" type="datetime1">
              <a:rPr lang="pl-PL"/>
              <a:pPr>
                <a:defRPr/>
              </a:pPr>
              <a:t>30.03.2023</a:t>
            </a:fld>
            <a:endParaRPr lang="pl-PL"/>
          </a:p>
        </p:txBody>
      </p:sp>
      <p:sp>
        <p:nvSpPr>
          <p:cNvPr id="5" name="Symbol zastępczy stopki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C7E3B6-6451-4D0A-AAFB-F7FD0039F6A7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owolny kształt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Symbol zastępczy tytułu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</a:t>
            </a:r>
            <a:endParaRPr lang="en-US" smtClean="0"/>
          </a:p>
        </p:txBody>
      </p:sp>
      <p:sp>
        <p:nvSpPr>
          <p:cNvPr id="1029" name="Symbol zastępczy tekstu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smtClean="0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FEC0867-2E9A-428E-B90A-DF0256D9B3C8}" type="datetime1">
              <a:rPr lang="pl-PL"/>
              <a:pPr>
                <a:defRPr/>
              </a:pPr>
              <a:t>30.03.2023</a:t>
            </a:fld>
            <a:endParaRPr lang="pl-PL"/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0FA47528-9F43-4A00-AFB8-B630627B9A54}" type="slidenum">
              <a:rPr lang="pl-PL"/>
              <a:pPr>
                <a:defRPr/>
              </a:pPr>
              <a:t>‹#›</a:t>
            </a:fld>
            <a:endParaRPr lang="pl-PL"/>
          </a:p>
        </p:txBody>
      </p:sp>
      <p:grpSp>
        <p:nvGrpSpPr>
          <p:cNvPr id="1033" name="Grupa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Dowolny kształt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Dowolny kształt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63" r:id="rId2"/>
    <p:sldLayoutId id="2147483772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73" r:id="rId9"/>
    <p:sldLayoutId id="2147483769" r:id="rId10"/>
    <p:sldLayoutId id="2147483770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1" fontAlgn="base" hangingPunct="1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1" fontAlgn="base" hangingPunct="1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1" fontAlgn="base" hangingPunct="1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ctrTitle"/>
          </p:nvPr>
        </p:nvSpPr>
        <p:spPr>
          <a:xfrm>
            <a:off x="1000100" y="4500570"/>
            <a:ext cx="7643866" cy="200025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36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Światowy Dzień Świadomości Autyzmu </a:t>
            </a: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sp>
        <p:nvSpPr>
          <p:cNvPr id="5123" name="Podtytuł 5"/>
          <p:cNvSpPr>
            <a:spLocks noGrp="1"/>
          </p:cNvSpPr>
          <p:nvPr>
            <p:ph type="subTitle" idx="1"/>
          </p:nvPr>
        </p:nvSpPr>
        <p:spPr>
          <a:xfrm>
            <a:off x="0" y="5214938"/>
            <a:ext cx="7854950" cy="1323975"/>
          </a:xfrm>
        </p:spPr>
        <p:txBody>
          <a:bodyPr/>
          <a:lstStyle/>
          <a:p>
            <a:pPr marR="0" eaLnBrk="1" hangingPunct="1"/>
            <a:endParaRPr lang="pl-PL" smtClean="0"/>
          </a:p>
        </p:txBody>
      </p:sp>
      <p:pic>
        <p:nvPicPr>
          <p:cNvPr id="5124" name="Obraz 6" descr="2.04 Światowy Dzień Świadomości Autyzmu – Stowarzyszenie KochaM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478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795338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3600" dirty="0" smtClean="0">
                <a:solidFill>
                  <a:srgbClr val="00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Światowy Dzień Świadomości Autyzmu</a:t>
            </a:r>
            <a:endParaRPr lang="pl-PL" sz="3600" dirty="0">
              <a:solidFill>
                <a:srgbClr val="0099FF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r>
              <a:rPr lang="pl-PL" dirty="0" smtClean="0"/>
              <a:t>Corocznie, 2 kwietnia obchodzony jest </a:t>
            </a:r>
            <a:r>
              <a:rPr lang="pl-PL" b="1" dirty="0" smtClean="0">
                <a:solidFill>
                  <a:srgbClr val="0099FF"/>
                </a:solidFill>
              </a:rPr>
              <a:t>Światowy Dzień Wiedzy o Autyzmie</a:t>
            </a:r>
            <a:r>
              <a:rPr lang="pl-PL" dirty="0" smtClean="0"/>
              <a:t>. Dzień ustanowiony został przez przedstawicieli państw członkowskich Organizacji Narodów Zjednoczonych 21 stycznia 2008 roku. Jego głównym przesłaniem jest podnoszenie świadomości społeczeństwa o problemach osób zmagających się </a:t>
            </a:r>
            <a:br>
              <a:rPr lang="pl-PL" dirty="0" smtClean="0"/>
            </a:br>
            <a:r>
              <a:rPr lang="pl-PL" dirty="0" smtClean="0"/>
              <a:t>z tym schorzeniem. 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r>
              <a:rPr lang="pl-PL" dirty="0" smtClean="0"/>
              <a:t>Symbolem solidarności z </a:t>
            </a:r>
            <a:r>
              <a:rPr lang="pl-PL" b="1" dirty="0" smtClean="0">
                <a:solidFill>
                  <a:srgbClr val="0099FF"/>
                </a:solidFill>
              </a:rPr>
              <a:t>„autystami” </a:t>
            </a:r>
            <a:r>
              <a:rPr lang="pl-PL" dirty="0" smtClean="0"/>
              <a:t>jest </a:t>
            </a:r>
            <a:r>
              <a:rPr lang="pl-PL" b="1" dirty="0" smtClean="0">
                <a:solidFill>
                  <a:srgbClr val="0099FF"/>
                </a:solidFill>
              </a:rPr>
              <a:t>kolor niebieski</a:t>
            </a:r>
            <a:r>
              <a:rPr lang="pl-PL" dirty="0" smtClean="0"/>
              <a:t>. W Polsce na niebiesko, w poprzednich latach, zaświeciły się m.in. </a:t>
            </a:r>
            <a:r>
              <a:rPr lang="pl-PL" b="1" dirty="0" smtClean="0">
                <a:solidFill>
                  <a:srgbClr val="0099FF"/>
                </a:solidFill>
              </a:rPr>
              <a:t>Pałac Kultury i Nauki, most Śląsko-Dąbrowski, gmach Giełdy Papierów Wartościowych </a:t>
            </a:r>
            <a:br>
              <a:rPr lang="pl-PL" b="1" dirty="0" smtClean="0">
                <a:solidFill>
                  <a:srgbClr val="0099FF"/>
                </a:solidFill>
              </a:rPr>
            </a:br>
            <a:r>
              <a:rPr lang="pl-PL" b="1" dirty="0" smtClean="0">
                <a:solidFill>
                  <a:srgbClr val="0099FF"/>
                </a:solidFill>
              </a:rPr>
              <a:t>w Warszawie czy Katowicki Spodek</a:t>
            </a:r>
            <a:r>
              <a:rPr lang="pl-PL" dirty="0" smtClean="0"/>
              <a:t>, a w dużych sieciach handlowych istnieją tak zwane </a:t>
            </a:r>
            <a:r>
              <a:rPr lang="pl-PL" b="1" dirty="0" smtClean="0">
                <a:solidFill>
                  <a:srgbClr val="0099FF"/>
                </a:solidFill>
              </a:rPr>
              <a:t>„Ciche godziny”.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/>
              <a:buChar char=""/>
              <a:defRPr/>
            </a:pPr>
            <a:endParaRPr lang="pl-PL" dirty="0"/>
          </a:p>
        </p:txBody>
      </p:sp>
      <p:sp>
        <p:nvSpPr>
          <p:cNvPr id="36868" name="Symbol zastępczy numeru slajdu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AAB5460-2918-41BD-960B-14B11DF90D39}" type="slidenum">
              <a:rPr lang="pl-PL"/>
              <a:pPr>
                <a:defRPr/>
              </a:pPr>
              <a:t>2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795338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3600" dirty="0" smtClean="0">
                <a:solidFill>
                  <a:srgbClr val="00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Światowy Dzień Świadomości Autyzmu</a:t>
            </a:r>
            <a:endParaRPr lang="pl-PL" sz="3600" dirty="0">
              <a:solidFill>
                <a:srgbClr val="0099FF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r>
              <a:rPr lang="pl-PL" b="1" dirty="0" smtClean="0"/>
              <a:t>A czym jest autyzm? 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"/>
              <a:buNone/>
              <a:defRPr/>
            </a:pPr>
            <a:r>
              <a:rPr lang="pl-PL" b="1" dirty="0" smtClean="0"/>
              <a:t>   </a:t>
            </a:r>
            <a:r>
              <a:rPr lang="pl-PL" dirty="0" smtClean="0"/>
              <a:t>To zaburzenie rozwojowe związane z nieprawidłową pracą mózgu. Osoby dotknięte autyzmem mają problemy </a:t>
            </a:r>
            <a:br>
              <a:rPr lang="pl-PL" dirty="0" smtClean="0"/>
            </a:br>
            <a:r>
              <a:rPr lang="pl-PL" dirty="0" smtClean="0"/>
              <a:t>z komunikacją, postrzeganiem świata czy prawidłowym rozumieniem relacji społecznych. My, jako społeczeństwo, musimy sobie uświadomić, iż nie jest to ani lepsze, ani gorsze spojrzenie na świat. Jest po prostu inne. 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r>
              <a:rPr lang="pl-PL" b="1" dirty="0" smtClean="0"/>
              <a:t>W dniu 2 kwietnia każdy może wyrazić swą solidarność </a:t>
            </a:r>
            <a:br>
              <a:rPr lang="pl-PL" b="1" dirty="0" smtClean="0"/>
            </a:br>
            <a:r>
              <a:rPr lang="pl-PL" b="1" dirty="0" smtClean="0"/>
              <a:t>z osobami z autyzmem poprzez: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>
              <a:rPr lang="pl-PL" dirty="0" smtClean="0"/>
              <a:t>oświetlenie domu na niebiesko;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>
              <a:rPr lang="pl-PL" dirty="0" smtClean="0"/>
              <a:t>nałożenie ubrania w kolorze niebieskim;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>
              <a:rPr lang="pl-PL" dirty="0" smtClean="0"/>
              <a:t>dodania niebieskiej żarówki lub </a:t>
            </a:r>
            <a:r>
              <a:rPr lang="pl-PL" dirty="0" err="1" smtClean="0"/>
              <a:t>puzzla</a:t>
            </a:r>
            <a:r>
              <a:rPr lang="pl-PL" dirty="0" smtClean="0"/>
              <a:t> do swego profilu na </a:t>
            </a:r>
            <a:r>
              <a:rPr lang="pl-PL" dirty="0" err="1" smtClean="0"/>
              <a:t>facebook’u</a:t>
            </a:r>
            <a:r>
              <a:rPr lang="pl-PL" dirty="0" smtClean="0"/>
              <a:t> lub strony </a:t>
            </a:r>
            <a:r>
              <a:rPr lang="pl-PL" dirty="0" err="1" smtClean="0"/>
              <a:t>www</a:t>
            </a:r>
            <a:r>
              <a:rPr lang="pl-PL" dirty="0" smtClean="0"/>
              <a:t>. </a:t>
            </a:r>
          </a:p>
          <a:p>
            <a:pPr marL="274320" indent="-274320" algn="ctr" eaLnBrk="1" fontAlgn="auto" hangingPunct="1">
              <a:spcAft>
                <a:spcPts val="0"/>
              </a:spcAft>
              <a:buClr>
                <a:schemeClr val="accent3"/>
              </a:buClr>
              <a:buFont typeface="Wingdings"/>
              <a:buNone/>
              <a:defRPr/>
            </a:pPr>
            <a:r>
              <a:rPr lang="pl-PL" b="1" i="1" dirty="0" smtClean="0">
                <a:solidFill>
                  <a:srgbClr val="0099FF"/>
                </a:solidFill>
              </a:rPr>
              <a:t>Bądźmy w tym dniu razem!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/>
              <a:buChar char=""/>
              <a:defRPr/>
            </a:pPr>
            <a:endParaRPr lang="pl-PL" dirty="0"/>
          </a:p>
        </p:txBody>
      </p:sp>
      <p:sp>
        <p:nvSpPr>
          <p:cNvPr id="37892" name="Symbol zastępczy numeru slajdu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4DBCBB1-76B6-424D-B1DC-E17C756B84FE}" type="slidenum">
              <a:rPr lang="pl-PL"/>
              <a:pPr>
                <a:defRPr/>
              </a:pPr>
              <a:t>3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7239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3600" dirty="0" smtClean="0">
                <a:solidFill>
                  <a:srgbClr val="00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Światowy Dzień Świadomości Autyzmu</a:t>
            </a:r>
            <a:endParaRPr lang="pl-PL" sz="3600" dirty="0">
              <a:solidFill>
                <a:srgbClr val="0099FF"/>
              </a:solidFill>
            </a:endParaRPr>
          </a:p>
        </p:txBody>
      </p:sp>
      <p:sp>
        <p:nvSpPr>
          <p:cNvPr id="8195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buFont typeface="Arial" charset="0"/>
              <a:buChar char="•"/>
            </a:pPr>
            <a:r>
              <a:rPr lang="pl-PL" smtClean="0"/>
              <a:t>Autyzm </a:t>
            </a:r>
            <a:r>
              <a:rPr lang="pl-PL" b="1" smtClean="0">
                <a:solidFill>
                  <a:srgbClr val="0099FF"/>
                </a:solidFill>
              </a:rPr>
              <a:t>nie jest chorobą, ale zaburzeniem rozwoju</a:t>
            </a:r>
            <a:r>
              <a:rPr lang="pl-PL" smtClean="0">
                <a:solidFill>
                  <a:srgbClr val="0099FF"/>
                </a:solidFill>
              </a:rPr>
              <a:t> </a:t>
            </a:r>
            <a:r>
              <a:rPr lang="pl-PL" smtClean="0"/>
              <a:t>to znaczy, że cała ścieżka rozwoju osoby autystycznej jest inna od standardowej. Mówiąc innymi słowami: autyzm oznacza, że mózg pracuje w niestandardowy sposób.</a:t>
            </a:r>
          </a:p>
          <a:p>
            <a:pPr algn="just" eaLnBrk="1" hangingPunct="1">
              <a:buFont typeface="Arial" charset="0"/>
              <a:buChar char="•"/>
            </a:pPr>
            <a:r>
              <a:rPr lang="pl-PL" smtClean="0"/>
              <a:t>Autyzm </a:t>
            </a:r>
            <a:r>
              <a:rPr lang="pl-PL" b="1" smtClean="0">
                <a:solidFill>
                  <a:srgbClr val="0099FF"/>
                </a:solidFill>
              </a:rPr>
              <a:t>ASD</a:t>
            </a:r>
            <a:r>
              <a:rPr lang="pl-PL" smtClean="0"/>
              <a:t> </a:t>
            </a:r>
            <a:r>
              <a:rPr lang="pl-PL" b="1" i="1" smtClean="0">
                <a:solidFill>
                  <a:srgbClr val="0099FF"/>
                </a:solidFill>
              </a:rPr>
              <a:t>(Autism Spectrum Disorder) </a:t>
            </a:r>
            <a:r>
              <a:rPr lang="pl-PL" smtClean="0"/>
              <a:t>czyli </a:t>
            </a:r>
            <a:r>
              <a:rPr lang="pl-PL" b="1" smtClean="0">
                <a:solidFill>
                  <a:srgbClr val="0099FF"/>
                </a:solidFill>
              </a:rPr>
              <a:t>spektrum zaburzeń autystycznych</a:t>
            </a:r>
            <a:r>
              <a:rPr lang="pl-PL" smtClean="0"/>
              <a:t>. Oznacza to, że </a:t>
            </a:r>
            <a:r>
              <a:rPr lang="pl-PL" b="1" smtClean="0">
                <a:solidFill>
                  <a:srgbClr val="0099FF"/>
                </a:solidFill>
              </a:rPr>
              <a:t>autyzm jest trochę inny dla każdej osoby</a:t>
            </a:r>
            <a:r>
              <a:rPr lang="pl-PL" smtClean="0"/>
              <a:t>. Osoby z diagnozami ze spektrum autyzmu mają bardzo różne nasilenie zachowań i cech wynikających z autyzmu.</a:t>
            </a:r>
          </a:p>
          <a:p>
            <a:pPr eaLnBrk="1" hangingPunct="1"/>
            <a:endParaRPr lang="pl-PL" smtClean="0"/>
          </a:p>
        </p:txBody>
      </p:sp>
      <p:sp>
        <p:nvSpPr>
          <p:cNvPr id="38916" name="Symbol zastępczy numeru slajdu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D24EE2E-6686-45D2-825F-8A86A27A8DEF}" type="slidenum">
              <a:rPr lang="pl-PL"/>
              <a:pPr>
                <a:defRPr/>
              </a:pPr>
              <a:t>4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795338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3600" dirty="0" smtClean="0">
                <a:solidFill>
                  <a:srgbClr val="00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Światowy Dzień Świadomości Autyzmu</a:t>
            </a:r>
            <a:endParaRPr lang="pl-PL" sz="3600" dirty="0">
              <a:solidFill>
                <a:srgbClr val="0099FF"/>
              </a:solidFill>
            </a:endParaRPr>
          </a:p>
        </p:txBody>
      </p:sp>
      <p:sp>
        <p:nvSpPr>
          <p:cNvPr id="9219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785938"/>
            <a:ext cx="8229600" cy="4643437"/>
          </a:xfrm>
        </p:spPr>
        <p:txBody>
          <a:bodyPr/>
          <a:lstStyle/>
          <a:p>
            <a:pPr algn="just" eaLnBrk="1" hangingPunct="1">
              <a:buFont typeface="Wingdings 2" pitchFamily="18" charset="2"/>
              <a:buNone/>
            </a:pPr>
            <a:r>
              <a:rPr lang="pl-PL" b="1" smtClean="0"/>
              <a:t>Autyzm – jak często występuje?</a:t>
            </a:r>
          </a:p>
          <a:p>
            <a:pPr algn="just" eaLnBrk="1" hangingPunct="1">
              <a:buFont typeface="Arial" charset="0"/>
              <a:buChar char="•"/>
            </a:pPr>
            <a:r>
              <a:rPr lang="pl-PL" smtClean="0"/>
              <a:t>Autyzm diagnozuje się u około 1 na 100 dzieci </a:t>
            </a:r>
            <a:br>
              <a:rPr lang="pl-PL" smtClean="0"/>
            </a:br>
            <a:r>
              <a:rPr lang="pl-PL" smtClean="0"/>
              <a:t>w Europie. Występuje </a:t>
            </a:r>
            <a:r>
              <a:rPr lang="pl-PL" b="1" smtClean="0">
                <a:solidFill>
                  <a:srgbClr val="0099FF"/>
                </a:solidFill>
              </a:rPr>
              <a:t>u chłopców 4 razy częściej</a:t>
            </a:r>
            <a:r>
              <a:rPr lang="pl-PL" smtClean="0">
                <a:solidFill>
                  <a:srgbClr val="0099FF"/>
                </a:solidFill>
              </a:rPr>
              <a:t> </a:t>
            </a:r>
            <a:r>
              <a:rPr lang="pl-PL" smtClean="0"/>
              <a:t>niż u dziewczynek.</a:t>
            </a:r>
          </a:p>
          <a:p>
            <a:pPr algn="just" eaLnBrk="1" hangingPunct="1">
              <a:buFont typeface="Arial" charset="0"/>
              <a:buChar char="•"/>
            </a:pPr>
            <a:r>
              <a:rPr lang="pl-PL" smtClean="0"/>
              <a:t>W ostatnich latach badacze autyzmu sugerują, że objawy u dziewczynek wyglądają trochę inaczej niż objawy u chłopców. Przez to dziewczynki w spektrum autyzmu mogą nie otrzymywać diagnozy lub otrzymywać ją późno.</a:t>
            </a:r>
          </a:p>
          <a:p>
            <a:pPr eaLnBrk="1" hangingPunct="1">
              <a:buFont typeface="Wingdings 2" pitchFamily="18" charset="2"/>
              <a:buNone/>
            </a:pPr>
            <a:endParaRPr lang="pl-PL" smtClean="0"/>
          </a:p>
        </p:txBody>
      </p:sp>
      <p:sp>
        <p:nvSpPr>
          <p:cNvPr id="39940" name="Symbol zastępczy numeru slajdu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AF35356-4A2D-4FA7-BFF9-22917E2992E7}" type="slidenum">
              <a:rPr lang="pl-PL"/>
              <a:pPr>
                <a:defRPr/>
              </a:pPr>
              <a:t>5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7239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3600" dirty="0" smtClean="0">
                <a:solidFill>
                  <a:srgbClr val="00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Światowy Dzień Świadomości Autyzmu</a:t>
            </a:r>
            <a:endParaRPr lang="pl-PL" sz="3600" dirty="0">
              <a:solidFill>
                <a:srgbClr val="0099FF"/>
              </a:solidFill>
            </a:endParaRPr>
          </a:p>
        </p:txBody>
      </p:sp>
      <p:sp>
        <p:nvSpPr>
          <p:cNvPr id="1024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500188"/>
            <a:ext cx="8229600" cy="4824412"/>
          </a:xfrm>
        </p:spPr>
        <p:txBody>
          <a:bodyPr/>
          <a:lstStyle/>
          <a:p>
            <a:pPr algn="just" eaLnBrk="1" hangingPunct="1">
              <a:buFont typeface="Wingdings 2" pitchFamily="18" charset="2"/>
              <a:buNone/>
            </a:pPr>
            <a:r>
              <a:rPr lang="pl-PL" sz="2000" b="1" smtClean="0"/>
              <a:t>Objawy autyzmu:</a:t>
            </a:r>
          </a:p>
          <a:p>
            <a:pPr algn="just" eaLnBrk="1" hangingPunct="1">
              <a:buFont typeface="Wingdings" pitchFamily="2" charset="2"/>
              <a:buChar char="ü"/>
            </a:pPr>
            <a:r>
              <a:rPr lang="pl-PL" sz="2000" smtClean="0"/>
              <a:t>Autyzm jest diagnozowany na podstawie zachowań i cech występujących w 3 obszarach (tzw. triada autyzmu):</a:t>
            </a:r>
          </a:p>
          <a:p>
            <a:pPr algn="just" eaLnBrk="1" hangingPunct="1"/>
            <a:r>
              <a:rPr lang="pl-PL" sz="2000" smtClean="0"/>
              <a:t>interakcje społeczne;</a:t>
            </a:r>
          </a:p>
          <a:p>
            <a:pPr algn="just" eaLnBrk="1" hangingPunct="1"/>
            <a:r>
              <a:rPr lang="pl-PL" sz="2000" smtClean="0"/>
              <a:t>komunikacja;</a:t>
            </a:r>
          </a:p>
          <a:p>
            <a:pPr algn="just" eaLnBrk="1" hangingPunct="1"/>
            <a:r>
              <a:rPr lang="pl-PL" sz="2000" smtClean="0"/>
              <a:t>powtarzalne, stereotypowe zachowania.</a:t>
            </a:r>
          </a:p>
          <a:p>
            <a:pPr eaLnBrk="1" hangingPunct="1"/>
            <a:endParaRPr lang="pl-PL" smtClean="0"/>
          </a:p>
        </p:txBody>
      </p:sp>
      <p:sp>
        <p:nvSpPr>
          <p:cNvPr id="40964" name="Symbol zastępczy numeru slajdu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1D54633-55E3-4509-BC94-8C861AD15135}" type="slidenum">
              <a:rPr lang="pl-PL"/>
              <a:pPr>
                <a:defRPr/>
              </a:pPr>
              <a:t>6</a:t>
            </a:fld>
            <a:endParaRPr lang="pl-PL"/>
          </a:p>
        </p:txBody>
      </p:sp>
      <p:pic>
        <p:nvPicPr>
          <p:cNvPr id="10245" name="Obraz 4" descr="Czym jest autyzm? Poznaj objawy, przyczyny i sposoby pomoc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75" y="3714750"/>
            <a:ext cx="6572250" cy="288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652463"/>
          </a:xfrm>
        </p:spPr>
        <p:txBody>
          <a:bodyPr/>
          <a:lstStyle/>
          <a:p>
            <a:pPr algn="ctr" eaLnBrk="1" hangingPunct="1">
              <a:defRPr/>
            </a:pPr>
            <a:r>
              <a:rPr lang="pl-PL" sz="3600" dirty="0" smtClean="0">
                <a:solidFill>
                  <a:srgbClr val="00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Światowy Dzień Świadomości Autyzmu</a:t>
            </a:r>
            <a:endParaRPr lang="pl-PL" sz="360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CEC3CE-3AB0-4386-9C66-A2D490EEA6BA}" type="slidenum">
              <a:rPr lang="pl-PL" smtClean="0"/>
              <a:pPr>
                <a:defRPr/>
              </a:pPr>
              <a:t>7</a:t>
            </a:fld>
            <a:endParaRPr lang="pl-PL"/>
          </a:p>
        </p:txBody>
      </p:sp>
      <p:pic>
        <p:nvPicPr>
          <p:cNvPr id="11268" name="Symbol zastępczy zawartości 4" descr="2 kwietnia – Światowy Dzień Świadomości Autyzmu – Szkoła Podstawowa nr 17  im. Stanisława Ligonia w Żorach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28625" y="1714500"/>
            <a:ext cx="8143875" cy="48577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652463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3600" dirty="0" smtClean="0">
                <a:solidFill>
                  <a:srgbClr val="00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Światowy Dzień Świadomości Autyzmu</a:t>
            </a:r>
            <a:endParaRPr lang="pl-PL" sz="3600" dirty="0">
              <a:solidFill>
                <a:srgbClr val="0099FF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714500"/>
            <a:ext cx="8229600" cy="4610100"/>
          </a:xfrm>
        </p:spPr>
        <p:txBody>
          <a:bodyPr>
            <a:normAutofit fontScale="70000" lnSpcReduction="20000"/>
          </a:bodyPr>
          <a:lstStyle/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pl-PL" b="1" dirty="0" smtClean="0"/>
              <a:t>Interakcje społeczne: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r>
              <a:rPr lang="pl-PL" dirty="0" smtClean="0"/>
              <a:t>Osoby z autyzmem mają trudność w rozumieniu zachowania innych ludzi, często trudno jest im zrozumieć jak inne osoby się czują i co mają na myśli. Wyzwaniem jest dla nich im nawiązywanie przyjaźni i dogadywanie się w codziennych sytuacjach. Osoby w spektrum autyzmu mogą mieć trudności w rozumieniu gestów i odczytywaniu mimiki twarzy.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pl-PL" b="1" dirty="0" smtClean="0"/>
              <a:t>Objawy autyzmu w zakresie interakcji społecznych to m. </a:t>
            </a:r>
            <a:r>
              <a:rPr lang="pl-PL" b="1" dirty="0" err="1" smtClean="0"/>
              <a:t>in</a:t>
            </a:r>
            <a:r>
              <a:rPr lang="pl-PL" b="1" dirty="0" smtClean="0"/>
              <a:t>: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pl-PL" dirty="0" smtClean="0"/>
              <a:t>dziecko nie wskazuje palcem, żeby pokazać, że coś je interesuje;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pl-PL" dirty="0" smtClean="0"/>
              <a:t>dziecko nie patrzy na przedmioty, które wskazuje rodzic;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pl-PL" dirty="0" smtClean="0"/>
              <a:t>małe zainteresowane ludźmi lub brak świadomości ich obecności;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pl-PL" dirty="0" smtClean="0"/>
              <a:t>trudności w inicjowaniu kontaktu, angażowaniu się w zabawy w grupie, zdobywaniu przyjaciół;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pl-PL" dirty="0" smtClean="0"/>
              <a:t>brak wchodzenia w role i udawania w zabawie (tzw. zabawa „na niby”);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pl-PL" dirty="0" smtClean="0"/>
              <a:t>brak naśladowania;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pl-PL" dirty="0" smtClean="0"/>
              <a:t>trudności w rozumieniu uczuć lub mówieniu o uczuciach;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pl-PL" dirty="0" smtClean="0"/>
              <a:t>brak dzielenia się osiągnięciami lub zainteresowaniami np. zabawkami, rysunkami.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/>
              <a:buChar char=""/>
              <a:defRPr/>
            </a:pPr>
            <a:endParaRPr lang="pl-PL" dirty="0"/>
          </a:p>
        </p:txBody>
      </p:sp>
      <p:sp>
        <p:nvSpPr>
          <p:cNvPr id="41988" name="Symbol zastępczy numeru slajdu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1E56408-2630-46AA-80E8-74D0436C4DD2}" type="slidenum">
              <a:rPr lang="pl-PL"/>
              <a:pPr>
                <a:defRPr/>
              </a:pPr>
              <a:t>8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795338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3600" dirty="0" smtClean="0">
                <a:solidFill>
                  <a:srgbClr val="00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Światowy Dzień Świadomości Autyzmu</a:t>
            </a:r>
            <a:endParaRPr lang="pl-PL" sz="3600" dirty="0">
              <a:solidFill>
                <a:srgbClr val="0099FF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714500"/>
            <a:ext cx="8229600" cy="4610100"/>
          </a:xfrm>
        </p:spPr>
        <p:txBody>
          <a:bodyPr>
            <a:normAutofit fontScale="62500" lnSpcReduction="20000"/>
          </a:bodyPr>
          <a:lstStyle/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pl-PL" b="1" dirty="0" smtClean="0"/>
              <a:t>Komunikacja: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r>
              <a:rPr lang="pl-PL" dirty="0" smtClean="0"/>
              <a:t>Część osób z autyzmem nie mówi, ale używa innych form komunikacji np. wskazywanie obrazków w książkach do komunikacji lub pisanie. Osoby, które świetnie posługują się mową wysławiają się w sposób, który może wydawać się nietypowy lub usztywniony. Czasami osoby w spektrum autyzmu powtarzają te same słowa lub wyrażenia (to tzw. echolalia).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pl-PL" b="1" dirty="0" smtClean="0"/>
              <a:t>Objawy autyzmu w zakresie komunikacji to m. </a:t>
            </a:r>
            <a:r>
              <a:rPr lang="pl-PL" b="1" dirty="0" err="1" smtClean="0"/>
              <a:t>in</a:t>
            </a:r>
            <a:r>
              <a:rPr lang="pl-PL" b="1" dirty="0" smtClean="0"/>
              <a:t>: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pl-PL" dirty="0" smtClean="0"/>
              <a:t>opóźniony rozwój mowy;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pl-PL" dirty="0" smtClean="0"/>
              <a:t>unikanie kontaktu wzrokowego;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pl-PL" dirty="0" smtClean="0"/>
              <a:t>mimika twarzy jest niedostosowana do wypowiedzi;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pl-PL" dirty="0" smtClean="0"/>
              <a:t>trudności z odczytywaniem mimiki twarzy, tonu głosu, gestów rozmówcy;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pl-PL" dirty="0" smtClean="0"/>
              <a:t>nietypowy ton głosu lub nietypowy rytm mowy np. wymawianie każdego zdania jak pytania;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pl-PL" dirty="0" smtClean="0"/>
              <a:t>powtarzanie słów lub zdań tzw. echolalia np. w odpowiedzi na pytanie, powtarza je, zamiast udzielenia odpowiedzi;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pl-PL" dirty="0" smtClean="0"/>
              <a:t>wypowiedzi mogą sprawiać wrażenie nieadekwatnych do sytuacji;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pl-PL" dirty="0" smtClean="0"/>
              <a:t>trudność w komunikowaniu potrzeb lub pragnień;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pl-PL" dirty="0" smtClean="0"/>
              <a:t>branie wypowiedzi zbyt dosłownie – nie rozumienie poczucia humoru, ironii, metafor.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/>
              <a:buChar char=""/>
              <a:defRPr/>
            </a:pPr>
            <a:endParaRPr lang="pl-PL" dirty="0"/>
          </a:p>
        </p:txBody>
      </p:sp>
      <p:sp>
        <p:nvSpPr>
          <p:cNvPr id="43012" name="Symbol zastępczy numeru slajdu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88F3E41-D851-492A-B071-DF8F3D40375E}" type="slidenum">
              <a:rPr lang="pl-PL"/>
              <a:pPr>
                <a:defRPr/>
              </a:pPr>
              <a:t>9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7239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3600" dirty="0" smtClean="0">
                <a:solidFill>
                  <a:srgbClr val="00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Światowy Dzień Świadomości Autyzmu</a:t>
            </a:r>
            <a:endParaRPr lang="pl-PL" sz="3600" dirty="0">
              <a:solidFill>
                <a:srgbClr val="0099FF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714500"/>
            <a:ext cx="8229600" cy="4610100"/>
          </a:xfrm>
        </p:spPr>
        <p:txBody>
          <a:bodyPr>
            <a:normAutofit fontScale="62500" lnSpcReduction="20000"/>
          </a:bodyPr>
          <a:lstStyle/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pl-PL" b="1" dirty="0" smtClean="0"/>
              <a:t>Usztywnione zachowania: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pl-PL" dirty="0" smtClean="0"/>
              <a:t>Osoby z autyzmem często silnie przywiązują się do wzorców lub rutyn np. chodzenie zawsze tą samą drogą, układanie zabawek na półce, zawsze w tej samej kolejności. Nie lubią zmian a nieoczekiwane wydarzenia bywają dla nich bardzo stresujące. Często też bardzo silnie angażują się w zainteresowanie jednym albo kilkoma tematami np. autobusy, samochody określonej marki, liczby.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pl-PL" b="1" dirty="0" smtClean="0"/>
              <a:t>Objawy autyzmu w zakresie usztywnionych zachowań to m. </a:t>
            </a:r>
            <a:r>
              <a:rPr lang="pl-PL" b="1" dirty="0" err="1" smtClean="0"/>
              <a:t>in</a:t>
            </a:r>
            <a:r>
              <a:rPr lang="pl-PL" b="1" dirty="0" smtClean="0"/>
              <a:t>: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pl-PL" dirty="0" smtClean="0"/>
              <a:t>przywiązanie do rutyny np. dziecko nalega na chodzenie dokładnie tą samą drogą do szkoły lub jedzenie na tym samym talerzu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pl-PL" dirty="0" smtClean="0"/>
              <a:t>trudności z adaptacją do zmian w planie lub w środowisku np. przemeblowanie, zmiana godziny wyjścia do szkoły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pl-PL" dirty="0" smtClean="0"/>
              <a:t>nietypowe przywiązanie do zabawek lub obiektów tj. klucze, włączniki światła, nitki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pl-PL" dirty="0" smtClean="0"/>
              <a:t>zainteresowanie wąską dziedziną wiedzy np. rozkłady jazdy tramwaju, dinozaury, liczby, odkurzacze określonej marki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pl-PL" dirty="0" smtClean="0"/>
              <a:t>spędzanie dużej ilości czasu na układaniu zabawek w specyficzny sposób, obserwowaniu poruszających się przedmiotów (np. wentylator, pralka), koncentrowanie się na specyficznej części przedmiotu (np. kółko od auta)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pl-PL" dirty="0" smtClean="0"/>
              <a:t>wielokrotne powtarzanie ruchów tj. trzepotanie rękami na wysokości oczu, kręcenie się wokół własnej osi – tzw. stereotypie ruchowe lub </a:t>
            </a:r>
            <a:r>
              <a:rPr lang="pl-PL" dirty="0" err="1" smtClean="0"/>
              <a:t>autostymulacje</a:t>
            </a:r>
            <a:r>
              <a:rPr lang="pl-PL" dirty="0" smtClean="0"/>
              <a:t>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/>
              <a:buChar char=""/>
              <a:defRPr/>
            </a:pPr>
            <a:endParaRPr lang="pl-PL" dirty="0"/>
          </a:p>
        </p:txBody>
      </p:sp>
      <p:sp>
        <p:nvSpPr>
          <p:cNvPr id="44036" name="Symbol zastępczy numeru slajdu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AF0B723-E2A3-4EE5-AEC3-3430B8299F4F}" type="slidenum">
              <a:rPr lang="pl-PL"/>
              <a:pPr>
                <a:defRPr/>
              </a:pPr>
              <a:t>10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7239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3600" dirty="0" smtClean="0">
                <a:solidFill>
                  <a:srgbClr val="00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Światowy Dzień Świadomości Autyzmu</a:t>
            </a:r>
            <a:endParaRPr lang="pl-PL" sz="3600" dirty="0">
              <a:solidFill>
                <a:srgbClr val="0099FF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43063"/>
            <a:ext cx="8229600" cy="4786312"/>
          </a:xfrm>
        </p:spPr>
        <p:txBody>
          <a:bodyPr>
            <a:normAutofit fontScale="62500" lnSpcReduction="20000"/>
          </a:bodyPr>
          <a:lstStyle/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pl-PL" b="1" dirty="0" smtClean="0"/>
              <a:t>Zmysły, które są zbyt wrażliwe lub za mało wrażliwe: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pl-PL" dirty="0" smtClean="0"/>
              <a:t>Autyzm bardzo często łączy się z nietypowym odbieraniem świata za pomocą zmysłów. Osoby w spektrum autyzmu mogą odczuwać zwykłe bodźce jako mało intensywne (nie czuje uścisku dłoni) albo zbyt intensywne (uścisk dłoni czuje tak silnie jak poparzenie).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pl-PL" dirty="0" smtClean="0"/>
              <a:t>Problemy z nadwrażliwymi zmysłami albo zbyt małym odczuwaniem przez zmysły mogą być bardzo dotkliwe. Część dorosłych osób z autyzmem mówi np. o tym, że kiedy patrzą drugiej osobie w oczy, to jest to dla nich przykre doświadczenie dyskomfortu lub nawet bólu. Niektórzy przebywając w tłocznym pomieszczeniu pełnym głośnych dźwięków opisują uczucie paniki i </a:t>
            </a:r>
            <a:r>
              <a:rPr lang="pl-PL" b="1" dirty="0" smtClean="0"/>
              <a:t>przeładowania bodźcami</a:t>
            </a:r>
            <a:r>
              <a:rPr lang="pl-PL" dirty="0" smtClean="0"/>
              <a:t>.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pl-PL" b="1" dirty="0" smtClean="0"/>
              <a:t>Co może wskazywać na trudności sensoryczne?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pl-PL" dirty="0" smtClean="0"/>
              <a:t>zakrywanie uszu w reakcji na niektóre dźwięki;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pl-PL" dirty="0" smtClean="0"/>
              <a:t>niechęć do przytulania lub dotyku;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pl-PL" dirty="0" smtClean="0"/>
              <a:t>poszukiwanie wrażeń zmysłowych np. mocne podskakiwanie, wpatrywanie się w światło;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pl-PL" dirty="0" smtClean="0"/>
              <a:t>silne reakcje w odpowiedzi na bodźce np. płacz po dotknięciu specyficznej faktury przedmiotu np. sypkich rzeczy – piasek, kasza, ryż.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pl-PL" dirty="0" smtClean="0"/>
              <a:t>Zdarza się, że osoby, które nie mają widocznych problemów z poruszaniem się i fizycznie z ich rękoma i nogami wszystko jest w porządku, mogą mieć problemy z wykonywaniem zwykłych ruchów tj. trzymanie długopisu, przeskoczenie przez skakankę. Mogą odczuwać swoje ciało jakby nie mieli nad nim pełnej kontroli. Takie trudności występują o osób, które mają silne natężenie objawów autyzmu.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"/>
              <a:buChar char=""/>
              <a:defRPr/>
            </a:pPr>
            <a:endParaRPr lang="pl-PL" dirty="0"/>
          </a:p>
        </p:txBody>
      </p:sp>
      <p:sp>
        <p:nvSpPr>
          <p:cNvPr id="45060" name="Symbol zastępczy numeru slajdu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4DF7464-7468-4369-9B69-56FBCED4DCCE}" type="slidenum">
              <a:rPr lang="pl-PL"/>
              <a:pPr>
                <a:defRPr/>
              </a:pPr>
              <a:t>11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795338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3600" dirty="0" smtClean="0">
                <a:solidFill>
                  <a:srgbClr val="00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Światowy Dzień Świadomości Autyzmu</a:t>
            </a:r>
            <a:endParaRPr lang="pl-PL" sz="3600" dirty="0">
              <a:solidFill>
                <a:srgbClr val="0099FF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43063"/>
            <a:ext cx="8229600" cy="4681537"/>
          </a:xfrm>
        </p:spPr>
        <p:txBody>
          <a:bodyPr>
            <a:normAutofit fontScale="70000" lnSpcReduction="20000"/>
          </a:bodyPr>
          <a:lstStyle/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pl-PL" b="1" dirty="0" smtClean="0"/>
              <a:t>Wczesne rozpoznanie i wczesna interwencja: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pl-PL" dirty="0" smtClean="0"/>
              <a:t>Symptomy autyzmu mogą być widoczne już w 2 roku życia. Jeśli jesteś rodzicem malucha i niepokoi Cię jego rozwój, nie warto odkładać konsultacji ze specjalistą. Objawy autyzmu widoczne są zwłaszcza w zachowaniach społecznych i komunikacji.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pl-PL" b="1" dirty="0" smtClean="0"/>
              <a:t>Zachowania przed 3 rokiem życia, które mogą wskazywać na spektrum autyzmu to: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pl-PL" dirty="0" smtClean="0"/>
              <a:t>6 miesiąc – dziecko nie uśmiecha się do osób w otoczeniu, nie wykazuje innej radosnej ekspresji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pl-PL" dirty="0" smtClean="0"/>
              <a:t>9 miesiąc – dziecko nie odwzajemnia uśmiechów, ekspresji twarzy, nie odpowiada na wydawane przez rodzica dźwięki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pl-PL" dirty="0" smtClean="0"/>
              <a:t>12 miesiąc – brak gaworzenia, brak reakcji na imię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pl-PL" dirty="0" smtClean="0"/>
              <a:t>14 miesiąc – brak gestu wskazywania palcem i brak innych gestów używanych do komunikacji np. gest papa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pl-PL" dirty="0" smtClean="0"/>
              <a:t>16 miesiąc – brak słów lub używanie tylko kilku słów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pl-PL" dirty="0" smtClean="0"/>
              <a:t>18 miesiąc – brak zabawy na niby (np. karmienie lalki)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pl-PL" dirty="0" smtClean="0"/>
              <a:t>24 miesiące – dziecko nie używa w sposób sensowny zdań złożonych z 2 słów (zdania powinny być wypowiadane spontanicznie, nie tylko powtarzane).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/>
              <a:buChar char=""/>
              <a:defRPr/>
            </a:pPr>
            <a:endParaRPr lang="pl-PL" dirty="0"/>
          </a:p>
        </p:txBody>
      </p:sp>
      <p:sp>
        <p:nvSpPr>
          <p:cNvPr id="46084" name="Symbol zastępczy numeru slajdu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192F275-D3A5-4BA0-B201-0F98E4704FB7}" type="slidenum">
              <a:rPr lang="pl-PL"/>
              <a:pPr>
                <a:defRPr/>
              </a:pPr>
              <a:t>12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795338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3600" dirty="0" smtClean="0">
                <a:solidFill>
                  <a:srgbClr val="00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Światowy Dzień Świadomości Autyzmu</a:t>
            </a:r>
            <a:endParaRPr lang="pl-PL" sz="3600" dirty="0">
              <a:solidFill>
                <a:srgbClr val="0099FF"/>
              </a:solidFill>
            </a:endParaRPr>
          </a:p>
        </p:txBody>
      </p:sp>
      <p:sp>
        <p:nvSpPr>
          <p:cNvPr id="17411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lang="pl-PL" smtClean="0"/>
              <a:t>Wczesne rozpoznanie autyzmu jest bardzo ważne, ponieważ można wtedy zacząć wczesne wspomaganie rozwoju. Odpowiedni sposób mówienia do dziecka i zabawy oraz odpowiednia organizacjia środowiska pomagają dziecku w uczeniu się, komunikowaniu </a:t>
            </a:r>
            <a:br>
              <a:rPr lang="pl-PL" smtClean="0"/>
            </a:br>
            <a:r>
              <a:rPr lang="pl-PL" smtClean="0"/>
              <a:t>i nawiązywaniu relacji.</a:t>
            </a:r>
          </a:p>
        </p:txBody>
      </p:sp>
      <p:sp>
        <p:nvSpPr>
          <p:cNvPr id="47108" name="Symbol zastępczy numeru slajdu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4B54F76-339E-4864-A21B-9D77870A2263}" type="slidenum">
              <a:rPr lang="pl-PL"/>
              <a:pPr>
                <a:defRPr/>
              </a:pPr>
              <a:t>13</a:t>
            </a:fld>
            <a:endParaRPr lang="pl-PL"/>
          </a:p>
        </p:txBody>
      </p:sp>
      <p:pic>
        <p:nvPicPr>
          <p:cNvPr id="17413" name="Obraz 5" descr="Autyzm dziecięcy: objawy, leczeni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5" y="4214813"/>
            <a:ext cx="357187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7239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3600" dirty="0" smtClean="0">
                <a:solidFill>
                  <a:srgbClr val="00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Światowy Dzień Świadomości Autyzmu</a:t>
            </a:r>
            <a:endParaRPr lang="pl-PL" sz="3600" dirty="0">
              <a:solidFill>
                <a:srgbClr val="0099FF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pl-PL" b="1" dirty="0" smtClean="0"/>
              <a:t>Przyczyny autyzmu: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pl-PL" dirty="0" smtClean="0"/>
              <a:t>Przyczyny autyzmu </a:t>
            </a:r>
            <a:r>
              <a:rPr lang="pl-PL" b="1" dirty="0" smtClean="0">
                <a:solidFill>
                  <a:srgbClr val="0099FF"/>
                </a:solidFill>
              </a:rPr>
              <a:t>nie są dokładnie poznane</a:t>
            </a:r>
            <a:r>
              <a:rPr lang="pl-PL" dirty="0" smtClean="0"/>
              <a:t>. Według obecnej wiedzy nie istnieje pojedyncza przyczyna np. gen, który wywołuje autyzm. Przyczyny autyzmu </a:t>
            </a:r>
            <a:r>
              <a:rPr lang="pl-PL" b="1" dirty="0" smtClean="0">
                <a:solidFill>
                  <a:srgbClr val="0099FF"/>
                </a:solidFill>
              </a:rPr>
              <a:t>są złożone</a:t>
            </a:r>
            <a:r>
              <a:rPr lang="pl-PL" dirty="0" smtClean="0"/>
              <a:t> to znaczy, że na występowanie autyzmu wpływają różne </a:t>
            </a:r>
            <a:r>
              <a:rPr lang="pl-PL" b="1" dirty="0" smtClean="0">
                <a:solidFill>
                  <a:srgbClr val="0099FF"/>
                </a:solidFill>
              </a:rPr>
              <a:t>czynniki</a:t>
            </a:r>
            <a:r>
              <a:rPr lang="pl-PL" dirty="0" smtClean="0"/>
              <a:t>, które działają w różnym stopniu i w różnych kombinacjach.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pl-PL" dirty="0" smtClean="0"/>
              <a:t>Duże znaczenie w występowaniu autyzmu ma </a:t>
            </a:r>
            <a:r>
              <a:rPr lang="pl-PL" b="1" dirty="0" smtClean="0">
                <a:solidFill>
                  <a:srgbClr val="0099FF"/>
                </a:solidFill>
              </a:rPr>
              <a:t>genetyka</a:t>
            </a:r>
            <a:r>
              <a:rPr lang="pl-PL" dirty="0" smtClean="0"/>
              <a:t>. Istnieją geny i mutacje (tzn. zmiany w genach), które są związane z częstszym występowaniem autyzmu. Na występowanie autyzmu wpływają też niektóre czynniki środowiskowe tj. wyższy wiek rodziców, infekcje wirusowe podczas ciąży, wcześniactwo, ciąże mnogie.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/>
              <a:buChar char=""/>
              <a:defRPr/>
            </a:pPr>
            <a:endParaRPr lang="pl-PL" dirty="0"/>
          </a:p>
        </p:txBody>
      </p:sp>
      <p:sp>
        <p:nvSpPr>
          <p:cNvPr id="48132" name="Symbol zastępczy numeru slajdu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A2B59AC-C0C7-4646-B759-8A7617025C8D}" type="slidenum">
              <a:rPr lang="pl-PL"/>
              <a:pPr>
                <a:defRPr/>
              </a:pPr>
              <a:t>14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7239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3600" dirty="0" smtClean="0">
                <a:solidFill>
                  <a:srgbClr val="00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Światowy Dzień Świadomości Autyzmu</a:t>
            </a:r>
            <a:endParaRPr lang="pl-PL" sz="3600" dirty="0">
              <a:solidFill>
                <a:srgbClr val="0099FF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pl-PL" b="1" dirty="0" smtClean="0"/>
              <a:t>Mechanizmy psychologiczne: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pl-PL" dirty="0" smtClean="0"/>
              <a:t>Naukowcy od lat próbują odkryć wyjaśnienie objawów autyzmu np. wzorzec </a:t>
            </a:r>
            <a:br>
              <a:rPr lang="pl-PL" dirty="0" smtClean="0"/>
            </a:br>
            <a:r>
              <a:rPr lang="pl-PL" dirty="0" smtClean="0"/>
              <a:t>w myśleniu, który pozwala odpowiedzieć na pytanie: dlaczego osoby </a:t>
            </a:r>
            <a:br>
              <a:rPr lang="pl-PL" dirty="0" smtClean="0"/>
            </a:br>
            <a:r>
              <a:rPr lang="pl-PL" dirty="0" smtClean="0"/>
              <a:t>w spektrum autyzmu zachowują się w taki sposób? Jedna z teorii mówi o zaburzeniach w tzw. teorii umysłu. Twierdzi, że osoby w spektrum autyzmu mają trudność w intuicyjnym rozumieniu myśli, zamiarów i uczuć innych osób.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pl-PL" dirty="0" smtClean="0"/>
              <a:t>Inne teorie mówią o tym, że osoby w spektrum autyzmu w inny sposób przetwarzają informacje, które docierają do ich mózgów np. zaburzenia w centralnej koherencji. Zwolennicy tej teorii uważają, że osoby autystyczne mają tendencję do koncentracji na szczegółach i nie dostrzegania całego kontekstu sytuacji.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pl-PL" dirty="0" smtClean="0"/>
              <a:t>Ostatnio pojawia się coraz więcej dowodów na tzw. teorię braku łączności. Być może różne rejony w mózgach osób w spektrum autyzmu komunikują się ze sobą w mniejszym stopniu niż u osób, które rozwijają się typowo.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pl-PL" dirty="0" smtClean="0"/>
              <a:t>Do tej pory nie ma jednej, prostej odpowiedzi na to, co stoi za spektrum autyzmu. Kolejne badania wskazują na to, że autyzm jest bardzo złożony.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/>
              <a:buChar char=""/>
              <a:defRPr/>
            </a:pPr>
            <a:endParaRPr lang="pl-PL" dirty="0"/>
          </a:p>
        </p:txBody>
      </p:sp>
      <p:sp>
        <p:nvSpPr>
          <p:cNvPr id="49156" name="Symbol zastępczy numeru slajdu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0C94367-E7AA-4084-AD49-18D719904C99}" type="slidenum">
              <a:rPr lang="pl-PL"/>
              <a:pPr>
                <a:defRPr/>
              </a:pPr>
              <a:t>15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7239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3600" dirty="0" smtClean="0">
                <a:solidFill>
                  <a:srgbClr val="00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Światowy Dzień Świadomości Autyzmu</a:t>
            </a:r>
            <a:endParaRPr lang="pl-PL" sz="3600" dirty="0">
              <a:solidFill>
                <a:srgbClr val="0099FF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714500"/>
            <a:ext cx="8229600" cy="4610100"/>
          </a:xfrm>
        </p:spPr>
        <p:txBody>
          <a:bodyPr>
            <a:normAutofit fontScale="85000" lnSpcReduction="20000"/>
          </a:bodyPr>
          <a:lstStyle/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pl-PL" b="1" dirty="0" smtClean="0"/>
              <a:t>Diagnoza autyzmu: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pl-PL" dirty="0" smtClean="0"/>
              <a:t>Autyzm diagnozowany jest na podstawie zachowania. Diagnoza polega na kilku spotkaniach ze </a:t>
            </a:r>
            <a:r>
              <a:rPr lang="pl-PL" b="1" dirty="0" smtClean="0">
                <a:solidFill>
                  <a:srgbClr val="0099FF"/>
                </a:solidFill>
              </a:rPr>
              <a:t>specjalistami</a:t>
            </a:r>
            <a:r>
              <a:rPr lang="pl-PL" dirty="0" smtClean="0"/>
              <a:t> tj. psychiatra, psycholog, pedagog specjalny, logopeda. Diagności prowadzą </a:t>
            </a:r>
            <a:r>
              <a:rPr lang="pl-PL" b="1" dirty="0" smtClean="0">
                <a:solidFill>
                  <a:srgbClr val="0099FF"/>
                </a:solidFill>
              </a:rPr>
              <a:t>wywiad i obserwację</a:t>
            </a:r>
            <a:r>
              <a:rPr lang="pl-PL" dirty="0" smtClean="0"/>
              <a:t>. Podczas wywiadu pytają o wczesny rozwój, trudności, różne sytuacje z życia. Podczas obserwacji proponują zabawy, zadania lub tematy rozmów.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pl-PL" dirty="0" smtClean="0"/>
              <a:t>Diagności mogą poprosić o wykonanie dodatkowych badań </a:t>
            </a:r>
            <a:br>
              <a:rPr lang="pl-PL" dirty="0" smtClean="0"/>
            </a:br>
            <a:r>
              <a:rPr lang="pl-PL" dirty="0" smtClean="0"/>
              <a:t>(np. badanie słuchu, badania genetyczne, konsultacja </a:t>
            </a:r>
            <a:br>
              <a:rPr lang="pl-PL" dirty="0" smtClean="0"/>
            </a:br>
            <a:r>
              <a:rPr lang="pl-PL" dirty="0" smtClean="0"/>
              <a:t>z neurologiem), dostarczenie filmików rodzinnych, dokumentacji medycznej, opinii ze szkoły/przedszkola lub wypełnienie kwestionariuszy.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pl-PL" dirty="0" smtClean="0"/>
              <a:t>Po kilku spotkaniach psychiatra stawia diagnozę. Rodzice mogą też liczyć na pomoc w znalezieniu odpowiedniego wsparcia dla dziecka i uzyskanie wskazówek w jaki sposób pomóc dziecku </a:t>
            </a:r>
            <a:br>
              <a:rPr lang="pl-PL" dirty="0" smtClean="0"/>
            </a:br>
            <a:r>
              <a:rPr lang="pl-PL" dirty="0" smtClean="0"/>
              <a:t>w rozwoju.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/>
              <a:buChar char=""/>
              <a:defRPr/>
            </a:pPr>
            <a:endParaRPr lang="pl-PL" dirty="0"/>
          </a:p>
        </p:txBody>
      </p:sp>
      <p:sp>
        <p:nvSpPr>
          <p:cNvPr id="50180" name="Symbol zastępczy numeru slajdu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4C97AE4-FD3F-409E-9C9A-580FCB5629E6}" type="slidenum">
              <a:rPr lang="pl-PL"/>
              <a:pPr>
                <a:defRPr/>
              </a:pPr>
              <a:t>16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7239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3600" dirty="0" smtClean="0">
                <a:solidFill>
                  <a:srgbClr val="00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Światowy Dzień Świadomości Autyzmu</a:t>
            </a:r>
            <a:endParaRPr lang="pl-PL" sz="3600" dirty="0">
              <a:solidFill>
                <a:srgbClr val="0099FF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pl-PL" b="1" dirty="0" smtClean="0"/>
              <a:t>Typy autyzmu: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pl-PL" dirty="0" smtClean="0"/>
              <a:t>Diagnozy ze spektrum autyzmu, które stawiane są najczęściej to: </a:t>
            </a:r>
            <a:r>
              <a:rPr lang="pl-PL" b="1" dirty="0" smtClean="0">
                <a:solidFill>
                  <a:srgbClr val="0099FF"/>
                </a:solidFill>
              </a:rPr>
              <a:t>Autyzm, </a:t>
            </a:r>
            <a:r>
              <a:rPr lang="pl-PL" b="1" dirty="0" err="1" smtClean="0">
                <a:solidFill>
                  <a:srgbClr val="0099FF"/>
                </a:solidFill>
              </a:rPr>
              <a:t>Autyzm</a:t>
            </a:r>
            <a:r>
              <a:rPr lang="pl-PL" b="1" dirty="0" smtClean="0">
                <a:solidFill>
                  <a:srgbClr val="0099FF"/>
                </a:solidFill>
              </a:rPr>
              <a:t> atypowy i Zespół </a:t>
            </a:r>
            <a:r>
              <a:rPr lang="pl-PL" b="1" dirty="0" err="1" smtClean="0">
                <a:solidFill>
                  <a:srgbClr val="0099FF"/>
                </a:solidFill>
              </a:rPr>
              <a:t>Aspergera</a:t>
            </a:r>
            <a:r>
              <a:rPr lang="pl-PL" dirty="0" smtClean="0"/>
              <a:t>.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pl-PL" b="1" dirty="0" smtClean="0"/>
              <a:t>Autyzm dziecięcy (autyzm wczesnodziecięcy):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pl-PL" dirty="0" smtClean="0"/>
              <a:t>Diagnozę autyzmu otrzymują osoby, które wykazują objawy we wszystkich 3 sferach charakterystycznych dla spektrum autyzmu (triada autyzmu: relacje z ludźmi, komunikacja i elastyczność zachowania). Objawy pojawiły się przed 3 rokiem życia. Zwykle diagnoza autyzmu stawiana jest we wczesnym dzieciństwie. Autyzm dziecięcy, czasem nazywany też autyzmem wczesnodziecięcym lub autyzmem </a:t>
            </a:r>
            <a:r>
              <a:rPr lang="pl-PL" dirty="0" err="1" smtClean="0"/>
              <a:t>Kannerowskim</a:t>
            </a:r>
            <a:r>
              <a:rPr lang="pl-PL" dirty="0" smtClean="0"/>
              <a:t> a najczęściej po prostu autyzmem.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pl-PL" b="1" dirty="0" smtClean="0"/>
              <a:t>Autyzm atypowy: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pl-PL" dirty="0" smtClean="0"/>
              <a:t>Autyzm atypowy różni się od autyzmu dziecięcego późniejszym wystąpieniem objawów (po 3 roku życia) lub mniejszą ilością objawów – kiedy występuje wiele objawów autyzmu, ale nie wszystkie kryteria diagnostyczne autyzmu są spełnione.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/>
              <a:buChar char=""/>
              <a:defRPr/>
            </a:pPr>
            <a:endParaRPr lang="pl-PL" dirty="0"/>
          </a:p>
        </p:txBody>
      </p:sp>
      <p:sp>
        <p:nvSpPr>
          <p:cNvPr id="51204" name="Symbol zastępczy numeru slajdu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5072729-388C-4F04-B92C-017870AB7BEB}" type="slidenum">
              <a:rPr lang="pl-PL"/>
              <a:pPr>
                <a:defRPr/>
              </a:pPr>
              <a:t>17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7239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3600" dirty="0" smtClean="0">
                <a:solidFill>
                  <a:srgbClr val="00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Światowy Dzień Świadomości Autyzmu</a:t>
            </a:r>
            <a:endParaRPr lang="pl-PL" sz="3600" dirty="0">
              <a:solidFill>
                <a:srgbClr val="0099FF"/>
              </a:solidFill>
            </a:endParaRPr>
          </a:p>
        </p:txBody>
      </p:sp>
      <p:sp>
        <p:nvSpPr>
          <p:cNvPr id="22531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buFont typeface="Wingdings 2" pitchFamily="18" charset="2"/>
              <a:buNone/>
            </a:pPr>
            <a:r>
              <a:rPr lang="pl-PL" sz="2500" b="1" smtClean="0"/>
              <a:t>Zespół Aspergera:</a:t>
            </a:r>
          </a:p>
          <a:p>
            <a:pPr algn="just" eaLnBrk="1" hangingPunct="1"/>
            <a:r>
              <a:rPr lang="pl-PL" sz="2500" smtClean="0"/>
              <a:t>Osoby z </a:t>
            </a:r>
            <a:r>
              <a:rPr lang="pl-PL" sz="2500" b="1" smtClean="0">
                <a:solidFill>
                  <a:srgbClr val="0099FF"/>
                </a:solidFill>
              </a:rPr>
              <a:t>Zespołem Aspergera </a:t>
            </a:r>
            <a:r>
              <a:rPr lang="pl-PL" sz="2400" b="1" smtClean="0">
                <a:solidFill>
                  <a:srgbClr val="0099FF"/>
                </a:solidFill>
              </a:rPr>
              <a:t>(Asperger Syndrome - AS) </a:t>
            </a:r>
            <a:r>
              <a:rPr lang="pl-PL" sz="2500" smtClean="0"/>
              <a:t>mają inteligencję w normie, to znaczy, że ta diagnoza nie może być postawiona jeśli dziecko ma niepełnosprawność intelektualną. Diagnoza </a:t>
            </a:r>
            <a:r>
              <a:rPr lang="pl-PL" sz="2500" b="1" smtClean="0">
                <a:solidFill>
                  <a:srgbClr val="0099FF"/>
                </a:solidFill>
              </a:rPr>
              <a:t>Zespołu Aspergera</a:t>
            </a:r>
            <a:r>
              <a:rPr lang="pl-PL" sz="2500" smtClean="0"/>
              <a:t> może być postawiona w dzieciństwie, ale często stawiana jest także u młodzieży lub u dorosłych. </a:t>
            </a:r>
            <a:r>
              <a:rPr lang="pl-PL" sz="2500" b="1" smtClean="0">
                <a:solidFill>
                  <a:srgbClr val="0099FF"/>
                </a:solidFill>
              </a:rPr>
              <a:t>Zespół Aspergera </a:t>
            </a:r>
            <a:r>
              <a:rPr lang="pl-PL" sz="2500" smtClean="0"/>
              <a:t>różni się od autyzmu brakiem opóźnienia w rozwoju mowy.</a:t>
            </a:r>
          </a:p>
          <a:p>
            <a:pPr eaLnBrk="1" hangingPunct="1">
              <a:buFont typeface="Wingdings 2" pitchFamily="18" charset="2"/>
              <a:buNone/>
            </a:pPr>
            <a:endParaRPr lang="pl-PL" smtClean="0"/>
          </a:p>
        </p:txBody>
      </p:sp>
      <p:sp>
        <p:nvSpPr>
          <p:cNvPr id="52228" name="Symbol zastępczy numeru slajdu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000AC31-86E6-4676-8660-54996D51431B}" type="slidenum">
              <a:rPr lang="pl-PL"/>
              <a:pPr>
                <a:defRPr/>
              </a:pPr>
              <a:t>18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0063" y="642938"/>
            <a:ext cx="8229600" cy="723900"/>
          </a:xfrm>
        </p:spPr>
        <p:txBody>
          <a:bodyPr/>
          <a:lstStyle/>
          <a:p>
            <a:pPr algn="ctr" eaLnBrk="1" hangingPunct="1">
              <a:defRPr/>
            </a:pPr>
            <a:r>
              <a:rPr lang="pl-PL" sz="3600" dirty="0" smtClean="0">
                <a:solidFill>
                  <a:srgbClr val="00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Światowy Dzień Świadomości Autyzmu</a:t>
            </a:r>
            <a:endParaRPr lang="pl-PL" sz="360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F734C4-D50E-45CE-99F3-0924D32A65D3}" type="slidenum">
              <a:rPr lang="pl-PL" smtClean="0"/>
              <a:pPr>
                <a:defRPr/>
              </a:pPr>
              <a:t>19</a:t>
            </a:fld>
            <a:endParaRPr lang="pl-PL"/>
          </a:p>
        </p:txBody>
      </p:sp>
      <p:pic>
        <p:nvPicPr>
          <p:cNvPr id="23556" name="Symbol zastępczy zawartości 4" descr="autyzm :: Szkoła Podstawowa nr 5 w Wejherowie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28625" y="1428750"/>
            <a:ext cx="8429625" cy="50720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571500"/>
            <a:ext cx="8229600" cy="642938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3600" dirty="0" smtClean="0">
                <a:solidFill>
                  <a:srgbClr val="00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Światowy Dzień Świadomości Autyzmu</a:t>
            </a:r>
            <a:endParaRPr lang="pl-PL" sz="36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428750"/>
            <a:ext cx="8229600" cy="4895850"/>
          </a:xfrm>
        </p:spPr>
        <p:txBody>
          <a:bodyPr>
            <a:normAutofit fontScale="32500" lnSpcReduction="20000"/>
          </a:bodyPr>
          <a:lstStyle/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pl-PL" sz="6400" b="1" dirty="0" smtClean="0"/>
              <a:t>Terapia autyzmu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pl-PL" sz="6400" dirty="0" smtClean="0"/>
              <a:t>Sposoby na wspomaganie rozwoju i strategie wychowawcze są zawsze </a:t>
            </a:r>
            <a:r>
              <a:rPr lang="pl-PL" sz="6400" b="1" dirty="0" smtClean="0">
                <a:solidFill>
                  <a:srgbClr val="0099FF"/>
                </a:solidFill>
              </a:rPr>
              <a:t>dobierane indywidualnie</a:t>
            </a:r>
            <a:r>
              <a:rPr lang="pl-PL" sz="6400" dirty="0" smtClean="0"/>
              <a:t> do konkretnego dziecka. Rodzice, po konsultacjach ze specjalistami, wybierają metody wspierania rozwoju (terapii). Dobrze jest znaleźć doświadczonego </a:t>
            </a:r>
            <a:br>
              <a:rPr lang="pl-PL" sz="6400" dirty="0" smtClean="0"/>
            </a:br>
            <a:r>
              <a:rPr lang="pl-PL" sz="6400" dirty="0" smtClean="0"/>
              <a:t>i zaufanego specjalistę, który będzie koordynował terapię dziecka, wyznaczał cele, sprawdzał postępy i czuwał nad całą rodziną.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pl-PL" sz="6400" dirty="0" smtClean="0"/>
              <a:t>Pomocy można szukać w poradniach psychologiczno-pedagogicznych (zwłaszcza tych wyspecjalizowanych w autyzmie), stowarzyszeniach, fundacjach oraz prywatnych ośrodkach </a:t>
            </a:r>
            <a:r>
              <a:rPr lang="pl-PL" sz="6400" dirty="0" err="1" smtClean="0"/>
              <a:t>diagnostyczno-terapeutyczych</a:t>
            </a:r>
            <a:r>
              <a:rPr lang="pl-PL" sz="6400" dirty="0" smtClean="0"/>
              <a:t>.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pl-PL" sz="6400" dirty="0" smtClean="0"/>
              <a:t>Dzieci w spektrum autyzmu uczą się w klasach terapeutycznych </a:t>
            </a:r>
            <a:br>
              <a:rPr lang="pl-PL" sz="6400" dirty="0" smtClean="0"/>
            </a:br>
            <a:r>
              <a:rPr lang="pl-PL" sz="6400" dirty="0" smtClean="0"/>
              <a:t>(z kilkorgiem rówieśników z autyzmem), w klasach integracyjnych lub w zwykłych klasach masowych. System wsparcia dla osób ze spektrum autyzmu polepsza się na przestrzeni lat, ale ciągle jeszcze wiele jest do zrobienia.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BD9EE3-94FF-4D78-8B2F-33338B42E6F0}" type="slidenum">
              <a:rPr lang="pl-PL"/>
              <a:pPr>
                <a:defRPr/>
              </a:pPr>
              <a:t>20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652463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3600" dirty="0" smtClean="0">
                <a:solidFill>
                  <a:srgbClr val="00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Światowy Dzień Świadomości Autyzmu</a:t>
            </a:r>
            <a:endParaRPr lang="pl-PL" sz="36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571625"/>
            <a:ext cx="8229600" cy="4786313"/>
          </a:xfrm>
        </p:spPr>
        <p:txBody>
          <a:bodyPr>
            <a:normAutofit fontScale="250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pl-PL" sz="7600" b="1" dirty="0" smtClean="0"/>
              <a:t>Terapia autyzmu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pl-PL" sz="7600" dirty="0" smtClean="0"/>
              <a:t>W pracę z dzieckiem zaangażowani mogą być specjaliści: pedagog specjalny (magister pedagogiki ze specjalnością edukacji i wspierania osób z niepełnosprawnością/zaburzeniami rozwoju), psycholog, psychiatra (lekarz), logopeda i terapeuci wyspecjalizowani w konkretnej metodzie. </a:t>
            </a:r>
            <a:br>
              <a:rPr lang="pl-PL" sz="7600" dirty="0" smtClean="0"/>
            </a:br>
            <a:r>
              <a:rPr lang="pl-PL" sz="7600" dirty="0" smtClean="0"/>
              <a:t>O specjalistyczne wsparcie zazwyczaj łatwiej jest w dużych miastach.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pl-PL" sz="7600" dirty="0" smtClean="0"/>
              <a:t>Wspieranie rozwoju ma na celu umożliwienie dziecku uzyskania jak najpełniejszych możliwości uczenia się, komunikowania się, wchodzenia </a:t>
            </a:r>
            <a:br>
              <a:rPr lang="pl-PL" sz="7600" dirty="0" smtClean="0"/>
            </a:br>
            <a:r>
              <a:rPr lang="pl-PL" sz="7600" dirty="0" smtClean="0"/>
              <a:t>w relacje, samodzielności np. nawiązywanie przyjaźni w szkole, uczenie się mowy lub alternatywnych sposobów komunikacji, radzenie sobie </a:t>
            </a:r>
            <a:br>
              <a:rPr lang="pl-PL" sz="7600" dirty="0" smtClean="0"/>
            </a:br>
            <a:r>
              <a:rPr lang="pl-PL" sz="7600" dirty="0" smtClean="0"/>
              <a:t>z frustracją i stresem, samodzielne podejmowanie wyzwań.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pl-PL" sz="7600" dirty="0" smtClean="0"/>
              <a:t>Każde dziecko w spektrum autyzmu ma indywidualną ścieżkę rozwoju, dlatego bardzo trudno jest mówić o tzw. rokowaniach, czyli o tym jak dziecko będzie sobie radziło za kilka lub kilkanaście lat. 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pl-PL" sz="7600" dirty="0" smtClean="0"/>
              <a:t>Największą na świecie organizacją zajmującą się wsparciem dla osób ze spektrum autyzmu jest </a:t>
            </a:r>
            <a:r>
              <a:rPr lang="pl-PL" sz="7600" b="1" dirty="0" err="1" smtClean="0">
                <a:solidFill>
                  <a:srgbClr val="0099FF"/>
                </a:solidFill>
              </a:rPr>
              <a:t>Austism</a:t>
            </a:r>
            <a:r>
              <a:rPr lang="pl-PL" sz="7600" b="1" dirty="0" smtClean="0">
                <a:solidFill>
                  <a:srgbClr val="0099FF"/>
                </a:solidFill>
              </a:rPr>
              <a:t> </a:t>
            </a:r>
            <a:r>
              <a:rPr lang="pl-PL" sz="7600" b="1" dirty="0" err="1" smtClean="0">
                <a:solidFill>
                  <a:srgbClr val="0099FF"/>
                </a:solidFill>
              </a:rPr>
              <a:t>Speaks</a:t>
            </a:r>
            <a:r>
              <a:rPr lang="pl-PL" sz="7600" dirty="0" smtClean="0"/>
              <a:t>, a największą w Polsce  </a:t>
            </a:r>
            <a:r>
              <a:rPr lang="pl-PL" sz="7600" b="1" dirty="0" smtClean="0">
                <a:solidFill>
                  <a:srgbClr val="0099FF"/>
                </a:solidFill>
              </a:rPr>
              <a:t>Synapsis</a:t>
            </a:r>
            <a:r>
              <a:rPr lang="pl-PL" sz="7600" dirty="0" smtClean="0"/>
              <a:t>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C07BF8-24DB-4420-8954-9147E5527C1E}" type="slidenum">
              <a:rPr lang="pl-PL"/>
              <a:pPr>
                <a:defRPr/>
              </a:pPr>
              <a:t>21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7239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3600" dirty="0" smtClean="0">
                <a:solidFill>
                  <a:srgbClr val="00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Światowy Dzień Świadomości Autyzmu</a:t>
            </a:r>
            <a:endParaRPr lang="pl-PL" sz="3600" dirty="0">
              <a:solidFill>
                <a:srgbClr val="0099FF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571625"/>
            <a:ext cx="8229600" cy="4752975"/>
          </a:xfrm>
        </p:spPr>
        <p:txBody>
          <a:bodyPr>
            <a:normAutofit fontScale="47500" lnSpcReduction="20000"/>
          </a:bodyPr>
          <a:lstStyle/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pl-PL" sz="3600" b="1" dirty="0" smtClean="0"/>
              <a:t>Autyzm u dorosłych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pl-PL" sz="3600" dirty="0" smtClean="0"/>
              <a:t>Osoby, które dostały diagnozę autyzmu w dzieciństwie, w dorosłości nadal są </a:t>
            </a:r>
            <a:br>
              <a:rPr lang="pl-PL" sz="3600" dirty="0" smtClean="0"/>
            </a:br>
            <a:r>
              <a:rPr lang="pl-PL" sz="3600" dirty="0" smtClean="0"/>
              <a:t>w spektrum autyzmu.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pl-PL" sz="3600" dirty="0" smtClean="0"/>
              <a:t>Część dorosłych w spektrum autyzmu prowadzi samodzielne życie, pracuje </a:t>
            </a:r>
            <a:br>
              <a:rPr lang="pl-PL" sz="3600" dirty="0" smtClean="0"/>
            </a:br>
            <a:r>
              <a:rPr lang="pl-PL" sz="3600" dirty="0" smtClean="0"/>
              <a:t>i zakłada własne rodziny. Te osoby wypracowują swoje sposoby na codzienne pokonywanie trudności wynikających z autyzmu. Często ze względu na ich nietuzinkowy sposób myślenia są kreatywnymi, kompetentnymi oraz rzetelnymi pracownikami oraz lojalnymi przyjaciółmi.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pl-PL" sz="3600" dirty="0" smtClean="0"/>
              <a:t>Większość osób w spektrum autyzmu potrzebuje wsparcia przez całe życie. Niektóre osoby mają trudność z wykonaniem codziennych czynności, inne osoby potrzebują wsparcia tylko w niektórych sytuacjach. Bardzo ważne są dla nich działania tj. dostosowane miejsca pracy np. Klubokawiarnia Życie jest fajne </a:t>
            </a:r>
            <a:br>
              <a:rPr lang="pl-PL" sz="3600" dirty="0" smtClean="0"/>
            </a:br>
            <a:r>
              <a:rPr lang="pl-PL" sz="3600" dirty="0" smtClean="0"/>
              <a:t>w Warszawie, mieszkania chronione, opieka </a:t>
            </a:r>
            <a:r>
              <a:rPr lang="pl-PL" sz="3600" dirty="0" err="1" smtClean="0"/>
              <a:t>wytchnieniowa</a:t>
            </a:r>
            <a:r>
              <a:rPr lang="pl-PL" sz="3600" dirty="0" smtClean="0"/>
              <a:t> dla rodziców.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pl-PL" sz="3600" dirty="0" smtClean="0"/>
              <a:t>Zdarza się, że osoby w spektrum autyzmu </a:t>
            </a:r>
            <a:r>
              <a:rPr lang="pl-PL" sz="3600" b="1" dirty="0" smtClean="0">
                <a:solidFill>
                  <a:srgbClr val="0099FF"/>
                </a:solidFill>
              </a:rPr>
              <a:t>poszukują diagnozy dopiero </a:t>
            </a:r>
            <a:br>
              <a:rPr lang="pl-PL" sz="3600" b="1" dirty="0" smtClean="0">
                <a:solidFill>
                  <a:srgbClr val="0099FF"/>
                </a:solidFill>
              </a:rPr>
            </a:br>
            <a:r>
              <a:rPr lang="pl-PL" sz="3600" b="1" dirty="0" smtClean="0">
                <a:solidFill>
                  <a:srgbClr val="0099FF"/>
                </a:solidFill>
              </a:rPr>
              <a:t>w dorosłości</a:t>
            </a:r>
            <a:r>
              <a:rPr lang="pl-PL" sz="3600" dirty="0" smtClean="0"/>
              <a:t>. Wynika to z tego, że kilkanaście lat temu świadomość autyzmu była bardzo mała. Diagnoza spektrum autyzmu w dorosłości często pomaga lepiej zrozumieć siebie i źródło wyzwań, których osoba doświadczyła przez całe życie.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pl-PL" sz="3600" dirty="0" smtClean="0"/>
              <a:t>Jeśli podejrzewasz u siebie </a:t>
            </a:r>
            <a:r>
              <a:rPr lang="pl-PL" sz="3600" b="1" dirty="0" smtClean="0">
                <a:solidFill>
                  <a:srgbClr val="0099FF"/>
                </a:solidFill>
              </a:rPr>
              <a:t>Autyzm/Zespół </a:t>
            </a:r>
            <a:r>
              <a:rPr lang="pl-PL" sz="3600" b="1" dirty="0" err="1" smtClean="0">
                <a:solidFill>
                  <a:srgbClr val="0099FF"/>
                </a:solidFill>
              </a:rPr>
              <a:t>Aspergera</a:t>
            </a:r>
            <a:r>
              <a:rPr lang="pl-PL" sz="3600" dirty="0" smtClean="0"/>
              <a:t>, nie jest za późno na diagnozę.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pl-PL" dirty="0"/>
          </a:p>
        </p:txBody>
      </p:sp>
      <p:sp>
        <p:nvSpPr>
          <p:cNvPr id="53252" name="Symbol zastępczy numeru slajdu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2151136-C53D-4B4E-8281-216DFDB4E8F7}" type="slidenum">
              <a:rPr lang="pl-PL"/>
              <a:pPr>
                <a:defRPr/>
              </a:pPr>
              <a:t>22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581025"/>
          </a:xfrm>
        </p:spPr>
        <p:txBody>
          <a:bodyPr/>
          <a:lstStyle/>
          <a:p>
            <a:pPr algn="ctr">
              <a:defRPr/>
            </a:pPr>
            <a:r>
              <a:rPr lang="pl-PL" sz="3600" dirty="0" smtClean="0">
                <a:solidFill>
                  <a:srgbClr val="00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Światowy Dzień Świadomości Autyzmu</a:t>
            </a:r>
            <a:endParaRPr lang="pl-PL" sz="3600" dirty="0"/>
          </a:p>
        </p:txBody>
      </p:sp>
      <p:sp>
        <p:nvSpPr>
          <p:cNvPr id="27651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428750"/>
            <a:ext cx="8229600" cy="4895850"/>
          </a:xfrm>
        </p:spPr>
        <p:txBody>
          <a:bodyPr/>
          <a:lstStyle/>
          <a:p>
            <a:pPr algn="just">
              <a:buFont typeface="Wingdings 2" pitchFamily="18" charset="2"/>
              <a:buNone/>
            </a:pPr>
            <a:r>
              <a:rPr lang="pl-PL" sz="2000" b="1" smtClean="0"/>
              <a:t>Znane osoby z zaburzeniami ze spektrum autyzmu:</a:t>
            </a:r>
          </a:p>
          <a:p>
            <a:pPr algn="just"/>
            <a:r>
              <a:rPr lang="pl-PL" sz="2000" smtClean="0"/>
              <a:t>Lionel Messi, wybitny argentyński piłkarz, ma zdiagnozowany </a:t>
            </a:r>
            <a:r>
              <a:rPr lang="pl-PL" sz="2000" b="1" smtClean="0">
                <a:solidFill>
                  <a:srgbClr val="0099FF"/>
                </a:solidFill>
              </a:rPr>
              <a:t>zespół Aspergera</a:t>
            </a:r>
            <a:r>
              <a:rPr lang="pl-PL" sz="2000" smtClean="0"/>
              <a:t>, czyli jedno z zaburzeń ze spektrum autyzmu. Diagnozę postawiono w wieku 8 lat. To, że Messi zmaga się z takim zaburzeniem paradoksalnie mogło pomóc mu w karierze. </a:t>
            </a:r>
          </a:p>
          <a:p>
            <a:pPr algn="just"/>
            <a:r>
              <a:rPr lang="pl-PL" sz="2000" b="1" smtClean="0">
                <a:solidFill>
                  <a:srgbClr val="0099FF"/>
                </a:solidFill>
              </a:rPr>
              <a:t>Osoby z zespołem Aspergera działają według określonych schematów.</a:t>
            </a:r>
            <a:r>
              <a:rPr lang="pl-PL" sz="2000" smtClean="0">
                <a:solidFill>
                  <a:srgbClr val="0099FF"/>
                </a:solidFill>
              </a:rPr>
              <a:t> </a:t>
            </a:r>
            <a:r>
              <a:rPr lang="pl-PL" sz="2000" smtClean="0"/>
              <a:t>Mają też dobrą pamięć. Te dwie cechy przydają się na boisku. </a:t>
            </a:r>
          </a:p>
          <a:p>
            <a:pPr algn="just"/>
            <a:endParaRPr lang="pl-PL" smtClean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527161-81DB-4F0C-B6EA-3F24D567D599}" type="slidenum">
              <a:rPr lang="pl-PL" smtClean="0"/>
              <a:pPr>
                <a:defRPr/>
              </a:pPr>
              <a:t>23</a:t>
            </a:fld>
            <a:endParaRPr lang="pl-PL"/>
          </a:p>
        </p:txBody>
      </p:sp>
      <p:pic>
        <p:nvPicPr>
          <p:cNvPr id="27653" name="Obraz 4" descr="To już jest koniec. Lionel Messi odchodzi z Barcelony - Dziennik.p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1938" y="4000500"/>
            <a:ext cx="3722687" cy="247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723900"/>
          </a:xfrm>
        </p:spPr>
        <p:txBody>
          <a:bodyPr/>
          <a:lstStyle/>
          <a:p>
            <a:pPr algn="ctr">
              <a:defRPr/>
            </a:pPr>
            <a:r>
              <a:rPr lang="pl-PL" sz="3600" dirty="0" smtClean="0">
                <a:solidFill>
                  <a:srgbClr val="00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Światowy Dzień Świadomości Autyzmu</a:t>
            </a:r>
            <a:endParaRPr lang="pl-PL" sz="3600" dirty="0"/>
          </a:p>
        </p:txBody>
      </p:sp>
      <p:sp>
        <p:nvSpPr>
          <p:cNvPr id="28675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l-PL" sz="2000" b="1" smtClean="0">
                <a:solidFill>
                  <a:srgbClr val="0099FF"/>
                </a:solidFill>
              </a:rPr>
              <a:t>Anthony Hopkins </a:t>
            </a:r>
            <a:r>
              <a:rPr lang="pl-PL" sz="2000" smtClean="0"/>
              <a:t>jest wybitnym aktorem telewizyjnym </a:t>
            </a:r>
            <a:br>
              <a:rPr lang="pl-PL" sz="2000" smtClean="0"/>
            </a:br>
            <a:r>
              <a:rPr lang="pl-PL" sz="2000" smtClean="0"/>
              <a:t>i filmowym. Każdy zna jego rolę w filmie ''Milczenie owiec''. </a:t>
            </a:r>
            <a:br>
              <a:rPr lang="pl-PL" sz="2000" smtClean="0"/>
            </a:br>
            <a:r>
              <a:rPr lang="pl-PL" sz="2000" smtClean="0"/>
              <a:t>W ostatnich latach Hopkins mówił w wywiadach o tym, że ma zdiagnozowany </a:t>
            </a:r>
            <a:r>
              <a:rPr lang="pl-PL" sz="2000" b="1" smtClean="0">
                <a:solidFill>
                  <a:srgbClr val="0099FF"/>
                </a:solidFill>
              </a:rPr>
              <a:t>zespół Aspergera</a:t>
            </a:r>
            <a:r>
              <a:rPr lang="pl-PL" sz="2000" smtClean="0"/>
              <a:t>. Jak sam o sobie mówi, jest typem samotnika, nie lubi chodzić na imprezy, nie ma wielu przyjaciół. Gdy został zapytany o to, </a:t>
            </a:r>
            <a:r>
              <a:rPr lang="pl-PL" sz="2000" b="1" smtClean="0">
                <a:solidFill>
                  <a:srgbClr val="0099FF"/>
                </a:solidFill>
              </a:rPr>
              <a:t>jak zespół Aspergera pomógł mu jako aktorowi</a:t>
            </a:r>
            <a:r>
              <a:rPr lang="pl-PL" sz="2000" smtClean="0">
                <a:solidFill>
                  <a:srgbClr val="0099FF"/>
                </a:solidFill>
              </a:rPr>
              <a:t>, </a:t>
            </a:r>
            <a:r>
              <a:rPr lang="pl-PL" sz="2000" smtClean="0"/>
              <a:t>odpowiedział: </a:t>
            </a:r>
            <a:r>
              <a:rPr lang="pl-PL" sz="2000" b="1" i="1" smtClean="0">
                <a:solidFill>
                  <a:srgbClr val="0099FF"/>
                </a:solidFill>
              </a:rPr>
              <a:t>''Zdecydowanie patrzę na ludzi inaczej niż inni''</a:t>
            </a:r>
            <a:r>
              <a:rPr lang="pl-PL" sz="2000" b="1" i="1" smtClean="0"/>
              <a:t>.</a:t>
            </a:r>
            <a:r>
              <a:rPr lang="pl-PL" sz="2000" b="1" i="1" smtClean="0">
                <a:solidFill>
                  <a:srgbClr val="0099FF"/>
                </a:solidFill>
              </a:rPr>
              <a:t> </a:t>
            </a:r>
          </a:p>
          <a:p>
            <a:endParaRPr lang="pl-PL" smtClean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B24269-AC14-4A80-AB43-3B6CB32476E1}" type="slidenum">
              <a:rPr lang="pl-PL" smtClean="0"/>
              <a:pPr>
                <a:defRPr/>
              </a:pPr>
              <a:t>24</a:t>
            </a:fld>
            <a:endParaRPr lang="pl-PL"/>
          </a:p>
        </p:txBody>
      </p:sp>
      <p:pic>
        <p:nvPicPr>
          <p:cNvPr id="28677" name="Obraz 4" descr="Anthony Hopkin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0688" y="4143375"/>
            <a:ext cx="2428875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723900"/>
          </a:xfrm>
        </p:spPr>
        <p:txBody>
          <a:bodyPr/>
          <a:lstStyle/>
          <a:p>
            <a:pPr algn="ctr">
              <a:defRPr/>
            </a:pPr>
            <a:r>
              <a:rPr lang="pl-PL" sz="3600" dirty="0" smtClean="0">
                <a:solidFill>
                  <a:srgbClr val="00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Światowy Dzień Świadomości Autyzmu</a:t>
            </a:r>
            <a:endParaRPr lang="pl-PL" sz="3600" dirty="0"/>
          </a:p>
        </p:txBody>
      </p:sp>
      <p:sp>
        <p:nvSpPr>
          <p:cNvPr id="29699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l-PL" sz="2000" b="1" smtClean="0">
                <a:solidFill>
                  <a:srgbClr val="0099FF"/>
                </a:solidFill>
              </a:rPr>
              <a:t>Daryl Hannah</a:t>
            </a:r>
            <a:r>
              <a:rPr lang="pl-PL" sz="2000" smtClean="0"/>
              <a:t>, aktorka znana m.in. z filmów ''Łowca androidów'', ''Stalowe magnolie'' i ''Kill Bill'', </a:t>
            </a:r>
            <a:r>
              <a:rPr lang="pl-PL" sz="2000" b="1" smtClean="0">
                <a:solidFill>
                  <a:srgbClr val="0099FF"/>
                </a:solidFill>
              </a:rPr>
              <a:t>została zdiagnozowana </a:t>
            </a:r>
            <a:br>
              <a:rPr lang="pl-PL" sz="2000" b="1" smtClean="0">
                <a:solidFill>
                  <a:srgbClr val="0099FF"/>
                </a:solidFill>
              </a:rPr>
            </a:br>
            <a:r>
              <a:rPr lang="pl-PL" sz="2000" b="1" smtClean="0">
                <a:solidFill>
                  <a:srgbClr val="0099FF"/>
                </a:solidFill>
              </a:rPr>
              <a:t>z zaburzeniem ze spektrum autyzmu</a:t>
            </a:r>
            <a:r>
              <a:rPr lang="pl-PL" sz="2000" smtClean="0"/>
              <a:t>, gdy była dzieckiem. </a:t>
            </a:r>
          </a:p>
          <a:p>
            <a:pPr algn="just"/>
            <a:r>
              <a:rPr lang="pl-PL" sz="2000" smtClean="0"/>
              <a:t>W dzieciństwie była osobą bardzo nieśmiałą, bała się wystąpień publicznych i ciągle się kołysała. </a:t>
            </a:r>
          </a:p>
          <a:p>
            <a:pPr algn="just"/>
            <a:r>
              <a:rPr lang="pl-PL" sz="2000" smtClean="0"/>
              <a:t>Z powodu </a:t>
            </a:r>
            <a:r>
              <a:rPr lang="pl-PL" sz="2000" b="1" smtClean="0">
                <a:solidFill>
                  <a:srgbClr val="0099FF"/>
                </a:solidFill>
              </a:rPr>
              <a:t>zespołu Aspergera </a:t>
            </a:r>
            <a:r>
              <a:rPr lang="pl-PL" sz="2000" smtClean="0"/>
              <a:t>Hannah wycofała się </a:t>
            </a:r>
            <a:br>
              <a:rPr lang="pl-PL" sz="2000" smtClean="0"/>
            </a:br>
            <a:r>
              <a:rPr lang="pl-PL" sz="2000" smtClean="0"/>
              <a:t>z grania w wysokobudżetowych produkcjach. Premiery, gale i inne wydarzenia, na których pojawiało się mnóstwo ludzi, budziły w niej przerażenie. </a:t>
            </a:r>
          </a:p>
          <a:p>
            <a:endParaRPr lang="pl-PL" smtClean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4DA62B-41C5-496D-BC57-E5DB5A140F85}" type="slidenum">
              <a:rPr lang="pl-PL" smtClean="0"/>
              <a:pPr>
                <a:defRPr/>
              </a:pPr>
              <a:t>25</a:t>
            </a:fld>
            <a:endParaRPr lang="pl-PL"/>
          </a:p>
        </p:txBody>
      </p:sp>
      <p:pic>
        <p:nvPicPr>
          <p:cNvPr id="29701" name="Obraz 6" descr="Daryl Hannah ocultó al mundo un gran secreto para cumplir su sueño de ser  actriz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4938" y="4572000"/>
            <a:ext cx="2636837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723900"/>
          </a:xfrm>
        </p:spPr>
        <p:txBody>
          <a:bodyPr/>
          <a:lstStyle/>
          <a:p>
            <a:pPr algn="ctr">
              <a:defRPr/>
            </a:pPr>
            <a:r>
              <a:rPr lang="pl-PL" sz="3600" dirty="0" smtClean="0">
                <a:solidFill>
                  <a:srgbClr val="00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Światowy Dzień Świadomości Autyzmu</a:t>
            </a:r>
            <a:endParaRPr lang="pl-PL" sz="3600" dirty="0"/>
          </a:p>
        </p:txBody>
      </p:sp>
      <p:sp>
        <p:nvSpPr>
          <p:cNvPr id="3072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 2" pitchFamily="18" charset="2"/>
              <a:buNone/>
            </a:pPr>
            <a:r>
              <a:rPr lang="pl-PL" sz="2000" b="1" smtClean="0"/>
              <a:t>Wśród znanych osób ze spektrum autyzmu znaleźli się również:</a:t>
            </a:r>
          </a:p>
          <a:p>
            <a:pPr algn="just"/>
            <a:r>
              <a:rPr lang="pl-PL" sz="2000" b="1" smtClean="0">
                <a:solidFill>
                  <a:srgbClr val="0099FF"/>
                </a:solidFill>
              </a:rPr>
              <a:t>Wolfgang Amadeusz Mozart </a:t>
            </a:r>
            <a:r>
              <a:rPr lang="pl-PL" sz="2000" smtClean="0"/>
              <a:t>- Austriacki kompozytor i wirtuoz gry na instrumentach klawiszowych, którego twórczość związana była głównie z austriackim Wiedniem. </a:t>
            </a:r>
          </a:p>
          <a:p>
            <a:pPr algn="just"/>
            <a:r>
              <a:rPr lang="pl-PL" sz="2000" b="1" smtClean="0">
                <a:solidFill>
                  <a:srgbClr val="0099FF"/>
                </a:solidFill>
              </a:rPr>
              <a:t>Alfred Hitchcock </a:t>
            </a:r>
            <a:r>
              <a:rPr lang="pl-PL" sz="2000" smtClean="0"/>
              <a:t>angielski reżyser filmowy, telewizyjny, scenarzysta </a:t>
            </a:r>
            <a:br>
              <a:rPr lang="pl-PL" sz="2000" smtClean="0"/>
            </a:br>
            <a:r>
              <a:rPr lang="pl-PL" sz="2000" smtClean="0"/>
              <a:t>i producent, uznawany za jednego z najbardziej wpływowych twórców filmowych w historii kina. </a:t>
            </a:r>
            <a:endParaRPr lang="pl-PL" sz="2000" b="1" smtClean="0">
              <a:solidFill>
                <a:srgbClr val="0099FF"/>
              </a:solidFill>
            </a:endParaRPr>
          </a:p>
          <a:p>
            <a:pPr algn="just"/>
            <a:r>
              <a:rPr lang="pl-PL" sz="2000" b="1" smtClean="0">
                <a:solidFill>
                  <a:srgbClr val="0099FF"/>
                </a:solidFill>
              </a:rPr>
              <a:t>Albert Einstein </a:t>
            </a:r>
            <a:r>
              <a:rPr lang="pl-PL" sz="2000" smtClean="0"/>
              <a:t>- niemiecki fizyk teoretyk pochodzenia żydowskiego, noblista. Posiadał również obywatelstwo Szwajcarii i USA. Einstein zrewolucjonizował zarówno mechanikę, jak i teorię pola, głównie </a:t>
            </a:r>
            <a:br>
              <a:rPr lang="pl-PL" sz="2000" smtClean="0"/>
            </a:br>
            <a:r>
              <a:rPr lang="pl-PL" sz="2000" smtClean="0"/>
              <a:t>w wersji klasycznej, choć odegrał też kluczową rolę dla mechaniki kwantowej.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27F141-297A-4A4A-BCF1-00348DF29EC0}" type="slidenum">
              <a:rPr lang="pl-PL" smtClean="0"/>
              <a:pPr>
                <a:defRPr/>
              </a:pPr>
              <a:t>26</a:t>
            </a:fld>
            <a:endParaRPr lang="pl-PL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sp>
        <p:nvSpPr>
          <p:cNvPr id="31747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l-PL" sz="2000" b="1" smtClean="0">
                <a:solidFill>
                  <a:srgbClr val="0099FF"/>
                </a:solidFill>
              </a:rPr>
              <a:t>Isaac Newton </a:t>
            </a:r>
            <a:r>
              <a:rPr lang="pl-PL" sz="2000" smtClean="0"/>
              <a:t>- angielski uczony: fizyk, astronom, matematyk, filozof, alchemik, biblista i historyk oraz urzędnik państwowy. Uznawany za jednego z najwybitniejszych i najważniejszych naukowców wszech czasów.</a:t>
            </a:r>
            <a:endParaRPr lang="pl-PL" sz="2000" b="1" smtClean="0">
              <a:solidFill>
                <a:srgbClr val="0099FF"/>
              </a:solidFill>
            </a:endParaRPr>
          </a:p>
          <a:p>
            <a:pPr algn="just"/>
            <a:r>
              <a:rPr lang="pl-PL" sz="2000" b="1" smtClean="0">
                <a:solidFill>
                  <a:srgbClr val="0099FF"/>
                </a:solidFill>
              </a:rPr>
              <a:t>Michael Jackson</a:t>
            </a:r>
            <a:r>
              <a:rPr lang="pl-PL" sz="2000" smtClean="0">
                <a:solidFill>
                  <a:srgbClr val="0099FF"/>
                </a:solidFill>
              </a:rPr>
              <a:t> </a:t>
            </a:r>
            <a:r>
              <a:rPr lang="pl-PL" sz="2000" smtClean="0"/>
              <a:t>- amerykański muzyk, artysta estradowy, tancerz, aktor, kompozytor, autor tekstów i filantrop, którego kariera i życie osobiste stały się ważną częścią kultury masowej ostatnich czterech dekad.</a:t>
            </a:r>
          </a:p>
          <a:p>
            <a:pPr algn="just"/>
            <a:r>
              <a:rPr lang="pl-PL" sz="2000" b="1" smtClean="0">
                <a:solidFill>
                  <a:srgbClr val="0099FF"/>
                </a:solidFill>
              </a:rPr>
              <a:t>Bill Gates </a:t>
            </a:r>
            <a:r>
              <a:rPr lang="pl-PL" sz="2000" smtClean="0"/>
              <a:t>- amerykański informatyk, przedsiębiorca, filantrop oraz współzałożyciel, główny architekt oprogramowania i były prezes zarządu korporacji Microsoft.</a:t>
            </a:r>
          </a:p>
          <a:p>
            <a:pPr algn="just"/>
            <a:r>
              <a:rPr lang="pl-PL" sz="2000" b="1" smtClean="0">
                <a:solidFill>
                  <a:srgbClr val="0099FF"/>
                </a:solidFill>
              </a:rPr>
              <a:t>Robin Williams</a:t>
            </a:r>
            <a:r>
              <a:rPr lang="pl-PL" sz="2000" smtClean="0">
                <a:solidFill>
                  <a:srgbClr val="0099FF"/>
                </a:solidFill>
              </a:rPr>
              <a:t> </a:t>
            </a:r>
            <a:r>
              <a:rPr lang="pl-PL" sz="2000" smtClean="0"/>
              <a:t>- amerykański komik i aktor. W swojej karierze otrzymał trzy nominacje do nagrody Oscara.</a:t>
            </a:r>
          </a:p>
          <a:p>
            <a:endParaRPr lang="pl-PL" sz="2000" smtClean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A45B2B-A1CE-427D-96E3-1442B58B9931}" type="slidenum">
              <a:rPr lang="pl-PL" smtClean="0"/>
              <a:pPr>
                <a:defRPr/>
              </a:pPr>
              <a:t>27</a:t>
            </a:fld>
            <a:endParaRPr lang="pl-PL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7239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3600" dirty="0" smtClean="0">
                <a:solidFill>
                  <a:srgbClr val="00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Światowy Dzień Świadomości Autyzmu</a:t>
            </a:r>
            <a:endParaRPr lang="pl-PL" sz="36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389120"/>
          </a:xfrm>
        </p:spPr>
        <p:txBody>
          <a:bodyPr>
            <a:normAutofit fontScale="25000" lnSpcReduction="20000"/>
          </a:bodyPr>
          <a:lstStyle/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pl-PL" sz="8800" b="1" dirty="0" smtClean="0"/>
              <a:t>Bibliografia:</a:t>
            </a:r>
          </a:p>
          <a:p>
            <a:pPr algn="just">
              <a:defRPr/>
            </a:pPr>
            <a:r>
              <a:rPr lang="pl-PL" sz="8800" i="1" dirty="0" smtClean="0"/>
              <a:t>Autyzm. Przyczyny. Symptomy. Terapia, E. Pisula, Wydawnictwo Harmonia, Warszawa 2010;</a:t>
            </a:r>
            <a:endParaRPr lang="pl-PL" sz="8800" dirty="0" smtClean="0"/>
          </a:p>
          <a:p>
            <a:pPr algn="just">
              <a:defRPr/>
            </a:pPr>
            <a:r>
              <a:rPr lang="pl-PL" sz="8800" i="1" dirty="0" smtClean="0"/>
              <a:t>Sposób na trudne dziecko. Przyjazna terapia behawioralna, </a:t>
            </a:r>
            <a:br>
              <a:rPr lang="pl-PL" sz="8800" i="1" dirty="0" smtClean="0"/>
            </a:br>
            <a:r>
              <a:rPr lang="pl-PL" sz="8800" i="1" dirty="0" smtClean="0"/>
              <a:t>A. Kołakowski, A. Pisula, GWP Gdańskie Wydawnictwo Psychologiczne, Gdańsk 2011;</a:t>
            </a:r>
            <a:endParaRPr lang="pl-PL" sz="8800" dirty="0" smtClean="0"/>
          </a:p>
          <a:p>
            <a:pPr algn="just">
              <a:defRPr/>
            </a:pPr>
            <a:r>
              <a:rPr lang="pl-PL" sz="8800" i="1" dirty="0" smtClean="0"/>
              <a:t>Rodzice dzieci z autyzmem, E. Pisula, Wydawnictwo PWN, Warszawa 2012;</a:t>
            </a:r>
            <a:endParaRPr lang="pl-PL" sz="8800" dirty="0" smtClean="0"/>
          </a:p>
          <a:p>
            <a:pPr algn="just">
              <a:defRPr/>
            </a:pPr>
            <a:r>
              <a:rPr lang="pl-PL" sz="8800" i="1" dirty="0" smtClean="0"/>
              <a:t>Inne, ale nie gorsze. O dzieciach z autyzmem opowiadają rodzice, </a:t>
            </a:r>
            <a:br>
              <a:rPr lang="pl-PL" sz="8800" i="1" dirty="0" smtClean="0"/>
            </a:br>
            <a:r>
              <a:rPr lang="pl-PL" sz="8800" i="1" dirty="0" smtClean="0"/>
              <a:t>G. Zalewski, Wydawnictwo Linia, Warszawa 2012;</a:t>
            </a:r>
            <a:endParaRPr lang="pl-PL" sz="8800" dirty="0" smtClean="0"/>
          </a:p>
          <a:p>
            <a:pPr algn="just">
              <a:defRPr/>
            </a:pPr>
            <a:r>
              <a:rPr lang="pl-PL" sz="8800" i="1" dirty="0" smtClean="0"/>
              <a:t>Autystyczne abecadło. Autyzm, M. Michalski,  Kraków 2010.</a:t>
            </a:r>
            <a:endParaRPr lang="pl-PL" sz="8800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pl-PL" dirty="0" smtClean="0"/>
          </a:p>
          <a:p>
            <a:pPr lvl="8">
              <a:buFontTx/>
              <a:buNone/>
              <a:defRPr/>
            </a:pPr>
            <a:r>
              <a:rPr lang="pl-PL" sz="3800" dirty="0" smtClean="0"/>
              <a:t>                                                               				</a:t>
            </a:r>
            <a:r>
              <a:rPr lang="pl-PL" sz="6400" dirty="0" smtClean="0"/>
              <a:t>                 				</a:t>
            </a:r>
            <a:r>
              <a:rPr lang="pl-PL" sz="8000" b="1" i="1" dirty="0" smtClean="0"/>
              <a:t>Opracowała: </a:t>
            </a:r>
          </a:p>
          <a:p>
            <a:pPr lvl="8">
              <a:buFontTx/>
              <a:buNone/>
              <a:defRPr/>
            </a:pPr>
            <a:r>
              <a:rPr lang="pl-PL" sz="8000" b="1" i="1" dirty="0" smtClean="0"/>
              <a:t>			                               Katarzyna Kardas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AD7EC7-70B8-4940-9104-9729C3A9B10A}" type="slidenum">
              <a:rPr lang="pl-PL"/>
              <a:pPr>
                <a:defRPr/>
              </a:pPr>
              <a:t>28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ttachment1.2(1)">
  <a:themeElements>
    <a:clrScheme name="Przepły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Przepły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rzepły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Przepły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Przepły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attachment1.2(1)</Template>
  <TotalTime>0</TotalTime>
  <Words>1910</Words>
  <Application>Microsoft Office PowerPoint</Application>
  <PresentationFormat>Pokaz na ekranie (4:3)</PresentationFormat>
  <Paragraphs>184</Paragraphs>
  <Slides>28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28</vt:i4>
      </vt:variant>
    </vt:vector>
  </HeadingPairs>
  <TitlesOfParts>
    <vt:vector size="34" baseType="lpstr">
      <vt:lpstr>Arial</vt:lpstr>
      <vt:lpstr>Calibri</vt:lpstr>
      <vt:lpstr>Constantia</vt:lpstr>
      <vt:lpstr>Wingdings 2</vt:lpstr>
      <vt:lpstr>Wingdings</vt:lpstr>
      <vt:lpstr>attachment1.2(1)</vt:lpstr>
      <vt:lpstr>Światowy Dzień Świadomości Autyzmu  </vt:lpstr>
      <vt:lpstr>Światowy Dzień Świadomości Autyzmu</vt:lpstr>
      <vt:lpstr>Światowy Dzień Świadomości Autyzmu</vt:lpstr>
      <vt:lpstr>Światowy Dzień Świadomości Autyzmu</vt:lpstr>
      <vt:lpstr>Światowy Dzień Świadomości Autyzmu</vt:lpstr>
      <vt:lpstr>Światowy Dzień Świadomości Autyzmu</vt:lpstr>
      <vt:lpstr>Światowy Dzień Świadomości Autyzmu</vt:lpstr>
      <vt:lpstr>Światowy Dzień Świadomości Autyzmu</vt:lpstr>
      <vt:lpstr>Światowy Dzień Świadomości Autyzmu</vt:lpstr>
      <vt:lpstr>Światowy Dzień Świadomości Autyzmu</vt:lpstr>
      <vt:lpstr>Światowy Dzień Świadomości Autyzmu</vt:lpstr>
      <vt:lpstr>Światowy Dzień Świadomości Autyzmu</vt:lpstr>
      <vt:lpstr>Światowy Dzień Świadomości Autyzmu</vt:lpstr>
      <vt:lpstr>Światowy Dzień Świadomości Autyzmu</vt:lpstr>
      <vt:lpstr>Światowy Dzień Świadomości Autyzmu</vt:lpstr>
      <vt:lpstr>Światowy Dzień Świadomości Autyzmu</vt:lpstr>
      <vt:lpstr>Światowy Dzień Świadomości Autyzmu</vt:lpstr>
      <vt:lpstr>Światowy Dzień Świadomości Autyzmu</vt:lpstr>
      <vt:lpstr>Światowy Dzień Świadomości Autyzmu</vt:lpstr>
      <vt:lpstr>Światowy Dzień Świadomości Autyzmu</vt:lpstr>
      <vt:lpstr>Światowy Dzień Świadomości Autyzmu</vt:lpstr>
      <vt:lpstr>Światowy Dzień Świadomości Autyzmu</vt:lpstr>
      <vt:lpstr>Światowy Dzień Świadomości Autyzmu</vt:lpstr>
      <vt:lpstr>Światowy Dzień Świadomości Autyzmu</vt:lpstr>
      <vt:lpstr>Światowy Dzień Świadomości Autyzmu</vt:lpstr>
      <vt:lpstr>Światowy Dzień Świadomości Autyzmu</vt:lpstr>
      <vt:lpstr>Slajd 27</vt:lpstr>
      <vt:lpstr>Światowy Dzień Świadomości Autyzmu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Światowy Dzień Świadomości Autyzmu  </dc:title>
  <dc:creator>Dell</dc:creator>
  <cp:lastModifiedBy>Dell</cp:lastModifiedBy>
  <cp:revision>1</cp:revision>
  <dcterms:created xsi:type="dcterms:W3CDTF">2023-03-30T09:30:24Z</dcterms:created>
  <dcterms:modified xsi:type="dcterms:W3CDTF">2023-03-30T09:30:38Z</dcterms:modified>
</cp:coreProperties>
</file>