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6" r:id="rId5"/>
    <p:sldId id="267" r:id="rId6"/>
    <p:sldId id="259" r:id="rId7"/>
    <p:sldId id="268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AC7226-B577-CEA4-9922-A46014DC03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011067C-2E63-7F79-37A1-D407985442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099AFC8-5D6E-A6E4-0448-E1547F80A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39C94-689C-4A77-8D52-295FB2886A10}" type="datetimeFigureOut">
              <a:rPr lang="pl-PL" smtClean="0"/>
              <a:t>24.02.2026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9891002-8D6D-C522-88F8-BF615417F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1AC8641-7B4D-4EBF-B87B-D3796DDBC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DD39-E38E-4122-94FB-3D0E0C9251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3608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7B616B-07AC-9655-A945-D045A79DA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D4E258D-91AC-49F2-BE55-5D5785E52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CA66987-0CDD-749B-FC07-92D2DA5AD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39C94-689C-4A77-8D52-295FB2886A10}" type="datetimeFigureOut">
              <a:rPr lang="pl-PL" smtClean="0"/>
              <a:t>24.02.2026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730DFEA-AA13-7073-65DC-FEFCB4346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36DB725-A7DA-8C01-97E7-0410CD63A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DD39-E38E-4122-94FB-3D0E0C9251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2230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AEB4B3-28A1-1C87-AFBD-FAD4803DF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CE4DE8D-C51F-2E73-C24E-A05A60EC2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59417CD-2AE0-94C1-E761-D92351365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39C94-689C-4A77-8D52-295FB2886A10}" type="datetimeFigureOut">
              <a:rPr lang="pl-PL" smtClean="0"/>
              <a:t>24.02.2026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EBFFD9E-93FF-CA89-DE3A-EEE423FA7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0A7D972-0976-2090-F719-C1D7E3146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DD39-E38E-4122-94FB-3D0E0C9251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9325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B0FDA6-F1C6-10C1-3E22-4F9A9D6E2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4D4F64-53A5-3116-D015-D5E220A827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00C3CED-BBF6-5916-42A2-8C1BEC5B6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312BF34-F92E-E41B-5097-D191EC8A3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39C94-689C-4A77-8D52-295FB2886A10}" type="datetimeFigureOut">
              <a:rPr lang="pl-PL" smtClean="0"/>
              <a:t>24.02.2026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0949595-7DDD-A243-F37B-49F0B8E54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E1C9847-9DE4-E0F2-C203-95FF7638C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DD39-E38E-4122-94FB-3D0E0C9251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7112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8C78A-6DEF-3383-7840-568A374B0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168C248-DCDD-DAD2-848C-DEC52BDC7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6962568-5D1A-1A90-7DCE-3E528F8DDC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D03ED45-59CB-ED68-606C-47D602A78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33B7F56-E04C-9288-21BA-26FD8568E7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D9B2F142-F711-3056-9590-C0FA69D45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39C94-689C-4A77-8D52-295FB2886A10}" type="datetimeFigureOut">
              <a:rPr lang="pl-PL" smtClean="0"/>
              <a:t>24.02.2026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9C9D7B67-BEDC-B170-E7E4-781DEC728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BB0902E-4376-4C04-F26E-853E49D54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DD39-E38E-4122-94FB-3D0E0C9251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6255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7CA795-A743-1749-D0F4-4F3970B5F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DB6BC22-B97F-586E-1063-1FEC92184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39C94-689C-4A77-8D52-295FB2886A10}" type="datetimeFigureOut">
              <a:rPr lang="pl-PL" smtClean="0"/>
              <a:t>24.02.2026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324C609-B0B6-D7A9-CB38-AB5E281B8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6F493D1-527C-FA5F-6001-3F4518C1D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DD39-E38E-4122-94FB-3D0E0C9251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9983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9D69D2F-40D9-A6C0-7E0A-ED8362D0B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39C94-689C-4A77-8D52-295FB2886A10}" type="datetimeFigureOut">
              <a:rPr lang="pl-PL" smtClean="0"/>
              <a:t>24.02.2026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5D0F53C-56E8-55FE-94EF-5560E2045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FA81DC9-7D90-A544-BB64-1EF3E1A7F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DD39-E38E-4122-94FB-3D0E0C9251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5337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BBFDF6-87AA-BB12-9DD1-4E0613AC2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36060DE-21F1-EE70-F427-BDA9167C7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C22BDAD-6B8D-335C-EE91-78D6D524D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AE48A98-CD62-72DF-C6EC-2B037C68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39C94-689C-4A77-8D52-295FB2886A10}" type="datetimeFigureOut">
              <a:rPr lang="pl-PL" smtClean="0"/>
              <a:t>24.02.2026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13E27B0-5DDF-C772-505C-3D60BF929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1DECC59-0839-CF53-4E0B-982A97619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DD39-E38E-4122-94FB-3D0E0C9251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8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C0D3EF-A183-38CF-3FA3-FC72AAC57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345239F5-266E-6389-9E0F-F7055E4046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D654C15-2436-A0A9-4DD9-095FC499A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7189621-D106-7516-C854-8E4AF61E0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39C94-689C-4A77-8D52-295FB2886A10}" type="datetimeFigureOut">
              <a:rPr lang="pl-PL" smtClean="0"/>
              <a:t>24.02.2026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E15393D-6E9E-AEC0-B120-474398B1E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27E99BC-0532-7C75-EBF9-E3522FE82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DD39-E38E-4122-94FB-3D0E0C9251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4055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9953D0-28BF-D0F7-D5CA-0593DCAC0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73BE097-8FA1-523B-DA9E-9F067033A1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22DC626-DA75-2F34-6A44-F51F6E86C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39C94-689C-4A77-8D52-295FB2886A10}" type="datetimeFigureOut">
              <a:rPr lang="pl-PL" smtClean="0"/>
              <a:t>24.02.2026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A166A81-196D-3938-F3DA-C0BC45D1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9DA4AA5-01FA-9909-209E-49D21A1BC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DD39-E38E-4122-94FB-3D0E0C9251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0453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EB38F19D-9958-4D56-410E-6366E53D7D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88DECC9-7FC1-2E45-BC95-2185D314F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6F8CA42-6713-CE11-2BFE-192968E5B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39C94-689C-4A77-8D52-295FB2886A10}" type="datetimeFigureOut">
              <a:rPr lang="pl-PL" smtClean="0"/>
              <a:t>24.02.2026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C8C1C7E-ECD1-978E-4F4D-E876E8166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D765E4C-E837-F23D-E7EC-8804E230A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DD39-E38E-4122-94FB-3D0E0C9251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8017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8000"/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70F8C198-06CB-FACF-2919-311F1981A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AD5033D-2A70-0326-C9F2-690C18DDD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FC3B39E-175C-8827-B6F1-0CA6D1D174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39C94-689C-4A77-8D52-295FB2886A10}" type="datetimeFigureOut">
              <a:rPr lang="pl-PL" smtClean="0"/>
              <a:t>24.02.2026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8FC4CD8-E903-3AAB-5B0F-34462805EE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EB051BE-61F9-69A5-CCFF-69C56AA6F0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DDD39-E38E-4122-94FB-3D0E0C9251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8339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swps.pl/centrum-prasowe/informacje-prasowe/37682-usupport-nowa-platforma-wsparcia-psychologicznego-dla-mlodych-ludzi-z-polski-i-ukrainy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Twakq3IVYc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tekst, Kreskówka, chłopiec, kreskówka&#10;&#10;Zawartość wygenerowana przez AI może być niepoprawna.">
            <a:extLst>
              <a:ext uri="{FF2B5EF4-FFF2-40B4-BE49-F238E27FC236}">
                <a16:creationId xmlns:a16="http://schemas.microsoft.com/office/drawing/2014/main" id="{ED71F4A4-D977-A27F-A455-43154F6C7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150" y="1011022"/>
            <a:ext cx="5774631" cy="559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807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37FA13D-7A01-C3D4-D540-2BB2F84261A2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23 lutego Ogólnopolski Dzień Walki </a:t>
            </a:r>
            <a:b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 Depresją</a:t>
            </a: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A8D3111-7E43-ED0F-601E-88B8E2C6A275}"/>
              </a:ext>
            </a:extLst>
          </p:cNvPr>
          <p:cNvSpPr txBox="1"/>
          <p:nvPr/>
        </p:nvSpPr>
        <p:spPr>
          <a:xfrm>
            <a:off x="1095867" y="2645558"/>
            <a:ext cx="609442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Comic Sans MS" panose="030F0702030302020204" pitchFamily="66" charset="0"/>
              </a:rPr>
              <a:t>23 lutego obchodzimy Ogólnopolski Dzień Walki z Depresją – dzień, który ma na celu zwiększenie świadomości na temat depresji, jej objawów oraz możliwości leczenia. To ważna okazja, aby przypomnieć, że zdrowie psychiczne jest równie istotne jak zdrowie fizyczne.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6271ADD-AE83-F695-2F83-276ACDEC8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3961" y="2645558"/>
            <a:ext cx="2816596" cy="28714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5613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2E7E18-7879-0EA9-CC85-797B125EE02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pl-P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Czym jest depresja?</a:t>
            </a:r>
            <a:br>
              <a:rPr kumimoji="0" lang="pl-P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endParaRPr lang="pl-PL" sz="4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B8AD637-D385-6DF1-9E36-E7DA37D592A4}"/>
              </a:ext>
            </a:extLst>
          </p:cNvPr>
          <p:cNvSpPr txBox="1"/>
          <p:nvPr/>
        </p:nvSpPr>
        <p:spPr>
          <a:xfrm>
            <a:off x="1274976" y="2582474"/>
            <a:ext cx="548404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l-PL" sz="2400" b="1" dirty="0">
                <a:latin typeface="Comic Sans MS" panose="030F0702030302020204" pitchFamily="66" charset="0"/>
              </a:rPr>
              <a:t>Depresja to poważna choroba, która wpływa na sposób myślenia, odczuwania i codziennego funkcjonowania. Nie jest chwilowym smutkiem ani „gorszym dniem”. Wymaga zrozumienia, wsparcia oraz – w wielu przypadkach – specjalistycznej pomocy.</a:t>
            </a:r>
          </a:p>
        </p:txBody>
      </p:sp>
      <p:pic>
        <p:nvPicPr>
          <p:cNvPr id="9" name="Obraz 8" descr="Obraz zawierający kreskówka, Kreskówka, Animacja, clipart&#10;&#10;Zawartość wygenerowana przez AI może być niepoprawna.">
            <a:extLst>
              <a:ext uri="{FF2B5EF4-FFF2-40B4-BE49-F238E27FC236}">
                <a16:creationId xmlns:a16="http://schemas.microsoft.com/office/drawing/2014/main" id="{96875237-C287-04F4-FBEF-25F5AEF69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7298" y="3117071"/>
            <a:ext cx="3762900" cy="23148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9732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05AD0C-D2DC-D810-39AD-41849BCD5DC8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pl-PL" sz="5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Najczęstsze objawy depresji: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16B1F7B-1E06-59C0-323E-950B707960E5}"/>
              </a:ext>
            </a:extLst>
          </p:cNvPr>
          <p:cNvSpPr txBox="1"/>
          <p:nvPr/>
        </p:nvSpPr>
        <p:spPr>
          <a:xfrm>
            <a:off x="509047" y="1990768"/>
            <a:ext cx="837807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l-PL" sz="2400" b="1" dirty="0">
                <a:latin typeface="Comic Sans MS" panose="030F0702030302020204" pitchFamily="66" charset="0"/>
              </a:rPr>
              <a:t>Najczęstsze objawy depresji: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pl-PL" sz="2400" b="1" dirty="0">
                <a:latin typeface="Comic Sans MS" panose="030F0702030302020204" pitchFamily="66" charset="0"/>
              </a:rPr>
              <a:t>długotrwały smutek i przygnębienie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pl-PL" sz="2400" b="1" dirty="0">
                <a:latin typeface="Comic Sans MS" panose="030F0702030302020204" pitchFamily="66" charset="0"/>
              </a:rPr>
              <a:t>utrata zainteresowań i radości z dotychczasowych aktywności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pl-PL" sz="2400" b="1" dirty="0">
                <a:latin typeface="Comic Sans MS" panose="030F0702030302020204" pitchFamily="66" charset="0"/>
              </a:rPr>
              <a:t>problemy ze snem (bezsenność lub nadmierna senność)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pl-PL" sz="2400" b="1" dirty="0">
                <a:latin typeface="Comic Sans MS" panose="030F0702030302020204" pitchFamily="66" charset="0"/>
              </a:rPr>
              <a:t>trudności z koncentracją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pl-PL" sz="2400" b="1" dirty="0">
                <a:latin typeface="Comic Sans MS" panose="030F0702030302020204" pitchFamily="66" charset="0"/>
              </a:rPr>
              <a:t>poczucie beznadziejności lub niskiej wartości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pl-PL" sz="2400" b="1" dirty="0">
                <a:latin typeface="Comic Sans MS" panose="030F0702030302020204" pitchFamily="66" charset="0"/>
              </a:rPr>
              <a:t>brak energii i motywacji</a:t>
            </a:r>
          </a:p>
          <a:p>
            <a:pPr algn="ctr">
              <a:buNone/>
            </a:pPr>
            <a:r>
              <a:rPr lang="pl-PL" sz="2400" b="1" dirty="0">
                <a:latin typeface="Comic Sans MS" panose="030F0702030302020204" pitchFamily="66" charset="0"/>
              </a:rPr>
              <a:t>Jeśli takie objawy utrzymują się przez dłuższy czas, warto porozmawiać z kimś zaufanym – rodzicem, nauczycielem, pedagogiem szkolnym lub psychologiem</a:t>
            </a:r>
            <a:r>
              <a:rPr lang="pl-PL" sz="2400" dirty="0"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7" name="Obraz 6" descr="Obraz zawierający clipart, kreskówka, ilustracja, Kreskówka&#10;&#10;Zawartość wygenerowana przez AI może być niepoprawna.">
            <a:extLst>
              <a:ext uri="{FF2B5EF4-FFF2-40B4-BE49-F238E27FC236}">
                <a16:creationId xmlns:a16="http://schemas.microsoft.com/office/drawing/2014/main" id="{0AF834A0-72FD-6BDC-4850-4A158CB56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7119" y="2587070"/>
            <a:ext cx="3009277" cy="29623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9807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81FF3D-8BD4-55E3-9D74-710B87CB6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5783"/>
            <a:ext cx="10515600" cy="13255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Proszenie o pomoc jest oznaką siły, nie słabości.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9D40353-2CFE-F528-6A31-08D665980051}"/>
              </a:ext>
            </a:extLst>
          </p:cNvPr>
          <p:cNvSpPr txBox="1"/>
          <p:nvPr/>
        </p:nvSpPr>
        <p:spPr>
          <a:xfrm>
            <a:off x="838200" y="1943634"/>
            <a:ext cx="72028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l-PL" sz="2400" b="1" dirty="0">
                <a:latin typeface="Comic Sans MS" panose="030F0702030302020204" pitchFamily="66" charset="0"/>
              </a:rPr>
              <a:t>Proszenie o pomoc jest oznaką siły, nie słabości.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l-PL" sz="2400" b="1" dirty="0">
                <a:latin typeface="Comic Sans MS" panose="030F0702030302020204" pitchFamily="66" charset="0"/>
              </a:rPr>
              <a:t>Depresję można i trzeba leczyć.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l-PL" sz="2400" b="1" dirty="0">
                <a:latin typeface="Comic Sans MS" panose="030F0702030302020204" pitchFamily="66" charset="0"/>
              </a:rPr>
              <a:t>Wsparcie drugiej osoby ma ogromne znaczenie.</a:t>
            </a:r>
          </a:p>
          <a:p>
            <a:pPr algn="ctr">
              <a:buNone/>
            </a:pPr>
            <a:r>
              <a:rPr lang="pl-PL" sz="2400" b="1" dirty="0">
                <a:latin typeface="Comic Sans MS" panose="030F0702030302020204" pitchFamily="66" charset="0"/>
              </a:rPr>
              <a:t>W naszej szkole zachęcamy do rozmowy, wzajemnej życzliwości i uważności na potrzeby innych. Czasem zwykłe pytanie: </a:t>
            </a:r>
            <a:r>
              <a:rPr lang="pl-PL" sz="2400" b="1" i="1" dirty="0">
                <a:latin typeface="Comic Sans MS" panose="030F0702030302020204" pitchFamily="66" charset="0"/>
              </a:rPr>
              <a:t>„Czy wszystko </a:t>
            </a:r>
          </a:p>
          <a:p>
            <a:pPr algn="ctr">
              <a:buNone/>
            </a:pPr>
            <a:r>
              <a:rPr lang="pl-PL" sz="2400" b="1" i="1" dirty="0">
                <a:latin typeface="Comic Sans MS" panose="030F0702030302020204" pitchFamily="66" charset="0"/>
              </a:rPr>
              <a:t>u Ciebie w porządku?”</a:t>
            </a:r>
            <a:r>
              <a:rPr lang="pl-PL" sz="2400" b="1" dirty="0">
                <a:latin typeface="Comic Sans MS" panose="030F0702030302020204" pitchFamily="66" charset="0"/>
              </a:rPr>
              <a:t> może bardzo wiele zmienić.</a:t>
            </a:r>
          </a:p>
          <a:p>
            <a:pPr algn="ctr">
              <a:buNone/>
            </a:pPr>
            <a:r>
              <a:rPr lang="pl-PL" sz="2400" b="1" dirty="0">
                <a:latin typeface="Comic Sans MS" panose="030F0702030302020204" pitchFamily="66" charset="0"/>
              </a:rPr>
              <a:t>Dbajmy o siebie nawzajem – nie tylko 23 lutego, ale każdego dnia. </a:t>
            </a:r>
          </a:p>
        </p:txBody>
      </p:sp>
      <p:pic>
        <p:nvPicPr>
          <p:cNvPr id="7" name="Obraz 6" descr="Obraz zawierający ubrania, obuwie, clipart, rysowanie&#10;&#10;Zawartość wygenerowana przez AI może być niepoprawna.">
            <a:extLst>
              <a:ext uri="{FF2B5EF4-FFF2-40B4-BE49-F238E27FC236}">
                <a16:creationId xmlns:a16="http://schemas.microsoft.com/office/drawing/2014/main" id="{CEE6CBF3-C1D7-8155-1024-BBF8809D5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8645" y="2865749"/>
            <a:ext cx="2592924" cy="24277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8815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56FB7A-AE3A-A664-4C08-05E2627319C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kumimoji="0" lang="pl-P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Jeśli potrzebujesz wsparcia</a:t>
            </a:r>
            <a:endParaRPr lang="pl-PL" sz="4800" b="1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472858B-A3C2-FB5C-2278-15A1A9C10B8E}"/>
              </a:ext>
            </a:extLst>
          </p:cNvPr>
          <p:cNvSpPr txBox="1"/>
          <p:nvPr/>
        </p:nvSpPr>
        <p:spPr>
          <a:xfrm>
            <a:off x="838200" y="2958414"/>
            <a:ext cx="534264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Comic Sans MS" panose="030F0702030302020204" pitchFamily="66" charset="0"/>
              </a:rPr>
              <a:t>Jeśli potrzebujesz wsparcia, możesz skontaktować się ze szkolnym pedagogiem lub psychologiem. W sytuacjach kryzysowych dostępne są również bezpłatne telefony zaufania dla dzieci i młodzieży.</a:t>
            </a:r>
          </a:p>
        </p:txBody>
      </p:sp>
      <p:pic>
        <p:nvPicPr>
          <p:cNvPr id="7" name="Obraz 6" descr="Obraz zawierający ubrania, osoba, kreskówka, ilustracja&#10;&#10;Zawartość wygenerowana przez AI może być niepoprawna.">
            <a:extLst>
              <a:ext uri="{FF2B5EF4-FFF2-40B4-BE49-F238E27FC236}">
                <a16:creationId xmlns:a16="http://schemas.microsoft.com/office/drawing/2014/main" id="{9C30E07E-87FA-AF06-C441-D99AC54B4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7393" y="2958414"/>
            <a:ext cx="4143953" cy="25816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2831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0F56BA-7D53-59BD-0F78-EA87214A5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219" y="284997"/>
            <a:ext cx="9257122" cy="149195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fontAlgn="base"/>
            <a:br>
              <a:rPr lang="pl-PL" sz="5300" b="1" i="0" dirty="0">
                <a:effectLst/>
                <a:latin typeface="Comic Sans MS" panose="030F0702030302020204" pitchFamily="66" charset="0"/>
              </a:rPr>
            </a:br>
            <a:r>
              <a:rPr lang="pl-PL" sz="5300" b="1" i="0" dirty="0">
                <a:effectLst/>
                <a:latin typeface="Comic Sans MS" panose="030F0702030302020204" pitchFamily="66" charset="0"/>
              </a:rPr>
              <a:t>Gdzie szukać pomocy – ważne telefony</a:t>
            </a:r>
            <a:br>
              <a:rPr lang="pl-PL" b="1" i="0" dirty="0">
                <a:solidFill>
                  <a:srgbClr val="1B1B1B"/>
                </a:solidFill>
                <a:effectLst/>
                <a:latin typeface="Open Sans" panose="020B0606030504020204" pitchFamily="34" charset="0"/>
              </a:rPr>
            </a:b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D83A5CD-7B13-42F0-BF50-5268B23C82C6}"/>
              </a:ext>
            </a:extLst>
          </p:cNvPr>
          <p:cNvSpPr txBox="1"/>
          <p:nvPr/>
        </p:nvSpPr>
        <p:spPr>
          <a:xfrm>
            <a:off x="358219" y="1970450"/>
            <a:ext cx="1122889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l-PL" sz="2000" b="1" i="0" dirty="0">
                <a:solidFill>
                  <a:srgbClr val="1B1B1B"/>
                </a:solidFill>
                <a:effectLst/>
                <a:latin typeface="Comic Sans MS" panose="030F0702030302020204" pitchFamily="66" charset="0"/>
              </a:rPr>
              <a:t>Antydepresyjny Telefon Forum Przeciw Depresji – 22 594 91 00</a:t>
            </a:r>
            <a:br>
              <a:rPr lang="pl-PL" sz="2000" b="1" dirty="0">
                <a:latin typeface="Comic Sans MS" panose="030F0702030302020204" pitchFamily="66" charset="0"/>
              </a:rPr>
            </a:br>
            <a:r>
              <a:rPr lang="pl-PL" sz="2000" b="1" i="0" dirty="0">
                <a:solidFill>
                  <a:srgbClr val="1B1B1B"/>
                </a:solidFill>
                <a:effectLst/>
                <a:latin typeface="Comic Sans MS" panose="030F0702030302020204" pitchFamily="66" charset="0"/>
              </a:rPr>
              <a:t>(środa–czwartek, godz. 17:00–19:00)</a:t>
            </a:r>
          </a:p>
          <a:p>
            <a:pPr marL="342900" indent="-342900" algn="ctr" fontAlgn="base">
              <a:buFont typeface="Arial" panose="020B0604020202020204" pitchFamily="34" charset="0"/>
              <a:buChar char="•"/>
            </a:pPr>
            <a:r>
              <a:rPr lang="pl-PL" sz="2000" b="1" i="0" dirty="0">
                <a:solidFill>
                  <a:srgbClr val="1B1B1B"/>
                </a:solidFill>
                <a:effectLst/>
                <a:latin typeface="Comic Sans MS" panose="030F0702030302020204" pitchFamily="66" charset="0"/>
              </a:rPr>
              <a:t>Telefon zaufania dla osób dorosłych w kryzysie emocjonalnym –</a:t>
            </a:r>
          </a:p>
          <a:p>
            <a:pPr algn="ctr" fontAlgn="base">
              <a:buNone/>
            </a:pPr>
            <a:r>
              <a:rPr lang="pl-PL" sz="2000" b="1" i="0" dirty="0">
                <a:solidFill>
                  <a:srgbClr val="1B1B1B"/>
                </a:solidFill>
                <a:effectLst/>
                <a:latin typeface="Comic Sans MS" panose="030F0702030302020204" pitchFamily="66" charset="0"/>
              </a:rPr>
              <a:t> 116 123 (poniedziałek–piątek, godz. 14:00–22:00, połączenie bezpłatne)</a:t>
            </a:r>
          </a:p>
          <a:p>
            <a:pPr marL="342900" indent="-342900" algn="ctr" fontAlgn="base">
              <a:buFont typeface="Arial" panose="020B0604020202020204" pitchFamily="34" charset="0"/>
              <a:buChar char="•"/>
            </a:pPr>
            <a:r>
              <a:rPr lang="pl-PL" sz="2000" b="1" i="0" dirty="0">
                <a:solidFill>
                  <a:srgbClr val="1B1B1B"/>
                </a:solidFill>
                <a:effectLst/>
                <a:latin typeface="Comic Sans MS" panose="030F0702030302020204" pitchFamily="66" charset="0"/>
              </a:rPr>
              <a:t>Telefon Zaufania dla Dzieci i Młodzieży – 116 111</a:t>
            </a:r>
            <a:br>
              <a:rPr lang="pl-PL" sz="2000" b="1" i="0" dirty="0">
                <a:solidFill>
                  <a:srgbClr val="1B1B1B"/>
                </a:solidFill>
                <a:effectLst/>
                <a:latin typeface="Comic Sans MS" panose="030F0702030302020204" pitchFamily="66" charset="0"/>
              </a:rPr>
            </a:br>
            <a:r>
              <a:rPr lang="pl-PL" sz="2000" b="1" i="0" dirty="0">
                <a:solidFill>
                  <a:srgbClr val="1B1B1B"/>
                </a:solidFill>
                <a:effectLst/>
                <a:latin typeface="Comic Sans MS" panose="030F0702030302020204" pitchFamily="66" charset="0"/>
              </a:rPr>
              <a:t>(całodobowo, 7 dni w tygodniu)</a:t>
            </a:r>
          </a:p>
          <a:p>
            <a:pPr marL="342900" indent="-342900" algn="ctr" fontAlgn="base">
              <a:buFont typeface="Arial" panose="020B0604020202020204" pitchFamily="34" charset="0"/>
              <a:buChar char="•"/>
            </a:pPr>
            <a:r>
              <a:rPr lang="pl-PL" sz="2000" b="1" i="0" dirty="0">
                <a:solidFill>
                  <a:srgbClr val="1B1B1B"/>
                </a:solidFill>
                <a:effectLst/>
                <a:latin typeface="Comic Sans MS" panose="030F0702030302020204" pitchFamily="66" charset="0"/>
              </a:rPr>
              <a:t>ITAKA – Antydepresyjny Telefon Zaufania – 22 484 88 01</a:t>
            </a:r>
            <a:br>
              <a:rPr lang="pl-PL" sz="2000" b="1" i="0" dirty="0">
                <a:solidFill>
                  <a:srgbClr val="1B1B1B"/>
                </a:solidFill>
                <a:effectLst/>
                <a:latin typeface="Comic Sans MS" panose="030F0702030302020204" pitchFamily="66" charset="0"/>
              </a:rPr>
            </a:br>
            <a:r>
              <a:rPr lang="pl-PL" sz="2000" b="1" i="0" dirty="0">
                <a:effectLst/>
                <a:latin typeface="Comic Sans MS" panose="030F0702030302020204" pitchFamily="66" charset="0"/>
              </a:rPr>
              <a:t>(poniedziałek–piątek, godz. 15:00–20:00)</a:t>
            </a:r>
          </a:p>
          <a:p>
            <a:pPr marL="342900" indent="-342900" algn="ctr" fontAlgn="base">
              <a:buFont typeface="Arial" panose="020B0604020202020204" pitchFamily="34" charset="0"/>
              <a:buChar char="•"/>
            </a:pPr>
            <a:r>
              <a:rPr lang="pl-PL" sz="2000" b="1" i="0" dirty="0">
                <a:effectLst/>
                <a:latin typeface="Comic Sans MS" panose="030F0702030302020204" pitchFamily="66" charset="0"/>
              </a:rPr>
              <a:t>Dziecięcy Telefon Zaufania Rzecznika Praw Dziecka, tel. 800 12 12 12</a:t>
            </a:r>
            <a:br>
              <a:rPr lang="pl-PL" sz="2000" b="1" dirty="0">
                <a:latin typeface="Comic Sans MS" panose="030F0702030302020204" pitchFamily="66" charset="0"/>
              </a:rPr>
            </a:br>
            <a:r>
              <a:rPr lang="pl-PL" sz="2000" b="1" i="0" dirty="0">
                <a:effectLst/>
                <a:latin typeface="Comic Sans MS" panose="030F0702030302020204" pitchFamily="66" charset="0"/>
              </a:rPr>
              <a:t>poniedziałek – piątek od 8.15 do 20.00</a:t>
            </a:r>
          </a:p>
          <a:p>
            <a:pPr marL="342900" indent="-342900" algn="ctr" fontAlgn="base">
              <a:buFont typeface="Arial" panose="020B0604020202020204" pitchFamily="34" charset="0"/>
              <a:buChar char="•"/>
            </a:pPr>
            <a:r>
              <a:rPr lang="pl-PL" sz="2000" b="1" i="0" dirty="0">
                <a:effectLst/>
                <a:latin typeface="Comic Sans MS" panose="030F0702030302020204" pitchFamily="66" charset="0"/>
              </a:rPr>
              <a:t>Bezpieczeństwo w Internecie, tel. 800 100 100,poniedziałek – piątek od 12:00 do 15:00</a:t>
            </a:r>
          </a:p>
          <a:p>
            <a:pPr marL="342900" indent="-342900" algn="ctr" fontAlgn="base">
              <a:buFont typeface="Arial" panose="020B0604020202020204" pitchFamily="34" charset="0"/>
              <a:buChar char="•"/>
            </a:pPr>
            <a:r>
              <a:rPr lang="pl-PL" sz="2000" b="1" i="0" dirty="0">
                <a:effectLst/>
                <a:latin typeface="Comic Sans MS" panose="030F0702030302020204" pitchFamily="66" charset="0"/>
              </a:rPr>
              <a:t>Telefoniczna pierwsza pomoc psychologiczna, tel. 22 425 98 48</a:t>
            </a:r>
            <a:br>
              <a:rPr lang="pl-PL" sz="2000" b="1" dirty="0">
                <a:latin typeface="Comic Sans MS" panose="030F0702030302020204" pitchFamily="66" charset="0"/>
              </a:rPr>
            </a:br>
            <a:r>
              <a:rPr lang="pl-PL" sz="2000" b="1" i="0" dirty="0">
                <a:effectLst/>
                <a:latin typeface="Comic Sans MS" panose="030F0702030302020204" pitchFamily="66" charset="0"/>
              </a:rPr>
              <a:t>poniedziałek – piątek od 17:00 do 20:00/sobota od 15:00 do 17:00</a:t>
            </a:r>
          </a:p>
          <a:p>
            <a:endParaRPr lang="pl-PL" dirty="0"/>
          </a:p>
        </p:txBody>
      </p:sp>
      <p:pic>
        <p:nvPicPr>
          <p:cNvPr id="7" name="Obraz 6" descr="Obraz zawierający dłoń&#10;&#10;Zawartość wygenerowana przez AI może być niepoprawna.">
            <a:extLst>
              <a:ext uri="{FF2B5EF4-FFF2-40B4-BE49-F238E27FC236}">
                <a16:creationId xmlns:a16="http://schemas.microsoft.com/office/drawing/2014/main" id="{DDFB2A2A-757D-82C1-E8FF-C50878613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1583" y="303756"/>
            <a:ext cx="2176769" cy="14439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9159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384550-AB66-402C-FA39-5FDB8EEA52D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l-PL" sz="4800" b="1" dirty="0">
                <a:latin typeface="Comic Sans MS" panose="030F0702030302020204" pitchFamily="66" charset="0"/>
              </a:rPr>
              <a:t>Dodatkowe wsparcie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3A83EA9-976D-13FF-2A11-2960E16EEBCB}"/>
              </a:ext>
            </a:extLst>
          </p:cNvPr>
          <p:cNvSpPr txBox="1"/>
          <p:nvPr/>
        </p:nvSpPr>
        <p:spPr>
          <a:xfrm>
            <a:off x="937967" y="2250837"/>
            <a:ext cx="105156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400" b="1" dirty="0">
                <a:solidFill>
                  <a:prstClr val="black"/>
                </a:solidFill>
                <a:latin typeface="Comic Sans MS" panose="030F0702030302020204" pitchFamily="66" charset="0"/>
              </a:rPr>
              <a:t>D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odatkowe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wsparcie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Platforma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uSupport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nowa internetowa platforma wsparcia psychologicznego dla młodych (szczególnie 16–24 lat)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pozwala rozmawiać z profesjonalistami i korzystać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 zasobów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psychoedukacyjnych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652F148F-4BD7-3761-04DF-BCC148630791}"/>
              </a:ext>
            </a:extLst>
          </p:cNvPr>
          <p:cNvSpPr txBox="1"/>
          <p:nvPr/>
        </p:nvSpPr>
        <p:spPr>
          <a:xfrm>
            <a:off x="838200" y="5480102"/>
            <a:ext cx="10920953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https://swps.pl/centrum-prasowe/informacje-prasowe/37682-usupport-nowa-platforma-wsparcia-psychologicznego-dla-mlodych-ludzi-z-polski-i-ukrainy</a:t>
            </a:r>
            <a:endParaRPr kumimoji="0" lang="pl-P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8291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BAFF94-B3DE-C6E8-1A93-9088FA9EC8A1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 sytuacji nagłej / kryzysowej</a:t>
            </a: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799AD3E-3681-F8DF-4CD7-DE8FBD2CFE7E}"/>
              </a:ext>
            </a:extLst>
          </p:cNvPr>
          <p:cNvSpPr txBox="1"/>
          <p:nvPr/>
        </p:nvSpPr>
        <p:spPr>
          <a:xfrm>
            <a:off x="913079" y="2959211"/>
            <a:ext cx="5685148" cy="26776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 sytuacji nagłej / kryzysowej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112 – jeśli życie lub zdrowie dziecka jest bezpośrednio zagrożone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najbliższy SOR albo oddział psychiatryczny szpitala – jeśli stan dziecka wymaga natychmiastowej konsultacji medycznej</a:t>
            </a:r>
          </a:p>
        </p:txBody>
      </p:sp>
      <p:pic>
        <p:nvPicPr>
          <p:cNvPr id="9" name="Obraz 8" descr="Obraz zawierający dłoń&#10;&#10;Zawartość wygenerowana przez AI może być niepoprawna.">
            <a:extLst>
              <a:ext uri="{FF2B5EF4-FFF2-40B4-BE49-F238E27FC236}">
                <a16:creationId xmlns:a16="http://schemas.microsoft.com/office/drawing/2014/main" id="{F1F2C9F8-AAF0-6A5E-166A-2535DB798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5975" y="3099689"/>
            <a:ext cx="3572946" cy="23701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0815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5B9599-2593-B2DD-A449-3631054F4C5F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b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Pamiętaj !</a:t>
            </a:r>
            <a:b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CE94347-D616-FF96-2F43-AC222006A61B}"/>
              </a:ext>
            </a:extLst>
          </p:cNvPr>
          <p:cNvSpPr txBox="1"/>
          <p:nvPr/>
        </p:nvSpPr>
        <p:spPr>
          <a:xfrm>
            <a:off x="1111577" y="2364709"/>
            <a:ext cx="509754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To normalne czasem czuć smutek, złość czy stres.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Najważniejsze to szukać wsparcia, gdy go potrzebujesz.</a:t>
            </a:r>
            <a:endParaRPr lang="pl-PL" b="1" dirty="0"/>
          </a:p>
        </p:txBody>
      </p:sp>
      <p:pic>
        <p:nvPicPr>
          <p:cNvPr id="7" name="Obraz 6" descr="Obraz zawierający clipart, Ludzka twarz, kreskówka, ilustracja&#10;&#10;Zawartość wygenerowana przez AI może być niepoprawna.">
            <a:extLst>
              <a:ext uri="{FF2B5EF4-FFF2-40B4-BE49-F238E27FC236}">
                <a16:creationId xmlns:a16="http://schemas.microsoft.com/office/drawing/2014/main" id="{74350C54-325C-42A6-BB31-F3BBBBCAA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3417" y="2364709"/>
            <a:ext cx="3715268" cy="34294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D5F14B0C-7C7C-3F6D-FB06-F9DCE2BD79EC}"/>
              </a:ext>
            </a:extLst>
          </p:cNvPr>
          <p:cNvSpPr txBox="1"/>
          <p:nvPr/>
        </p:nvSpPr>
        <p:spPr>
          <a:xfrm>
            <a:off x="1111577" y="4725586"/>
            <a:ext cx="559088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>
                <a:latin typeface="Comic Sans MS" panose="030F0702030302020204" pitchFamily="66" charset="0"/>
                <a:hlinkClick r:id="rId3"/>
              </a:rPr>
              <a:t>https://www.youtube.com/watch?v=aTwakq3IVYc</a:t>
            </a:r>
            <a:endParaRPr lang="pl-PL" dirty="0">
              <a:latin typeface="Comic Sans MS" panose="030F0702030302020204" pitchFamily="66" charset="0"/>
            </a:endParaRPr>
          </a:p>
          <a:p>
            <a:pPr algn="ctr">
              <a:buNone/>
            </a:pPr>
            <a:r>
              <a:rPr lang="pl-PL" b="1" i="0" dirty="0">
                <a:solidFill>
                  <a:srgbClr val="0F0F0F"/>
                </a:solidFill>
                <a:effectLst/>
                <a:latin typeface="Comic Sans MS" panose="030F0702030302020204" pitchFamily="66" charset="0"/>
              </a:rPr>
              <a:t>Życie z depresją. Objawy i leczenie- film</a:t>
            </a:r>
          </a:p>
          <a:p>
            <a:pPr algn="ctr"/>
            <a:r>
              <a:rPr lang="pl-PL" b="1" u="sng" dirty="0">
                <a:latin typeface="Comic Sans MS" panose="030F0702030302020204" pitchFamily="66" charset="0"/>
              </a:rPr>
              <a:t>Fundacja Pomocy Psychologicznej i Edukacji RAZEM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2934109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545</Words>
  <Application>Microsoft Office PowerPoint</Application>
  <PresentationFormat>Panoramiczny</PresentationFormat>
  <Paragraphs>47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Open Sans</vt:lpstr>
      <vt:lpstr>Motyw pakietu Office</vt:lpstr>
      <vt:lpstr>Prezentacja programu PowerPoint</vt:lpstr>
      <vt:lpstr>23 lutego Ogólnopolski Dzień Walki  z Depresją</vt:lpstr>
      <vt:lpstr>Czym jest depresja? </vt:lpstr>
      <vt:lpstr>Najczęstsze objawy depresji: </vt:lpstr>
      <vt:lpstr>Proszenie o pomoc jest oznaką siły, nie słabości.</vt:lpstr>
      <vt:lpstr>Jeśli potrzebujesz wsparcia</vt:lpstr>
      <vt:lpstr> Gdzie szukać pomocy – ważne telefony </vt:lpstr>
      <vt:lpstr>Dodatkowe wsparcie</vt:lpstr>
      <vt:lpstr>W sytuacji nagłej / kryzysowej</vt:lpstr>
      <vt:lpstr> Pamiętaj 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Marcin Kupczewski</dc:creator>
  <cp:lastModifiedBy>Marcin Kupczewski</cp:lastModifiedBy>
  <cp:revision>1</cp:revision>
  <dcterms:created xsi:type="dcterms:W3CDTF">2026-02-24T14:30:40Z</dcterms:created>
  <dcterms:modified xsi:type="dcterms:W3CDTF">2026-02-24T15:38:28Z</dcterms:modified>
</cp:coreProperties>
</file>