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5" r:id="rId5"/>
    <p:sldId id="264" r:id="rId6"/>
    <p:sldId id="263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8" r:id="rId15"/>
    <p:sldId id="273" r:id="rId16"/>
    <p:sldId id="274" r:id="rId17"/>
    <p:sldId id="275" r:id="rId18"/>
    <p:sldId id="279" r:id="rId1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3505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6664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511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530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6302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4852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6473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5199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3928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8829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2766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8D9ED-0B76-4547-B95A-3D5620792B3D}" type="datetimeFigureOut">
              <a:rPr lang="pl-PL" smtClean="0"/>
              <a:t>20.09.2024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ABD1D-CBB1-4D94-BC77-F9521AF7F6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3676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933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pl-PL" dirty="0">
                <a:latin typeface="Lato" panose="020F0502020204030203" pitchFamily="34" charset="-18"/>
              </a:rPr>
              <a:t>Prace nad Budżetem Inicjatyw Społecznych rozpoczęły się                       11 września 2023 r.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Na przełomie października oraz listopada odbyły się spotkania                 z mieszkańcami poszczególnych gmin na terenie powiatu.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W dniu 20 listopada oraz 4 grudnia 2023 r. zostały przeprowadzone warsztaty mające na celu sporządzenie głównych założeń regulaminu.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Zespół pracowników starostwa, na podstawie założeń z warsztatów opracował projekt regulaminu uwzględniający prośby mieszkańców.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Projekt został opublikowany na stronie powiatu.</a:t>
            </a: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838200" y="230820"/>
            <a:ext cx="10515600" cy="887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dirty="0">
                <a:solidFill>
                  <a:schemeClr val="bg1"/>
                </a:solidFill>
                <a:latin typeface="CoconPro-Bold" panose="02010804040101020104" pitchFamily="50" charset="-18"/>
              </a:rPr>
              <a:t>Harmonogram prac</a:t>
            </a:r>
          </a:p>
        </p:txBody>
      </p:sp>
    </p:spTree>
    <p:extLst>
      <p:ext uri="{BB962C8B-B14F-4D97-AF65-F5344CB8AC3E}">
        <p14:creationId xmlns:p14="http://schemas.microsoft.com/office/powerpoint/2010/main" val="346786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l-PL" sz="2500" dirty="0">
                <a:latin typeface="Lato" panose="020F0502020204030203" pitchFamily="34" charset="-18"/>
              </a:rPr>
              <a:t>Ostateczną wersję regulaminu Budżetu Inicjatyw Społecznych Rada Powiatu Pruszkowskiego przyjęła uchwałą z dnia 19 marca 2024 r.</a:t>
            </a:r>
          </a:p>
          <a:p>
            <a:pPr algn="just"/>
            <a:r>
              <a:rPr lang="pl-PL" sz="2500" dirty="0">
                <a:latin typeface="Lato" panose="020F0502020204030203" pitchFamily="34" charset="-18"/>
              </a:rPr>
              <a:t>Uchwała ukazała się w Dzienniku Urzędowym Województwa Mazowieckiego w dniu 15 kwietnia 2024 r.</a:t>
            </a:r>
          </a:p>
          <a:p>
            <a:pPr algn="just"/>
            <a:r>
              <a:rPr lang="pl-PL" sz="2500" dirty="0">
                <a:latin typeface="Lato" panose="020F0502020204030203" pitchFamily="34" charset="-18"/>
              </a:rPr>
              <a:t>Na tej podstawie Powiat Pruszkowski rozpoczął procedurę przeprowadzenia konsultacji społecznych w formie budżetu obywatelskiego.</a:t>
            </a:r>
          </a:p>
        </p:txBody>
      </p:sp>
    </p:spTree>
    <p:extLst>
      <p:ext uri="{BB962C8B-B14F-4D97-AF65-F5344CB8AC3E}">
        <p14:creationId xmlns:p14="http://schemas.microsoft.com/office/powerpoint/2010/main" val="3378521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l-PL" dirty="0">
                <a:latin typeface="Lato" panose="020F0502020204030203" pitchFamily="34" charset="-18"/>
              </a:rPr>
              <a:t>W terminie od 3 do 23 czerwca 2024 r. każdy mieszkaniec mógł złożyć projekt do budżetu.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Następnie Zespół ds. Budżetu Inicjatyw Społecznych wraz                            z wydziałami merytorycznymi przeprowadził oceny formalno-merytoryczne.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W dniu 19 sierpnia 2024 r. odbyło się losowanie kolejności projektów na liście głosowania zorganizowane przez Radę ds. Budżetu Inicjatyw Społecznych.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W dniu 22 sierpnia 2024 r. została sporządzona lista projektów zakwalifikowanych do głosowania.</a:t>
            </a:r>
          </a:p>
          <a:p>
            <a:pPr algn="just"/>
            <a:r>
              <a:rPr lang="pl-PL" dirty="0">
                <a:latin typeface="Lato" panose="020F0502020204030203" pitchFamily="34" charset="-18"/>
              </a:rPr>
              <a:t>Etap głosowania trwał od 5 do 15 września 2024 r.</a:t>
            </a:r>
          </a:p>
        </p:txBody>
      </p:sp>
    </p:spTree>
    <p:extLst>
      <p:ext uri="{BB962C8B-B14F-4D97-AF65-F5344CB8AC3E}">
        <p14:creationId xmlns:p14="http://schemas.microsoft.com/office/powerpoint/2010/main" val="4106293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>
                <a:latin typeface="Lato" panose="020F0502020204030203" pitchFamily="34" charset="-18"/>
              </a:rPr>
              <a:t>Zgłoszono 37 projektów.</a:t>
            </a:r>
          </a:p>
          <a:p>
            <a:r>
              <a:rPr lang="pl-PL" dirty="0">
                <a:latin typeface="Lato" panose="020F0502020204030203" pitchFamily="34" charset="-18"/>
              </a:rPr>
              <a:t>Zakwalifikowało się do głosowania 21 projektów.</a:t>
            </a:r>
          </a:p>
          <a:p>
            <a:r>
              <a:rPr lang="pl-PL" dirty="0">
                <a:latin typeface="Lato" panose="020F0502020204030203" pitchFamily="34" charset="-18"/>
              </a:rPr>
              <a:t>Łącznie oddano 2818 głosów.</a:t>
            </a:r>
          </a:p>
          <a:p>
            <a:r>
              <a:rPr lang="pl-PL" dirty="0">
                <a:latin typeface="Lato" panose="020F0502020204030203" pitchFamily="34" charset="-18"/>
              </a:rPr>
              <a:t>Głosy rozłożyły się następująco: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Głosy kobiet stanowiły ok. 67 %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Głosy mężczyzn stanowiły ok. 33 %</a:t>
            </a:r>
          </a:p>
          <a:p>
            <a:r>
              <a:rPr lang="pl-PL" dirty="0">
                <a:latin typeface="Lato" panose="020F0502020204030203" pitchFamily="34" charset="-18"/>
              </a:rPr>
              <a:t>Oddano głosy w następujący sposób: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Głosy papierowe – 653 głosy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Za pośrednictwem komputera – 403 głosy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Za pośrednictwem urządzeń mobilnych – 1762 głosy.</a:t>
            </a: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838200" y="230820"/>
            <a:ext cx="10515600" cy="887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dirty="0">
                <a:solidFill>
                  <a:schemeClr val="bg1"/>
                </a:solidFill>
                <a:latin typeface="CoconPro-Bold" panose="02010804040101020104"/>
              </a:rPr>
              <a:t>Głosowanie</a:t>
            </a:r>
          </a:p>
        </p:txBody>
      </p:sp>
    </p:spTree>
    <p:extLst>
      <p:ext uri="{BB962C8B-B14F-4D97-AF65-F5344CB8AC3E}">
        <p14:creationId xmlns:p14="http://schemas.microsoft.com/office/powerpoint/2010/main" val="2145321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Podział głosów na poszczególne gminy: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Gmina Miasto Pruszków – ok. 28 %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Gmina Miasto Piastów – ok. 21 %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Gmina Nadarzyn – ok. 18 %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Gmina Brwinów – ok. 17 %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Gmina Raszyn – ok. 13 %</a:t>
            </a:r>
          </a:p>
          <a:p>
            <a:pPr lvl="1"/>
            <a:r>
              <a:rPr lang="pl-PL" dirty="0">
                <a:latin typeface="Lato" panose="020F0502020204030203" pitchFamily="34" charset="-18"/>
              </a:rPr>
              <a:t>Gmina Michałowice – ok. 3 %</a:t>
            </a:r>
          </a:p>
        </p:txBody>
      </p:sp>
    </p:spTree>
    <p:extLst>
      <p:ext uri="{BB962C8B-B14F-4D97-AF65-F5344CB8AC3E}">
        <p14:creationId xmlns:p14="http://schemas.microsoft.com/office/powerpoint/2010/main" val="2767928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pl-PL" dirty="0"/>
          </a:p>
          <a:p>
            <a:pPr marL="0" indent="0" algn="ctr">
              <a:buNone/>
            </a:pPr>
            <a:endParaRPr lang="pl-PL" dirty="0"/>
          </a:p>
          <a:p>
            <a:pPr marL="0" indent="0" algn="ctr">
              <a:buNone/>
            </a:pPr>
            <a:r>
              <a:rPr lang="pl-PL" sz="7200" b="1" dirty="0">
                <a:latin typeface="Lato" panose="020F0502020204030203" pitchFamily="34" charset="-18"/>
              </a:rPr>
              <a:t>Zakwalifikowane projekty</a:t>
            </a: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838200" y="230820"/>
            <a:ext cx="10515600" cy="887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dirty="0">
                <a:solidFill>
                  <a:schemeClr val="bg1"/>
                </a:solidFill>
                <a:latin typeface="CoconPro-Bold" panose="02010804040101020104" pitchFamily="50" charset="-18"/>
              </a:rPr>
              <a:t>Ogłoszenie wyników	</a:t>
            </a:r>
          </a:p>
        </p:txBody>
      </p:sp>
    </p:spTree>
    <p:extLst>
      <p:ext uri="{BB962C8B-B14F-4D97-AF65-F5344CB8AC3E}">
        <p14:creationId xmlns:p14="http://schemas.microsoft.com/office/powerpoint/2010/main" val="3339983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1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4000" b="1" dirty="0">
              <a:latin typeface="Lato" panose="020F0502020204030203" pitchFamily="34" charset="-18"/>
            </a:endParaRPr>
          </a:p>
          <a:p>
            <a:pPr marL="0" indent="0" algn="ctr">
              <a:buNone/>
            </a:pPr>
            <a:r>
              <a:rPr lang="pl-PL" sz="4000" b="1" dirty="0">
                <a:latin typeface="Lato" panose="020F0502020204030203" pitchFamily="34" charset="-18"/>
              </a:rPr>
              <a:t>„Profilaktyka raka szyjki macicy, cytologia płynna LBC dla kobiet w Powiecie Pruszkowskim od 18 do 70 roku życia”</a:t>
            </a:r>
          </a:p>
          <a:p>
            <a:pPr marL="0" indent="0" algn="ctr">
              <a:buNone/>
            </a:pPr>
            <a:endParaRPr lang="pl-PL" sz="40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8783203-0207-C4D6-DDF3-E0E8F61CD23E}"/>
              </a:ext>
            </a:extLst>
          </p:cNvPr>
          <p:cNvSpPr txBox="1"/>
          <p:nvPr/>
        </p:nvSpPr>
        <p:spPr>
          <a:xfrm>
            <a:off x="2693273" y="5469077"/>
            <a:ext cx="6805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143 000,00 zł</a:t>
            </a:r>
          </a:p>
        </p:txBody>
      </p:sp>
    </p:spTree>
    <p:extLst>
      <p:ext uri="{BB962C8B-B14F-4D97-AF65-F5344CB8AC3E}">
        <p14:creationId xmlns:p14="http://schemas.microsoft.com/office/powerpoint/2010/main" val="1116860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2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4000" dirty="0"/>
          </a:p>
          <a:p>
            <a:pPr marL="0" indent="0" algn="ctr">
              <a:buNone/>
            </a:pPr>
            <a:r>
              <a:rPr lang="pl-PL" sz="4000" b="1" dirty="0">
                <a:latin typeface="Lato" panose="020F0502020204030203" pitchFamily="34" charset="-18"/>
              </a:rPr>
              <a:t>„Profilaktyka raka piersi dla kobiet w wieku    18-70 lat z powiatu pruszkowskiego”</a:t>
            </a:r>
          </a:p>
          <a:p>
            <a:pPr marL="0" indent="0" algn="ctr">
              <a:buNone/>
            </a:pPr>
            <a:endParaRPr lang="pl-PL" sz="40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4DC03EE9-2425-496C-7686-9D10ED362FE0}"/>
              </a:ext>
            </a:extLst>
          </p:cNvPr>
          <p:cNvSpPr txBox="1"/>
          <p:nvPr/>
        </p:nvSpPr>
        <p:spPr>
          <a:xfrm>
            <a:off x="2693273" y="5469077"/>
            <a:ext cx="6805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147 000,00 zł</a:t>
            </a:r>
          </a:p>
        </p:txBody>
      </p:sp>
    </p:spTree>
    <p:extLst>
      <p:ext uri="{BB962C8B-B14F-4D97-AF65-F5344CB8AC3E}">
        <p14:creationId xmlns:p14="http://schemas.microsoft.com/office/powerpoint/2010/main" val="2454039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3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4400" dirty="0"/>
          </a:p>
          <a:p>
            <a:pPr marL="0" indent="0" algn="ctr">
              <a:buNone/>
            </a:pPr>
            <a:r>
              <a:rPr lang="pl-PL" sz="4400" b="1" dirty="0">
                <a:latin typeface="Lato" panose="020F0502020204030203" pitchFamily="34" charset="-18"/>
              </a:rPr>
              <a:t>„Profilaktyka u mężczyzn w powiecie pruszkowskim – USG narządów płciowych”</a:t>
            </a:r>
          </a:p>
          <a:p>
            <a:pPr marL="0" indent="0" algn="ctr">
              <a:buNone/>
            </a:pPr>
            <a:endParaRPr lang="pl-PL" sz="44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67D77078-F55A-B230-F133-748969FD80BA}"/>
              </a:ext>
            </a:extLst>
          </p:cNvPr>
          <p:cNvSpPr txBox="1"/>
          <p:nvPr/>
        </p:nvSpPr>
        <p:spPr>
          <a:xfrm>
            <a:off x="2693273" y="5469077"/>
            <a:ext cx="6805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145 000,00 zł</a:t>
            </a:r>
          </a:p>
        </p:txBody>
      </p:sp>
    </p:spTree>
    <p:extLst>
      <p:ext uri="{BB962C8B-B14F-4D97-AF65-F5344CB8AC3E}">
        <p14:creationId xmlns:p14="http://schemas.microsoft.com/office/powerpoint/2010/main" val="1336571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4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4500" dirty="0">
              <a:latin typeface="Lato" panose="020F0502020204030203" pitchFamily="34" charset="-18"/>
            </a:endParaRPr>
          </a:p>
          <a:p>
            <a:pPr marL="0" indent="0" algn="ctr">
              <a:buNone/>
            </a:pPr>
            <a:r>
              <a:rPr lang="pl-PL" sz="4500" b="1" dirty="0">
                <a:latin typeface="Lato" panose="020F0502020204030203" pitchFamily="34" charset="-18"/>
              </a:rPr>
              <a:t>„Ogólnodostępny defibrylator zewnętrzny przy OSP Brwinów”</a:t>
            </a:r>
          </a:p>
          <a:p>
            <a:pPr marL="0" indent="0" algn="ctr">
              <a:buNone/>
            </a:pPr>
            <a:endParaRPr lang="pl-PL" sz="45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CD194402-66B3-29D1-60AF-6EE3904DCA15}"/>
              </a:ext>
            </a:extLst>
          </p:cNvPr>
          <p:cNvSpPr txBox="1"/>
          <p:nvPr/>
        </p:nvSpPr>
        <p:spPr>
          <a:xfrm>
            <a:off x="2693273" y="5469077"/>
            <a:ext cx="650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12 000,00 zł</a:t>
            </a:r>
          </a:p>
        </p:txBody>
      </p:sp>
    </p:spTree>
    <p:extLst>
      <p:ext uri="{BB962C8B-B14F-4D97-AF65-F5344CB8AC3E}">
        <p14:creationId xmlns:p14="http://schemas.microsoft.com/office/powerpoint/2010/main" val="1410806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5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4500" b="1" dirty="0"/>
          </a:p>
          <a:p>
            <a:pPr marL="0" indent="0" algn="ctr">
              <a:buNone/>
            </a:pPr>
            <a:r>
              <a:rPr lang="pl-PL" sz="4500" b="1" dirty="0">
                <a:latin typeface="Lato" panose="020F0502020204030203" pitchFamily="34" charset="-18"/>
              </a:rPr>
              <a:t>„Poprawa bezpieczeństwa dróg powiatowych w Gminie Nadarzyn”</a:t>
            </a:r>
          </a:p>
          <a:p>
            <a:pPr marL="0" indent="0" algn="ctr">
              <a:buNone/>
            </a:pPr>
            <a:endParaRPr lang="pl-PL" sz="45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F6707A0-8344-CFDA-158A-7BAC69067869}"/>
              </a:ext>
            </a:extLst>
          </p:cNvPr>
          <p:cNvSpPr txBox="1"/>
          <p:nvPr/>
        </p:nvSpPr>
        <p:spPr>
          <a:xfrm>
            <a:off x="2693273" y="5469077"/>
            <a:ext cx="6805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150 000,00 zł</a:t>
            </a:r>
          </a:p>
        </p:txBody>
      </p:sp>
    </p:spTree>
    <p:extLst>
      <p:ext uri="{BB962C8B-B14F-4D97-AF65-F5344CB8AC3E}">
        <p14:creationId xmlns:p14="http://schemas.microsoft.com/office/powerpoint/2010/main" val="3544105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6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4000" b="1" dirty="0">
                <a:latin typeface="Lato" panose="020F0502020204030203" pitchFamily="34" charset="-18"/>
              </a:rPr>
              <a:t>„Bezpieczne przejście dla pieszych                             i przejazd dla rowerzystów                                        na ul. Warszawskiej w Piastowie – doświetlenie i aktywna sygnalizacja ostrzegawcza”</a:t>
            </a:r>
          </a:p>
          <a:p>
            <a:pPr marL="0" indent="0" algn="ctr">
              <a:buNone/>
            </a:pPr>
            <a:endParaRPr lang="pl-PL" sz="4000" b="1" dirty="0">
              <a:latin typeface="Lato" panose="020F0502020204030203" pitchFamily="34" charset="-18"/>
            </a:endParaRPr>
          </a:p>
          <a:p>
            <a:pPr marL="0" indent="0" algn="ctr">
              <a:buNone/>
            </a:pPr>
            <a:endParaRPr lang="pl-PL" sz="40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86816B0-2022-611A-6074-47FD00DA2392}"/>
              </a:ext>
            </a:extLst>
          </p:cNvPr>
          <p:cNvSpPr txBox="1"/>
          <p:nvPr/>
        </p:nvSpPr>
        <p:spPr>
          <a:xfrm>
            <a:off x="2693273" y="5469077"/>
            <a:ext cx="6805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146 000,00 zł</a:t>
            </a:r>
          </a:p>
        </p:txBody>
      </p:sp>
    </p:spTree>
    <p:extLst>
      <p:ext uri="{BB962C8B-B14F-4D97-AF65-F5344CB8AC3E}">
        <p14:creationId xmlns:p14="http://schemas.microsoft.com/office/powerpoint/2010/main" val="3501714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7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4500" dirty="0"/>
          </a:p>
          <a:p>
            <a:pPr marL="0" indent="0" algn="ctr">
              <a:buNone/>
            </a:pPr>
            <a:r>
              <a:rPr lang="pl-PL" sz="4500" b="1" dirty="0">
                <a:latin typeface="Lato" panose="020F0502020204030203" pitchFamily="34" charset="-18"/>
              </a:rPr>
              <a:t>„Powiatowe Lato – półkolonie dla dzieci </a:t>
            </a:r>
          </a:p>
          <a:p>
            <a:pPr marL="0" indent="0" algn="ctr">
              <a:buNone/>
            </a:pPr>
            <a:r>
              <a:rPr lang="pl-PL" sz="4500" b="1" dirty="0">
                <a:latin typeface="Lato" panose="020F0502020204030203" pitchFamily="34" charset="-18"/>
              </a:rPr>
              <a:t>w wieku 7-12 lat”</a:t>
            </a:r>
          </a:p>
          <a:p>
            <a:pPr marL="0" indent="0" algn="ctr">
              <a:buNone/>
            </a:pPr>
            <a:endParaRPr lang="pl-PL" sz="4500" dirty="0">
              <a:latin typeface="Lato" panose="020F0502020204030203" pitchFamily="34" charset="-18"/>
            </a:endParaRPr>
          </a:p>
          <a:p>
            <a:pPr marL="0" indent="0" algn="ctr">
              <a:buNone/>
            </a:pPr>
            <a:endParaRPr lang="pl-PL" sz="45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511A0C9F-585B-8EBE-C3CA-6E3A22B20269}"/>
              </a:ext>
            </a:extLst>
          </p:cNvPr>
          <p:cNvSpPr txBox="1"/>
          <p:nvPr/>
        </p:nvSpPr>
        <p:spPr>
          <a:xfrm>
            <a:off x="2693273" y="5469077"/>
            <a:ext cx="6805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150 000,00 zł</a:t>
            </a:r>
          </a:p>
        </p:txBody>
      </p:sp>
    </p:spTree>
    <p:extLst>
      <p:ext uri="{BB962C8B-B14F-4D97-AF65-F5344CB8AC3E}">
        <p14:creationId xmlns:p14="http://schemas.microsoft.com/office/powerpoint/2010/main" val="3848036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8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4500" dirty="0">
              <a:latin typeface="Lato" panose="020F0502020204030203" pitchFamily="34" charset="-18"/>
            </a:endParaRPr>
          </a:p>
          <a:p>
            <a:pPr marL="0" indent="0" algn="ctr">
              <a:buNone/>
            </a:pPr>
            <a:r>
              <a:rPr lang="pl-PL" sz="4500" b="1" dirty="0">
                <a:latin typeface="Lato" panose="020F0502020204030203" pitchFamily="34" charset="-18"/>
              </a:rPr>
              <a:t>„Gry planszowe w </a:t>
            </a:r>
            <a:r>
              <a:rPr lang="pl-PL" sz="4500" b="1" dirty="0" err="1">
                <a:latin typeface="Lato" panose="020F0502020204030203" pitchFamily="34" charset="-18"/>
              </a:rPr>
              <a:t>Raszynotece</a:t>
            </a:r>
            <a:r>
              <a:rPr lang="pl-PL" sz="4500" b="1" dirty="0">
                <a:latin typeface="Lato" panose="020F0502020204030203" pitchFamily="34" charset="-18"/>
              </a:rPr>
              <a:t>”</a:t>
            </a:r>
          </a:p>
          <a:p>
            <a:pPr marL="0" indent="0" algn="ctr">
              <a:buNone/>
            </a:pPr>
            <a:endParaRPr lang="pl-PL" sz="45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AA285952-E3BF-E432-9F8F-797F84071BCD}"/>
              </a:ext>
            </a:extLst>
          </p:cNvPr>
          <p:cNvSpPr txBox="1"/>
          <p:nvPr/>
        </p:nvSpPr>
        <p:spPr>
          <a:xfrm>
            <a:off x="2693273" y="5469077"/>
            <a:ext cx="650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10 000,00 zł</a:t>
            </a:r>
          </a:p>
        </p:txBody>
      </p:sp>
    </p:spTree>
    <p:extLst>
      <p:ext uri="{BB962C8B-B14F-4D97-AF65-F5344CB8AC3E}">
        <p14:creationId xmlns:p14="http://schemas.microsoft.com/office/powerpoint/2010/main" val="35255073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9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l-PL" sz="5000" dirty="0"/>
          </a:p>
          <a:p>
            <a:pPr marL="0" indent="0" algn="ctr">
              <a:buNone/>
            </a:pPr>
            <a:r>
              <a:rPr lang="pl-PL" sz="5000" b="1" dirty="0">
                <a:latin typeface="Lato" panose="020F0502020204030203" pitchFamily="34" charset="-18"/>
              </a:rPr>
              <a:t>„Joga w parku dla dorosłych”</a:t>
            </a:r>
          </a:p>
          <a:p>
            <a:pPr marL="0" indent="0" algn="ctr">
              <a:buNone/>
            </a:pPr>
            <a:endParaRPr lang="pl-PL" sz="50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23C5938B-3E49-2085-9ADC-6025359D6242}"/>
              </a:ext>
            </a:extLst>
          </p:cNvPr>
          <p:cNvSpPr txBox="1"/>
          <p:nvPr/>
        </p:nvSpPr>
        <p:spPr>
          <a:xfrm>
            <a:off x="2693273" y="5469077"/>
            <a:ext cx="650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28 000,00 zł</a:t>
            </a:r>
          </a:p>
        </p:txBody>
      </p:sp>
    </p:spTree>
    <p:extLst>
      <p:ext uri="{BB962C8B-B14F-4D97-AF65-F5344CB8AC3E}">
        <p14:creationId xmlns:p14="http://schemas.microsoft.com/office/powerpoint/2010/main" val="2842082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Lato" panose="020F0502020204030203" pitchFamily="34" charset="-18"/>
              </a:rPr>
              <a:t>Projekt nr 10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5000" dirty="0"/>
          </a:p>
          <a:p>
            <a:pPr marL="0" indent="0" algn="ctr">
              <a:buNone/>
            </a:pPr>
            <a:r>
              <a:rPr lang="pl-PL" sz="5000" b="1" dirty="0">
                <a:latin typeface="Lato" panose="020F0502020204030203" pitchFamily="34" charset="-18"/>
              </a:rPr>
              <a:t>„Piknik country </a:t>
            </a:r>
            <a:r>
              <a:rPr lang="pl-PL" sz="5000" b="1" dirty="0" err="1">
                <a:latin typeface="Lato" panose="020F0502020204030203" pitchFamily="34" charset="-18"/>
              </a:rPr>
              <a:t>Malichy</a:t>
            </a:r>
            <a:r>
              <a:rPr lang="pl-PL" sz="5000" b="1" dirty="0">
                <a:latin typeface="Lato" panose="020F0502020204030203" pitchFamily="34" charset="-18"/>
              </a:rPr>
              <a:t>-Reguły”</a:t>
            </a:r>
          </a:p>
          <a:p>
            <a:pPr marL="0" indent="0" algn="ctr">
              <a:buNone/>
            </a:pPr>
            <a:endParaRPr lang="pl-PL" sz="5000" dirty="0">
              <a:latin typeface="Lato" panose="020F0502020204030203" pitchFamily="34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B7E8ABF5-1FFA-94C6-8EFB-FFC308BD46B8}"/>
              </a:ext>
            </a:extLst>
          </p:cNvPr>
          <p:cNvSpPr txBox="1"/>
          <p:nvPr/>
        </p:nvSpPr>
        <p:spPr>
          <a:xfrm>
            <a:off x="2693273" y="5469077"/>
            <a:ext cx="650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Lato" panose="020F0502020204030203" pitchFamily="34" charset="-18"/>
              </a:rPr>
              <a:t>Koszt projektu: 49 000,00 zł</a:t>
            </a:r>
          </a:p>
        </p:txBody>
      </p:sp>
    </p:spTree>
    <p:extLst>
      <p:ext uri="{BB962C8B-B14F-4D97-AF65-F5344CB8AC3E}">
        <p14:creationId xmlns:p14="http://schemas.microsoft.com/office/powerpoint/2010/main" val="2924260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sz="5000" dirty="0"/>
          </a:p>
          <a:p>
            <a:pPr marL="0" indent="0" algn="ctr">
              <a:buNone/>
            </a:pPr>
            <a:endParaRPr lang="pl-PL" sz="5000" dirty="0"/>
          </a:p>
          <a:p>
            <a:pPr marL="0" indent="0" algn="ctr">
              <a:buNone/>
            </a:pPr>
            <a:endParaRPr lang="pl-PL" sz="5000" dirty="0">
              <a:latin typeface="Lato" panose="020F0502020204030203" pitchFamily="34" charset="-18"/>
            </a:endParaRPr>
          </a:p>
          <a:p>
            <a:pPr marL="0" indent="0" algn="ctr">
              <a:buNone/>
            </a:pPr>
            <a:r>
              <a:rPr lang="pl-PL" sz="5000" dirty="0">
                <a:latin typeface="Lato" panose="020F0502020204030203" pitchFamily="34" charset="-18"/>
              </a:rPr>
              <a:t>Dziękujemy za uwagę.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2F25A5D3-C493-2E30-DAA4-E749204CA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031" y="365125"/>
            <a:ext cx="6177938" cy="355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95146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1763</TotalTime>
  <Words>532</Words>
  <Application>Microsoft Office PowerPoint</Application>
  <PresentationFormat>Panoramiczny</PresentationFormat>
  <Paragraphs>81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CoconPro-Bold</vt:lpstr>
      <vt:lpstr>Lato</vt:lpstr>
      <vt:lpstr>Motyw pakietu Office</vt:lpstr>
      <vt:lpstr>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Projekt nr 1</vt:lpstr>
      <vt:lpstr>Projekt nr 2</vt:lpstr>
      <vt:lpstr>Projekt nr 3</vt:lpstr>
      <vt:lpstr>Projekt nr 4</vt:lpstr>
      <vt:lpstr>Projekt nr 5</vt:lpstr>
      <vt:lpstr>Projekt nr 6</vt:lpstr>
      <vt:lpstr>Projekt nr 7</vt:lpstr>
      <vt:lpstr>Projekt nr 8</vt:lpstr>
      <vt:lpstr>Projekt nr 9</vt:lpstr>
      <vt:lpstr>Projekt nr 10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Łukasz Osiadacz</dc:creator>
  <cp:lastModifiedBy>A L</cp:lastModifiedBy>
  <cp:revision>22</cp:revision>
  <dcterms:created xsi:type="dcterms:W3CDTF">2024-09-17T12:30:16Z</dcterms:created>
  <dcterms:modified xsi:type="dcterms:W3CDTF">2024-09-20T07:56:52Z</dcterms:modified>
</cp:coreProperties>
</file>