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38"/>
    <p:sldId id="257" r:id="rId39"/>
    <p:sldId id="258" r:id="rId40"/>
    <p:sldId id="259" r:id="rId41"/>
    <p:sldId id="260" r:id="rId42"/>
    <p:sldId id="261" r:id="rId43"/>
    <p:sldId id="262" r:id="rId44"/>
    <p:sldId id="263" r:id="rId45"/>
    <p:sldId id="264" r:id="rId46"/>
    <p:sldId id="265" r:id="rId47"/>
    <p:sldId id="266" r:id="rId48"/>
    <p:sldId id="267" r:id="rId49"/>
    <p:sldId id="268" r:id="rId50"/>
    <p:sldId id="269" r:id="rId51"/>
    <p:sldId id="270" r:id="rId52"/>
    <p:sldId id="271" r:id="rId53"/>
    <p:sldId id="272" r:id="rId54"/>
    <p:sldId id="273" r:id="rId55"/>
    <p:sldId id="274" r:id="rId56"/>
    <p:sldId id="275" r:id="rId57"/>
    <p:sldId id="276" r:id="rId58"/>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League Spartan" charset="1" panose="00000800000000000000"/>
      <p:regular r:id="rId10"/>
    </p:embeddedFont>
    <p:embeddedFont>
      <p:font typeface="Hey Gotcha!" charset="1" panose="00000000000000000000"/>
      <p:regular r:id="rId11"/>
    </p:embeddedFont>
    <p:embeddedFont>
      <p:font typeface="Poppins" charset="1" panose="00000500000000000000"/>
      <p:regular r:id="rId12"/>
    </p:embeddedFont>
    <p:embeddedFont>
      <p:font typeface="Poppins Bold" charset="1" panose="00000800000000000000"/>
      <p:regular r:id="rId13"/>
    </p:embeddedFont>
    <p:embeddedFont>
      <p:font typeface="Poppins Italics" charset="1" panose="00000500000000000000"/>
      <p:regular r:id="rId14"/>
    </p:embeddedFont>
    <p:embeddedFont>
      <p:font typeface="Poppins Bold Italics" charset="1" panose="00000800000000000000"/>
      <p:regular r:id="rId15"/>
    </p:embeddedFont>
    <p:embeddedFont>
      <p:font typeface="Poppins Thin" charset="1" panose="00000300000000000000"/>
      <p:regular r:id="rId16"/>
    </p:embeddedFont>
    <p:embeddedFont>
      <p:font typeface="Poppins Thin Italics" charset="1" panose="00000300000000000000"/>
      <p:regular r:id="rId17"/>
    </p:embeddedFont>
    <p:embeddedFont>
      <p:font typeface="Poppins Extra-Light" charset="1" panose="00000300000000000000"/>
      <p:regular r:id="rId18"/>
    </p:embeddedFont>
    <p:embeddedFont>
      <p:font typeface="Poppins Extra-Light Italics" charset="1" panose="00000300000000000000"/>
      <p:regular r:id="rId19"/>
    </p:embeddedFont>
    <p:embeddedFont>
      <p:font typeface="Poppins Light" charset="1" panose="00000400000000000000"/>
      <p:regular r:id="rId20"/>
    </p:embeddedFont>
    <p:embeddedFont>
      <p:font typeface="Poppins Light Italics" charset="1" panose="00000400000000000000"/>
      <p:regular r:id="rId21"/>
    </p:embeddedFont>
    <p:embeddedFont>
      <p:font typeface="Poppins Medium" charset="1" panose="00000600000000000000"/>
      <p:regular r:id="rId22"/>
    </p:embeddedFont>
    <p:embeddedFont>
      <p:font typeface="Poppins Medium Italics" charset="1" panose="00000600000000000000"/>
      <p:regular r:id="rId23"/>
    </p:embeddedFont>
    <p:embeddedFont>
      <p:font typeface="Poppins Semi-Bold" charset="1" panose="00000700000000000000"/>
      <p:regular r:id="rId24"/>
    </p:embeddedFont>
    <p:embeddedFont>
      <p:font typeface="Poppins Semi-Bold Italics" charset="1" panose="00000700000000000000"/>
      <p:regular r:id="rId25"/>
    </p:embeddedFont>
    <p:embeddedFont>
      <p:font typeface="Poppins Ultra-Bold" charset="1" panose="00000900000000000000"/>
      <p:regular r:id="rId26"/>
    </p:embeddedFont>
    <p:embeddedFont>
      <p:font typeface="Poppins Ultra-Bold Italics" charset="1" panose="00000900000000000000"/>
      <p:regular r:id="rId27"/>
    </p:embeddedFont>
    <p:embeddedFont>
      <p:font typeface="Poppins Heavy" charset="1" panose="00000A00000000000000"/>
      <p:regular r:id="rId28"/>
    </p:embeddedFont>
    <p:embeddedFont>
      <p:font typeface="Poppins Heavy Italics" charset="1" panose="00000A00000000000000"/>
      <p:regular r:id="rId29"/>
    </p:embeddedFont>
    <p:embeddedFont>
      <p:font typeface="Open Sans" charset="1" panose="020B0606030504020204"/>
      <p:regular r:id="rId30"/>
    </p:embeddedFont>
    <p:embeddedFont>
      <p:font typeface="Open Sans Bold" charset="1" panose="020B0806030504020204"/>
      <p:regular r:id="rId31"/>
    </p:embeddedFont>
    <p:embeddedFont>
      <p:font typeface="Open Sans Italics" charset="1" panose="020B0606030504020204"/>
      <p:regular r:id="rId32"/>
    </p:embeddedFont>
    <p:embeddedFont>
      <p:font typeface="Open Sans Bold Italics" charset="1" panose="020B0806030504020204"/>
      <p:regular r:id="rId33"/>
    </p:embeddedFont>
    <p:embeddedFont>
      <p:font typeface="Open Sans Light" charset="1" panose="020B0306030504020204"/>
      <p:regular r:id="rId34"/>
    </p:embeddedFont>
    <p:embeddedFont>
      <p:font typeface="Open Sans Light Italics" charset="1" panose="020B0306030504020204"/>
      <p:regular r:id="rId35"/>
    </p:embeddedFont>
    <p:embeddedFont>
      <p:font typeface="Open Sans Ultra-Bold" charset="1" panose="00000000000000000000"/>
      <p:regular r:id="rId36"/>
    </p:embeddedFont>
    <p:embeddedFont>
      <p:font typeface="Open Sans Ultra-Bold Italics" charset="1" panose="0000000000000000000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slides/slide1.xml" Type="http://schemas.openxmlformats.org/officeDocument/2006/relationships/slide"/><Relationship Id="rId39" Target="slides/slide2.xml" Type="http://schemas.openxmlformats.org/officeDocument/2006/relationships/slide"/><Relationship Id="rId4" Target="theme/theme1.xml" Type="http://schemas.openxmlformats.org/officeDocument/2006/relationships/theme"/><Relationship Id="rId40" Target="slides/slide3.xml" Type="http://schemas.openxmlformats.org/officeDocument/2006/relationships/slide"/><Relationship Id="rId41" Target="slides/slide4.xml" Type="http://schemas.openxmlformats.org/officeDocument/2006/relationships/slide"/><Relationship Id="rId42" Target="slides/slide5.xml" Type="http://schemas.openxmlformats.org/officeDocument/2006/relationships/slide"/><Relationship Id="rId43" Target="slides/slide6.xml" Type="http://schemas.openxmlformats.org/officeDocument/2006/relationships/slide"/><Relationship Id="rId44" Target="slides/slide7.xml" Type="http://schemas.openxmlformats.org/officeDocument/2006/relationships/slide"/><Relationship Id="rId45" Target="slides/slide8.xml" Type="http://schemas.openxmlformats.org/officeDocument/2006/relationships/slide"/><Relationship Id="rId46" Target="slides/slide9.xml" Type="http://schemas.openxmlformats.org/officeDocument/2006/relationships/slide"/><Relationship Id="rId47" Target="slides/slide10.xml" Type="http://schemas.openxmlformats.org/officeDocument/2006/relationships/slide"/><Relationship Id="rId48" Target="slides/slide11.xml" Type="http://schemas.openxmlformats.org/officeDocument/2006/relationships/slide"/><Relationship Id="rId49" Target="slides/slide12.xml" Type="http://schemas.openxmlformats.org/officeDocument/2006/relationships/slide"/><Relationship Id="rId5" Target="tableStyles.xml" Type="http://schemas.openxmlformats.org/officeDocument/2006/relationships/tableStyles"/><Relationship Id="rId50" Target="slides/slide13.xml" Type="http://schemas.openxmlformats.org/officeDocument/2006/relationships/slide"/><Relationship Id="rId51" Target="slides/slide14.xml" Type="http://schemas.openxmlformats.org/officeDocument/2006/relationships/slide"/><Relationship Id="rId52" Target="slides/slide15.xml" Type="http://schemas.openxmlformats.org/officeDocument/2006/relationships/slide"/><Relationship Id="rId53" Target="slides/slide16.xml" Type="http://schemas.openxmlformats.org/officeDocument/2006/relationships/slide"/><Relationship Id="rId54" Target="slides/slide17.xml" Type="http://schemas.openxmlformats.org/officeDocument/2006/relationships/slide"/><Relationship Id="rId55" Target="slides/slide18.xml" Type="http://schemas.openxmlformats.org/officeDocument/2006/relationships/slide"/><Relationship Id="rId56" Target="slides/slide19.xml" Type="http://schemas.openxmlformats.org/officeDocument/2006/relationships/slide"/><Relationship Id="rId57" Target="slides/slide20.xml" Type="http://schemas.openxmlformats.org/officeDocument/2006/relationships/slide"/><Relationship Id="rId58" Target="slides/slide21.xml" Type="http://schemas.openxmlformats.org/officeDocument/2006/relationships/slide"/><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26" Target="../media/image25.png" Type="http://schemas.openxmlformats.org/officeDocument/2006/relationships/image"/><Relationship Id="rId27" Target="../media/image26.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37.png" Type="http://schemas.openxmlformats.org/officeDocument/2006/relationships/image"/><Relationship Id="rId17" Target="../media/image38.svg" Type="http://schemas.openxmlformats.org/officeDocument/2006/relationships/image"/><Relationship Id="rId18" Target="../media/image39.png" Type="http://schemas.openxmlformats.org/officeDocument/2006/relationships/image"/><Relationship Id="rId19" Target="../media/image40.svg" Type="http://schemas.openxmlformats.org/officeDocument/2006/relationships/image"/><Relationship Id="rId2" Target="../media/image27.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5.png" Type="http://schemas.openxmlformats.org/officeDocument/2006/relationships/image"/><Relationship Id="rId23" Target="../media/image26.sv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18" Target="../media/image19.png" Type="http://schemas.openxmlformats.org/officeDocument/2006/relationships/image"/><Relationship Id="rId19" Target="../media/image20.svg" Type="http://schemas.openxmlformats.org/officeDocument/2006/relationships/image"/><Relationship Id="rId2" Target="../media/image1.png" Type="http://schemas.openxmlformats.org/officeDocument/2006/relationships/image"/><Relationship Id="rId20" Target="../media/image21.png" Type="http://schemas.openxmlformats.org/officeDocument/2006/relationships/image"/><Relationship Id="rId21" Target="../media/image22.svg" Type="http://schemas.openxmlformats.org/officeDocument/2006/relationships/image"/><Relationship Id="rId22" Target="../media/image23.png" Type="http://schemas.openxmlformats.org/officeDocument/2006/relationships/image"/><Relationship Id="rId23" Target="../media/image24.svg" Type="http://schemas.openxmlformats.org/officeDocument/2006/relationships/image"/><Relationship Id="rId24" Target="../media/image25.png" Type="http://schemas.openxmlformats.org/officeDocument/2006/relationships/image"/><Relationship Id="rId25" Target="../media/image26.svg" Type="http://schemas.openxmlformats.org/officeDocument/2006/relationships/image"/><Relationship Id="rId26" Target="../media/image41.png" Type="http://schemas.openxmlformats.org/officeDocument/2006/relationships/image"/><Relationship Id="rId27" Target="../media/image42.png" Type="http://schemas.openxmlformats.org/officeDocument/2006/relationships/image"/><Relationship Id="rId28" Target="../media/image43.png" Type="http://schemas.openxmlformats.org/officeDocument/2006/relationships/image"/><Relationship Id="rId29" Target="../media/image44.png" Type="http://schemas.openxmlformats.org/officeDocument/2006/relationships/image"/><Relationship Id="rId3" Target="../media/image2.svg" Type="http://schemas.openxmlformats.org/officeDocument/2006/relationships/image"/><Relationship Id="rId30" Target="../media/image45.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37.png" Type="http://schemas.openxmlformats.org/officeDocument/2006/relationships/image"/><Relationship Id="rId17" Target="../media/image38.svg" Type="http://schemas.openxmlformats.org/officeDocument/2006/relationships/image"/><Relationship Id="rId18" Target="../media/image39.png" Type="http://schemas.openxmlformats.org/officeDocument/2006/relationships/image"/><Relationship Id="rId19" Target="../media/image40.svg" Type="http://schemas.openxmlformats.org/officeDocument/2006/relationships/image"/><Relationship Id="rId2" Target="../media/image27.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5.png" Type="http://schemas.openxmlformats.org/officeDocument/2006/relationships/image"/><Relationship Id="rId23" Target="../media/image26.sv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46.png" Type="http://schemas.openxmlformats.org/officeDocument/2006/relationships/image"/><Relationship Id="rId17" Target="../media/image11.png" Type="http://schemas.openxmlformats.org/officeDocument/2006/relationships/image"/><Relationship Id="rId18"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47.png" Type="http://schemas.openxmlformats.org/officeDocument/2006/relationships/image"/><Relationship Id="rId17" Target="../media/image11.png" Type="http://schemas.openxmlformats.org/officeDocument/2006/relationships/image"/><Relationship Id="rId18"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37.png" Type="http://schemas.openxmlformats.org/officeDocument/2006/relationships/image"/><Relationship Id="rId17" Target="../media/image38.svg" Type="http://schemas.openxmlformats.org/officeDocument/2006/relationships/image"/><Relationship Id="rId18" Target="../media/image39.png" Type="http://schemas.openxmlformats.org/officeDocument/2006/relationships/image"/><Relationship Id="rId19" Target="../media/image40.svg" Type="http://schemas.openxmlformats.org/officeDocument/2006/relationships/image"/><Relationship Id="rId2" Target="../media/image27.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5.png" Type="http://schemas.openxmlformats.org/officeDocument/2006/relationships/image"/><Relationship Id="rId23" Target="../media/image26.sv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7.png" Type="http://schemas.openxmlformats.org/officeDocument/2006/relationships/image"/><Relationship Id="rId13" Target="../media/image18.svg" Type="http://schemas.openxmlformats.org/officeDocument/2006/relationships/image"/><Relationship Id="rId14" Target="../media/image19.png" Type="http://schemas.openxmlformats.org/officeDocument/2006/relationships/image"/><Relationship Id="rId15" Target="../media/image20.svg" Type="http://schemas.openxmlformats.org/officeDocument/2006/relationships/image"/><Relationship Id="rId16" Target="../media/image21.png" Type="http://schemas.openxmlformats.org/officeDocument/2006/relationships/image"/><Relationship Id="rId17" Target="../media/image22.svg" Type="http://schemas.openxmlformats.org/officeDocument/2006/relationships/image"/><Relationship Id="rId18" Target="../media/image23.png" Type="http://schemas.openxmlformats.org/officeDocument/2006/relationships/image"/><Relationship Id="rId19" Target="../media/image24.svg" Type="http://schemas.openxmlformats.org/officeDocument/2006/relationships/image"/><Relationship Id="rId2" Target="../media/image5.png" Type="http://schemas.openxmlformats.org/officeDocument/2006/relationships/image"/><Relationship Id="rId20" Target="../media/image25.png" Type="http://schemas.openxmlformats.org/officeDocument/2006/relationships/image"/><Relationship Id="rId21" Target="../media/image26.svg" Type="http://schemas.openxmlformats.org/officeDocument/2006/relationships/image"/><Relationship Id="rId22" Target="../media/image48.jpe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49.png" Type="http://schemas.openxmlformats.org/officeDocument/2006/relationships/image"/><Relationship Id="rId17" Target="../media/image11.png" Type="http://schemas.openxmlformats.org/officeDocument/2006/relationships/image"/><Relationship Id="rId18"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11.png" Type="http://schemas.openxmlformats.org/officeDocument/2006/relationships/image"/><Relationship Id="rId17" Target="../media/image12.svg" Type="http://schemas.openxmlformats.org/officeDocument/2006/relationships/image"/><Relationship Id="rId18" Target="../media/image50.pn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11.png" Type="http://schemas.openxmlformats.org/officeDocument/2006/relationships/image"/><Relationship Id="rId17"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37.png" Type="http://schemas.openxmlformats.org/officeDocument/2006/relationships/image"/><Relationship Id="rId17" Target="../media/image38.svg" Type="http://schemas.openxmlformats.org/officeDocument/2006/relationships/image"/><Relationship Id="rId18" Target="../media/image39.png" Type="http://schemas.openxmlformats.org/officeDocument/2006/relationships/image"/><Relationship Id="rId19" Target="../media/image40.svg" Type="http://schemas.openxmlformats.org/officeDocument/2006/relationships/image"/><Relationship Id="rId2" Target="../media/image27.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5.png" Type="http://schemas.openxmlformats.org/officeDocument/2006/relationships/image"/><Relationship Id="rId23" Target="../media/image26.sv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11.png" Type="http://schemas.openxmlformats.org/officeDocument/2006/relationships/image"/><Relationship Id="rId17" Target="../media/image12.svg" Type="http://schemas.openxmlformats.org/officeDocument/2006/relationships/image"/><Relationship Id="rId18" Target="../media/image51.jpe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52.png" Type="http://schemas.openxmlformats.org/officeDocument/2006/relationships/image"/><Relationship Id="rId17" Target="../media/image11.png" Type="http://schemas.openxmlformats.org/officeDocument/2006/relationships/image"/><Relationship Id="rId18"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14" Target="../media/image19.png" Type="http://schemas.openxmlformats.org/officeDocument/2006/relationships/image"/><Relationship Id="rId15" Target="../media/image20.svg" Type="http://schemas.openxmlformats.org/officeDocument/2006/relationships/image"/><Relationship Id="rId16" Target="../media/image23.png" Type="http://schemas.openxmlformats.org/officeDocument/2006/relationships/image"/><Relationship Id="rId17" Target="../media/image24.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11.png" Type="http://schemas.openxmlformats.org/officeDocument/2006/relationships/image"/><Relationship Id="rId17"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13" Target="../media/image20.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16" Target="../media/image11.png" Type="http://schemas.openxmlformats.org/officeDocument/2006/relationships/image"/><Relationship Id="rId17" Target="../media/image12.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37.png" Type="http://schemas.openxmlformats.org/officeDocument/2006/relationships/image"/><Relationship Id="rId17" Target="../media/image38.svg" Type="http://schemas.openxmlformats.org/officeDocument/2006/relationships/image"/><Relationship Id="rId18" Target="../media/image39.png" Type="http://schemas.openxmlformats.org/officeDocument/2006/relationships/image"/><Relationship Id="rId19" Target="../media/image40.svg" Type="http://schemas.openxmlformats.org/officeDocument/2006/relationships/image"/><Relationship Id="rId2" Target="../media/image27.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5.png" Type="http://schemas.openxmlformats.org/officeDocument/2006/relationships/image"/><Relationship Id="rId23" Target="../media/image26.sv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14" Target="../media/image11.png" Type="http://schemas.openxmlformats.org/officeDocument/2006/relationships/image"/><Relationship Id="rId15" Target="../media/image12.svg" Type="http://schemas.openxmlformats.org/officeDocument/2006/relationships/image"/><Relationship Id="rId16" Target="../media/image25.png" Type="http://schemas.openxmlformats.org/officeDocument/2006/relationships/image"/><Relationship Id="rId17" Target="../media/image26.svg" Type="http://schemas.openxmlformats.org/officeDocument/2006/relationships/image"/><Relationship Id="rId18" Target="../media/image53.jpe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23.png" Type="http://schemas.openxmlformats.org/officeDocument/2006/relationships/image"/><Relationship Id="rId15" Target="../media/image24.svg" Type="http://schemas.openxmlformats.org/officeDocument/2006/relationships/image"/><Relationship Id="rId2" Target="../media/image3.png" Type="http://schemas.openxmlformats.org/officeDocument/2006/relationships/image"/><Relationship Id="rId3" Target="../media/image4.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37.png" Type="http://schemas.openxmlformats.org/officeDocument/2006/relationships/image"/><Relationship Id="rId17" Target="../media/image38.svg" Type="http://schemas.openxmlformats.org/officeDocument/2006/relationships/image"/><Relationship Id="rId18" Target="../media/image39.png" Type="http://schemas.openxmlformats.org/officeDocument/2006/relationships/image"/><Relationship Id="rId19" Target="../media/image40.svg" Type="http://schemas.openxmlformats.org/officeDocument/2006/relationships/image"/><Relationship Id="rId2" Target="../media/image27.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5.png" Type="http://schemas.openxmlformats.org/officeDocument/2006/relationships/image"/><Relationship Id="rId23" Target="../media/image26.sv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TextBox 2" id="2"/>
          <p:cNvSpPr txBox="true"/>
          <p:nvPr/>
        </p:nvSpPr>
        <p:spPr>
          <a:xfrm rot="0">
            <a:off x="1559227" y="2965560"/>
            <a:ext cx="14956319" cy="4502062"/>
          </a:xfrm>
          <a:prstGeom prst="rect">
            <a:avLst/>
          </a:prstGeom>
        </p:spPr>
        <p:txBody>
          <a:bodyPr anchor="t" rtlCol="false" tIns="0" lIns="0" bIns="0" rIns="0">
            <a:spAutoFit/>
          </a:bodyPr>
          <a:lstStyle/>
          <a:p>
            <a:pPr algn="ctr">
              <a:lnSpc>
                <a:spcPts val="11864"/>
              </a:lnSpc>
            </a:pPr>
            <a:r>
              <a:rPr lang="en-US" sz="9805" spc="411">
                <a:solidFill>
                  <a:srgbClr val="3B5060"/>
                </a:solidFill>
                <a:latin typeface="League Spartan"/>
              </a:rPr>
              <a:t>WPŁYW WYSOKICH TECHNOLOGI NA ROZWÓJ MOWY</a:t>
            </a:r>
          </a:p>
        </p:txBody>
      </p:sp>
      <p:sp>
        <p:nvSpPr>
          <p:cNvPr name="Freeform 3" id="3"/>
          <p:cNvSpPr/>
          <p:nvPr/>
        </p:nvSpPr>
        <p:spPr>
          <a:xfrm flipH="false" flipV="false" rot="0">
            <a:off x="10706457" y="-755300"/>
            <a:ext cx="8444127" cy="5634536"/>
          </a:xfrm>
          <a:custGeom>
            <a:avLst/>
            <a:gdLst/>
            <a:ahLst/>
            <a:cxnLst/>
            <a:rect r="r" b="b" t="t" l="l"/>
            <a:pathLst>
              <a:path h="5634536" w="8444127">
                <a:moveTo>
                  <a:pt x="0" y="0"/>
                </a:moveTo>
                <a:lnTo>
                  <a:pt x="8444127" y="0"/>
                </a:lnTo>
                <a:lnTo>
                  <a:pt x="8444127" y="5634536"/>
                </a:lnTo>
                <a:lnTo>
                  <a:pt x="0" y="56345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800000">
            <a:off x="-492895" y="5328697"/>
            <a:ext cx="8039571" cy="5583848"/>
          </a:xfrm>
          <a:custGeom>
            <a:avLst/>
            <a:gdLst/>
            <a:ahLst/>
            <a:cxnLst/>
            <a:rect r="r" b="b" t="t" l="l"/>
            <a:pathLst>
              <a:path h="5583848" w="8039571">
                <a:moveTo>
                  <a:pt x="0" y="0"/>
                </a:moveTo>
                <a:lnTo>
                  <a:pt x="8039571" y="0"/>
                </a:lnTo>
                <a:lnTo>
                  <a:pt x="8039571" y="5583848"/>
                </a:lnTo>
                <a:lnTo>
                  <a:pt x="0" y="55838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717303">
            <a:off x="1078256" y="-2465517"/>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725156" y="5934256"/>
            <a:ext cx="6012231" cy="5641597"/>
          </a:xfrm>
          <a:custGeom>
            <a:avLst/>
            <a:gdLst/>
            <a:ahLst/>
            <a:cxnLst/>
            <a:rect r="r" b="b" t="t" l="l"/>
            <a:pathLst>
              <a:path h="5641597" w="6012231">
                <a:moveTo>
                  <a:pt x="0" y="0"/>
                </a:moveTo>
                <a:lnTo>
                  <a:pt x="6012231" y="0"/>
                </a:lnTo>
                <a:lnTo>
                  <a:pt x="6012231" y="5641598"/>
                </a:lnTo>
                <a:lnTo>
                  <a:pt x="0" y="564159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false" rot="228063">
            <a:off x="-612268" y="8882779"/>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5142693">
            <a:off x="12086125" y="-346404"/>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1717303">
            <a:off x="12287312" y="7691400"/>
            <a:ext cx="6615469" cy="4244938"/>
          </a:xfrm>
          <a:custGeom>
            <a:avLst/>
            <a:gdLst/>
            <a:ahLst/>
            <a:cxnLst/>
            <a:rect r="r" b="b" t="t" l="l"/>
            <a:pathLst>
              <a:path h="4244938" w="6615469">
                <a:moveTo>
                  <a:pt x="0" y="0"/>
                </a:moveTo>
                <a:lnTo>
                  <a:pt x="6615468" y="0"/>
                </a:lnTo>
                <a:lnTo>
                  <a:pt x="6615468"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1085091">
            <a:off x="13287226" y="6598899"/>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true" flipV="true" rot="10281067">
            <a:off x="16042441" y="8305710"/>
            <a:ext cx="1832864" cy="1539606"/>
          </a:xfrm>
          <a:custGeom>
            <a:avLst/>
            <a:gdLst/>
            <a:ahLst/>
            <a:cxnLst/>
            <a:rect r="r" b="b" t="t" l="l"/>
            <a:pathLst>
              <a:path h="1539606" w="1832864">
                <a:moveTo>
                  <a:pt x="1832864" y="1539605"/>
                </a:moveTo>
                <a:lnTo>
                  <a:pt x="0" y="1539605"/>
                </a:lnTo>
                <a:lnTo>
                  <a:pt x="0" y="0"/>
                </a:lnTo>
                <a:lnTo>
                  <a:pt x="1832864" y="0"/>
                </a:lnTo>
                <a:lnTo>
                  <a:pt x="1832864" y="1539605"/>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1708428">
            <a:off x="-1374735" y="933907"/>
            <a:ext cx="6680806" cy="2004242"/>
          </a:xfrm>
          <a:custGeom>
            <a:avLst/>
            <a:gdLst/>
            <a:ahLst/>
            <a:cxnLst/>
            <a:rect r="r" b="b" t="t" l="l"/>
            <a:pathLst>
              <a:path h="2004242" w="6680806">
                <a:moveTo>
                  <a:pt x="0" y="0"/>
                </a:moveTo>
                <a:lnTo>
                  <a:pt x="6680806" y="0"/>
                </a:lnTo>
                <a:lnTo>
                  <a:pt x="6680806" y="2004242"/>
                </a:lnTo>
                <a:lnTo>
                  <a:pt x="0" y="2004242"/>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4532684">
            <a:off x="-86859" y="5933308"/>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4" id="14"/>
          <p:cNvSpPr/>
          <p:nvPr/>
        </p:nvSpPr>
        <p:spPr>
          <a:xfrm flipH="true" flipV="false" rot="-10260044">
            <a:off x="15375059" y="-845331"/>
            <a:ext cx="3001045" cy="2529807"/>
          </a:xfrm>
          <a:custGeom>
            <a:avLst/>
            <a:gdLst/>
            <a:ahLst/>
            <a:cxnLst/>
            <a:rect r="r" b="b" t="t" l="l"/>
            <a:pathLst>
              <a:path h="2529807" w="3001045">
                <a:moveTo>
                  <a:pt x="3001045" y="0"/>
                </a:moveTo>
                <a:lnTo>
                  <a:pt x="0" y="0"/>
                </a:lnTo>
                <a:lnTo>
                  <a:pt x="0" y="2529807"/>
                </a:lnTo>
                <a:lnTo>
                  <a:pt x="3001045" y="2529807"/>
                </a:lnTo>
                <a:lnTo>
                  <a:pt x="3001045"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5" id="15"/>
          <p:cNvSpPr/>
          <p:nvPr/>
        </p:nvSpPr>
        <p:spPr>
          <a:xfrm flipH="false" flipV="false" rot="-8853935">
            <a:off x="106301" y="-21593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6" id="16"/>
          <p:cNvSpPr/>
          <p:nvPr/>
        </p:nvSpPr>
        <p:spPr>
          <a:xfrm flipH="false" flipV="false" rot="2700000">
            <a:off x="11057283" y="8732462"/>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7" id="17"/>
          <p:cNvSpPr/>
          <p:nvPr/>
        </p:nvSpPr>
        <p:spPr>
          <a:xfrm flipH="false" flipV="false" rot="5662259">
            <a:off x="17342709" y="1693663"/>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CBB6AC"/>
        </a:solidFill>
      </p:bgPr>
    </p:bg>
    <p:spTree>
      <p:nvGrpSpPr>
        <p:cNvPr id="1" name=""/>
        <p:cNvGrpSpPr/>
        <p:nvPr/>
      </p:nvGrpSpPr>
      <p:grpSpPr>
        <a:xfrm>
          <a:off x="0" y="0"/>
          <a:ext cx="0" cy="0"/>
          <a:chOff x="0" y="0"/>
          <a:chExt cx="0" cy="0"/>
        </a:xfrm>
      </p:grpSpPr>
      <p:sp>
        <p:nvSpPr>
          <p:cNvPr name="Freeform 2" id="2"/>
          <p:cNvSpPr/>
          <p:nvPr/>
        </p:nvSpPr>
        <p:spPr>
          <a:xfrm flipH="false" flipV="false" rot="0">
            <a:off x="10508256" y="-408117"/>
            <a:ext cx="8444127" cy="5634536"/>
          </a:xfrm>
          <a:custGeom>
            <a:avLst/>
            <a:gdLst/>
            <a:ahLst/>
            <a:cxnLst/>
            <a:rect r="r" b="b" t="t" l="l"/>
            <a:pathLst>
              <a:path h="5634536" w="8444127">
                <a:moveTo>
                  <a:pt x="0" y="0"/>
                </a:moveTo>
                <a:lnTo>
                  <a:pt x="8444127" y="0"/>
                </a:lnTo>
                <a:lnTo>
                  <a:pt x="8444127" y="5634536"/>
                </a:lnTo>
                <a:lnTo>
                  <a:pt x="0" y="56345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519839" y="5241612"/>
            <a:ext cx="8039571" cy="5583848"/>
          </a:xfrm>
          <a:custGeom>
            <a:avLst/>
            <a:gdLst/>
            <a:ahLst/>
            <a:cxnLst/>
            <a:rect r="r" b="b" t="t" l="l"/>
            <a:pathLst>
              <a:path h="5583848" w="8039571">
                <a:moveTo>
                  <a:pt x="0" y="0"/>
                </a:moveTo>
                <a:lnTo>
                  <a:pt x="8039572" y="0"/>
                </a:lnTo>
                <a:lnTo>
                  <a:pt x="8039572" y="5583848"/>
                </a:lnTo>
                <a:lnTo>
                  <a:pt x="0" y="55838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17303">
            <a:off x="1078256" y="-2465517"/>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30233" y="5498404"/>
            <a:ext cx="6012231" cy="5641597"/>
          </a:xfrm>
          <a:custGeom>
            <a:avLst/>
            <a:gdLst/>
            <a:ahLst/>
            <a:cxnLst/>
            <a:rect r="r" b="b" t="t" l="l"/>
            <a:pathLst>
              <a:path h="5641597" w="6012231">
                <a:moveTo>
                  <a:pt x="0" y="0"/>
                </a:moveTo>
                <a:lnTo>
                  <a:pt x="6012231" y="0"/>
                </a:lnTo>
                <a:lnTo>
                  <a:pt x="6012231" y="5641597"/>
                </a:lnTo>
                <a:lnTo>
                  <a:pt x="0" y="56415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228063">
            <a:off x="-239361" y="8513504"/>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142693">
            <a:off x="11998389" y="-82140"/>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717303">
            <a:off x="12287312" y="7691400"/>
            <a:ext cx="6615469" cy="4244938"/>
          </a:xfrm>
          <a:custGeom>
            <a:avLst/>
            <a:gdLst/>
            <a:ahLst/>
            <a:cxnLst/>
            <a:rect r="r" b="b" t="t" l="l"/>
            <a:pathLst>
              <a:path h="4244938" w="6615469">
                <a:moveTo>
                  <a:pt x="0" y="0"/>
                </a:moveTo>
                <a:lnTo>
                  <a:pt x="6615468" y="0"/>
                </a:lnTo>
                <a:lnTo>
                  <a:pt x="6615468"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5091">
            <a:off x="13670944" y="5968272"/>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true" flipV="true" rot="10281067">
            <a:off x="15718019" y="8072539"/>
            <a:ext cx="2139654" cy="1797309"/>
          </a:xfrm>
          <a:custGeom>
            <a:avLst/>
            <a:gdLst/>
            <a:ahLst/>
            <a:cxnLst/>
            <a:rect r="r" b="b" t="t" l="l"/>
            <a:pathLst>
              <a:path h="1797309" w="2139654">
                <a:moveTo>
                  <a:pt x="2139654" y="1797309"/>
                </a:moveTo>
                <a:lnTo>
                  <a:pt x="0" y="1797309"/>
                </a:lnTo>
                <a:lnTo>
                  <a:pt x="0" y="0"/>
                </a:lnTo>
                <a:lnTo>
                  <a:pt x="2139654" y="0"/>
                </a:lnTo>
                <a:lnTo>
                  <a:pt x="2139654" y="1797309"/>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1708428">
            <a:off x="-1925391" y="1073622"/>
            <a:ext cx="7315200" cy="2194560"/>
          </a:xfrm>
          <a:custGeom>
            <a:avLst/>
            <a:gdLst/>
            <a:ahLst/>
            <a:cxnLst/>
            <a:rect r="r" b="b" t="t" l="l"/>
            <a:pathLst>
              <a:path h="2194560" w="7315200">
                <a:moveTo>
                  <a:pt x="0" y="0"/>
                </a:moveTo>
                <a:lnTo>
                  <a:pt x="7315200" y="0"/>
                </a:lnTo>
                <a:lnTo>
                  <a:pt x="7315200" y="2194560"/>
                </a:lnTo>
                <a:lnTo>
                  <a:pt x="0" y="219456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4532684">
            <a:off x="86123" y="5599496"/>
            <a:ext cx="1240050" cy="1799545"/>
          </a:xfrm>
          <a:custGeom>
            <a:avLst/>
            <a:gdLst/>
            <a:ahLst/>
            <a:cxnLst/>
            <a:rect r="r" b="b" t="t" l="l"/>
            <a:pathLst>
              <a:path h="1799545" w="1240050">
                <a:moveTo>
                  <a:pt x="0" y="0"/>
                </a:moveTo>
                <a:lnTo>
                  <a:pt x="1240049" y="0"/>
                </a:lnTo>
                <a:lnTo>
                  <a:pt x="1240049"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true" flipV="false" rot="-10260044">
            <a:off x="15430065" y="-578048"/>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8853935">
            <a:off x="106301" y="-21593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5" id="15"/>
          <p:cNvSpPr/>
          <p:nvPr/>
        </p:nvSpPr>
        <p:spPr>
          <a:xfrm flipH="false" flipV="false" rot="2700000">
            <a:off x="10887114" y="8645378"/>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6" id="16"/>
          <p:cNvSpPr/>
          <p:nvPr/>
        </p:nvSpPr>
        <p:spPr>
          <a:xfrm flipH="false" flipV="false" rot="5662259">
            <a:off x="17254973" y="2196175"/>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17" id="17"/>
          <p:cNvSpPr txBox="true"/>
          <p:nvPr/>
        </p:nvSpPr>
        <p:spPr>
          <a:xfrm rot="0">
            <a:off x="2975708" y="4229785"/>
            <a:ext cx="12336584" cy="2356262"/>
          </a:xfrm>
          <a:prstGeom prst="rect">
            <a:avLst/>
          </a:prstGeom>
        </p:spPr>
        <p:txBody>
          <a:bodyPr anchor="t" rtlCol="false" tIns="0" lIns="0" bIns="0" rIns="0">
            <a:spAutoFit/>
          </a:bodyPr>
          <a:lstStyle/>
          <a:p>
            <a:pPr algn="ctr">
              <a:lnSpc>
                <a:spcPts val="9240"/>
              </a:lnSpc>
            </a:pPr>
            <a:r>
              <a:rPr lang="en-US" sz="6600" spc="686">
                <a:solidFill>
                  <a:srgbClr val="543324"/>
                </a:solidFill>
                <a:latin typeface="Poppins Bold"/>
              </a:rPr>
              <a:t>CO TO SĄ WYSOKIE TECHNOLOGIE?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1909945" y="-1463950"/>
            <a:ext cx="8444127" cy="5634536"/>
          </a:xfrm>
          <a:custGeom>
            <a:avLst/>
            <a:gdLst/>
            <a:ahLst/>
            <a:cxnLst/>
            <a:rect r="r" b="b" t="t" l="l"/>
            <a:pathLst>
              <a:path h="5634536" w="8444127">
                <a:moveTo>
                  <a:pt x="0" y="0"/>
                </a:moveTo>
                <a:lnTo>
                  <a:pt x="8444127" y="0"/>
                </a:lnTo>
                <a:lnTo>
                  <a:pt x="8444127" y="5634535"/>
                </a:lnTo>
                <a:lnTo>
                  <a:pt x="0" y="56345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792927" y="5934205"/>
            <a:ext cx="7020763" cy="4876239"/>
          </a:xfrm>
          <a:custGeom>
            <a:avLst/>
            <a:gdLst/>
            <a:ahLst/>
            <a:cxnLst/>
            <a:rect r="r" b="b" t="t" l="l"/>
            <a:pathLst>
              <a:path h="4876239" w="7020763">
                <a:moveTo>
                  <a:pt x="0" y="0"/>
                </a:moveTo>
                <a:lnTo>
                  <a:pt x="7020763" y="0"/>
                </a:lnTo>
                <a:lnTo>
                  <a:pt x="7020763" y="4876239"/>
                </a:lnTo>
                <a:lnTo>
                  <a:pt x="0" y="48762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17303">
            <a:off x="677647" y="-2645666"/>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869031" y="6463025"/>
            <a:ext cx="5250336" cy="4926670"/>
          </a:xfrm>
          <a:custGeom>
            <a:avLst/>
            <a:gdLst/>
            <a:ahLst/>
            <a:cxnLst/>
            <a:rect r="r" b="b" t="t" l="l"/>
            <a:pathLst>
              <a:path h="4926670" w="5250336">
                <a:moveTo>
                  <a:pt x="0" y="0"/>
                </a:moveTo>
                <a:lnTo>
                  <a:pt x="5250336" y="0"/>
                </a:lnTo>
                <a:lnTo>
                  <a:pt x="5250336" y="4926670"/>
                </a:lnTo>
                <a:lnTo>
                  <a:pt x="0" y="492667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228063">
            <a:off x="-290956" y="8889937"/>
            <a:ext cx="2405784" cy="2028016"/>
          </a:xfrm>
          <a:custGeom>
            <a:avLst/>
            <a:gdLst/>
            <a:ahLst/>
            <a:cxnLst/>
            <a:rect r="r" b="b" t="t" l="l"/>
            <a:pathLst>
              <a:path h="2028016" w="2405784">
                <a:moveTo>
                  <a:pt x="2405783" y="0"/>
                </a:moveTo>
                <a:lnTo>
                  <a:pt x="0" y="0"/>
                </a:lnTo>
                <a:lnTo>
                  <a:pt x="0" y="2028016"/>
                </a:lnTo>
                <a:lnTo>
                  <a:pt x="2405783" y="2028016"/>
                </a:lnTo>
                <a:lnTo>
                  <a:pt x="2405783"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279911">
            <a:off x="11574803" y="-388900"/>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717303">
            <a:off x="12824274" y="8254997"/>
            <a:ext cx="6615469" cy="4244938"/>
          </a:xfrm>
          <a:custGeom>
            <a:avLst/>
            <a:gdLst/>
            <a:ahLst/>
            <a:cxnLst/>
            <a:rect r="r" b="b" t="t" l="l"/>
            <a:pathLst>
              <a:path h="4244938" w="6615469">
                <a:moveTo>
                  <a:pt x="0" y="0"/>
                </a:moveTo>
                <a:lnTo>
                  <a:pt x="6615469" y="0"/>
                </a:lnTo>
                <a:lnTo>
                  <a:pt x="6615469"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true" flipV="true" rot="10281067">
            <a:off x="16240706" y="8311162"/>
            <a:ext cx="1891279" cy="1588674"/>
          </a:xfrm>
          <a:custGeom>
            <a:avLst/>
            <a:gdLst/>
            <a:ahLst/>
            <a:cxnLst/>
            <a:rect r="r" b="b" t="t" l="l"/>
            <a:pathLst>
              <a:path h="1588674" w="1891279">
                <a:moveTo>
                  <a:pt x="1891279" y="1588674"/>
                </a:moveTo>
                <a:lnTo>
                  <a:pt x="0" y="1588674"/>
                </a:lnTo>
                <a:lnTo>
                  <a:pt x="0" y="0"/>
                </a:lnTo>
                <a:lnTo>
                  <a:pt x="1891279" y="0"/>
                </a:lnTo>
                <a:lnTo>
                  <a:pt x="1891279" y="1588674"/>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2186173">
            <a:off x="-1567529" y="121351"/>
            <a:ext cx="6215921" cy="1864776"/>
          </a:xfrm>
          <a:custGeom>
            <a:avLst/>
            <a:gdLst/>
            <a:ahLst/>
            <a:cxnLst/>
            <a:rect r="r" b="b" t="t" l="l"/>
            <a:pathLst>
              <a:path h="1864776" w="6215921">
                <a:moveTo>
                  <a:pt x="0" y="0"/>
                </a:moveTo>
                <a:lnTo>
                  <a:pt x="6215920" y="0"/>
                </a:lnTo>
                <a:lnTo>
                  <a:pt x="6215920" y="1864776"/>
                </a:lnTo>
                <a:lnTo>
                  <a:pt x="0" y="1864776"/>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4532684">
            <a:off x="-438346" y="6462197"/>
            <a:ext cx="1082905" cy="1571499"/>
          </a:xfrm>
          <a:custGeom>
            <a:avLst/>
            <a:gdLst/>
            <a:ahLst/>
            <a:cxnLst/>
            <a:rect r="r" b="b" t="t" l="l"/>
            <a:pathLst>
              <a:path h="1571499" w="1082905">
                <a:moveTo>
                  <a:pt x="0" y="0"/>
                </a:moveTo>
                <a:lnTo>
                  <a:pt x="1082906" y="0"/>
                </a:lnTo>
                <a:lnTo>
                  <a:pt x="1082906" y="1571499"/>
                </a:lnTo>
                <a:lnTo>
                  <a:pt x="0" y="1571499"/>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true" flipV="false" rot="-10246971">
            <a:off x="16275012" y="-476319"/>
            <a:ext cx="2342158" cy="1974381"/>
          </a:xfrm>
          <a:custGeom>
            <a:avLst/>
            <a:gdLst/>
            <a:ahLst/>
            <a:cxnLst/>
            <a:rect r="r" b="b" t="t" l="l"/>
            <a:pathLst>
              <a:path h="1974381" w="2342158">
                <a:moveTo>
                  <a:pt x="2342158" y="0"/>
                </a:moveTo>
                <a:lnTo>
                  <a:pt x="0" y="0"/>
                </a:lnTo>
                <a:lnTo>
                  <a:pt x="0" y="1974381"/>
                </a:lnTo>
                <a:lnTo>
                  <a:pt x="2342158" y="1974381"/>
                </a:lnTo>
                <a:lnTo>
                  <a:pt x="2342158"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3" id="13"/>
          <p:cNvSpPr/>
          <p:nvPr/>
        </p:nvSpPr>
        <p:spPr>
          <a:xfrm flipH="false" flipV="false" rot="-8853935">
            <a:off x="4269834" y="-191810"/>
            <a:ext cx="1240050" cy="1799545"/>
          </a:xfrm>
          <a:custGeom>
            <a:avLst/>
            <a:gdLst/>
            <a:ahLst/>
            <a:cxnLst/>
            <a:rect r="r" b="b" t="t" l="l"/>
            <a:pathLst>
              <a:path h="1799545" w="1240050">
                <a:moveTo>
                  <a:pt x="0" y="0"/>
                </a:moveTo>
                <a:lnTo>
                  <a:pt x="1240049" y="0"/>
                </a:lnTo>
                <a:lnTo>
                  <a:pt x="1240049" y="1799545"/>
                </a:lnTo>
                <a:lnTo>
                  <a:pt x="0" y="179954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4" id="14"/>
          <p:cNvSpPr/>
          <p:nvPr/>
        </p:nvSpPr>
        <p:spPr>
          <a:xfrm flipH="false" flipV="false" rot="2700000">
            <a:off x="11775937" y="9209613"/>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5" id="15"/>
          <p:cNvSpPr/>
          <p:nvPr/>
        </p:nvSpPr>
        <p:spPr>
          <a:xfrm flipH="false" flipV="false" rot="5662259">
            <a:off x="16830039" y="1624043"/>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16" id="16"/>
          <p:cNvSpPr/>
          <p:nvPr/>
        </p:nvSpPr>
        <p:spPr>
          <a:xfrm flipH="false" flipV="false" rot="0">
            <a:off x="14725883" y="4135929"/>
            <a:ext cx="3924803" cy="2762080"/>
          </a:xfrm>
          <a:custGeom>
            <a:avLst/>
            <a:gdLst/>
            <a:ahLst/>
            <a:cxnLst/>
            <a:rect r="r" b="b" t="t" l="l"/>
            <a:pathLst>
              <a:path h="2762080" w="3924803">
                <a:moveTo>
                  <a:pt x="0" y="0"/>
                </a:moveTo>
                <a:lnTo>
                  <a:pt x="3924802" y="0"/>
                </a:lnTo>
                <a:lnTo>
                  <a:pt x="3924802" y="2762080"/>
                </a:lnTo>
                <a:lnTo>
                  <a:pt x="0" y="2762080"/>
                </a:lnTo>
                <a:lnTo>
                  <a:pt x="0" y="0"/>
                </a:lnTo>
                <a:close/>
              </a:path>
            </a:pathLst>
          </a:custGeom>
          <a:blipFill>
            <a:blip r:embed="rId26"/>
            <a:stretch>
              <a:fillRect l="0" t="0" r="0" b="0"/>
            </a:stretch>
          </a:blipFill>
        </p:spPr>
      </p:sp>
      <p:sp>
        <p:nvSpPr>
          <p:cNvPr name="Freeform 17" id="17"/>
          <p:cNvSpPr/>
          <p:nvPr/>
        </p:nvSpPr>
        <p:spPr>
          <a:xfrm flipH="false" flipV="false" rot="0">
            <a:off x="1028700" y="4519473"/>
            <a:ext cx="3285395" cy="2266922"/>
          </a:xfrm>
          <a:custGeom>
            <a:avLst/>
            <a:gdLst/>
            <a:ahLst/>
            <a:cxnLst/>
            <a:rect r="r" b="b" t="t" l="l"/>
            <a:pathLst>
              <a:path h="2266922" w="3285395">
                <a:moveTo>
                  <a:pt x="0" y="0"/>
                </a:moveTo>
                <a:lnTo>
                  <a:pt x="3285395" y="0"/>
                </a:lnTo>
                <a:lnTo>
                  <a:pt x="3285395" y="2266922"/>
                </a:lnTo>
                <a:lnTo>
                  <a:pt x="0" y="2266922"/>
                </a:lnTo>
                <a:lnTo>
                  <a:pt x="0" y="0"/>
                </a:lnTo>
                <a:close/>
              </a:path>
            </a:pathLst>
          </a:custGeom>
          <a:blipFill>
            <a:blip r:embed="rId27"/>
            <a:stretch>
              <a:fillRect l="0" t="0" r="0" b="0"/>
            </a:stretch>
          </a:blipFill>
        </p:spPr>
      </p:sp>
      <p:sp>
        <p:nvSpPr>
          <p:cNvPr name="Freeform 18" id="18"/>
          <p:cNvSpPr/>
          <p:nvPr/>
        </p:nvSpPr>
        <p:spPr>
          <a:xfrm flipH="false" flipV="false" rot="0">
            <a:off x="9347225" y="3801087"/>
            <a:ext cx="2350930" cy="2985308"/>
          </a:xfrm>
          <a:custGeom>
            <a:avLst/>
            <a:gdLst/>
            <a:ahLst/>
            <a:cxnLst/>
            <a:rect r="r" b="b" t="t" l="l"/>
            <a:pathLst>
              <a:path h="2985308" w="2350930">
                <a:moveTo>
                  <a:pt x="0" y="0"/>
                </a:moveTo>
                <a:lnTo>
                  <a:pt x="2350930" y="0"/>
                </a:lnTo>
                <a:lnTo>
                  <a:pt x="2350930" y="2985308"/>
                </a:lnTo>
                <a:lnTo>
                  <a:pt x="0" y="2985308"/>
                </a:lnTo>
                <a:lnTo>
                  <a:pt x="0" y="0"/>
                </a:lnTo>
                <a:close/>
              </a:path>
            </a:pathLst>
          </a:custGeom>
          <a:blipFill>
            <a:blip r:embed="rId28"/>
            <a:stretch>
              <a:fillRect l="0" t="0" r="0" b="0"/>
            </a:stretch>
          </a:blipFill>
        </p:spPr>
      </p:sp>
      <p:sp>
        <p:nvSpPr>
          <p:cNvPr name="Freeform 19" id="19"/>
          <p:cNvSpPr/>
          <p:nvPr/>
        </p:nvSpPr>
        <p:spPr>
          <a:xfrm flipH="false" flipV="false" rot="0">
            <a:off x="12460542" y="3572557"/>
            <a:ext cx="2112918" cy="3141885"/>
          </a:xfrm>
          <a:custGeom>
            <a:avLst/>
            <a:gdLst/>
            <a:ahLst/>
            <a:cxnLst/>
            <a:rect r="r" b="b" t="t" l="l"/>
            <a:pathLst>
              <a:path h="3141885" w="2112918">
                <a:moveTo>
                  <a:pt x="0" y="0"/>
                </a:moveTo>
                <a:lnTo>
                  <a:pt x="2112918" y="0"/>
                </a:lnTo>
                <a:lnTo>
                  <a:pt x="2112918" y="3141886"/>
                </a:lnTo>
                <a:lnTo>
                  <a:pt x="0" y="3141886"/>
                </a:lnTo>
                <a:lnTo>
                  <a:pt x="0" y="0"/>
                </a:lnTo>
                <a:close/>
              </a:path>
            </a:pathLst>
          </a:custGeom>
          <a:blipFill>
            <a:blip r:embed="rId29"/>
            <a:stretch>
              <a:fillRect l="0" t="0" r="0" b="0"/>
            </a:stretch>
          </a:blipFill>
        </p:spPr>
      </p:sp>
      <p:sp>
        <p:nvSpPr>
          <p:cNvPr name="Freeform 20" id="20"/>
          <p:cNvSpPr/>
          <p:nvPr/>
        </p:nvSpPr>
        <p:spPr>
          <a:xfrm flipH="false" flipV="false" rot="0">
            <a:off x="5089856" y="3960588"/>
            <a:ext cx="3675847" cy="2825807"/>
          </a:xfrm>
          <a:custGeom>
            <a:avLst/>
            <a:gdLst/>
            <a:ahLst/>
            <a:cxnLst/>
            <a:rect r="r" b="b" t="t" l="l"/>
            <a:pathLst>
              <a:path h="2825807" w="3675847">
                <a:moveTo>
                  <a:pt x="0" y="0"/>
                </a:moveTo>
                <a:lnTo>
                  <a:pt x="3675847" y="0"/>
                </a:lnTo>
                <a:lnTo>
                  <a:pt x="3675847" y="2825807"/>
                </a:lnTo>
                <a:lnTo>
                  <a:pt x="0" y="2825807"/>
                </a:lnTo>
                <a:lnTo>
                  <a:pt x="0" y="0"/>
                </a:lnTo>
                <a:close/>
              </a:path>
            </a:pathLst>
          </a:custGeom>
          <a:blipFill>
            <a:blip r:embed="rId30"/>
            <a:stretch>
              <a:fillRect l="0" t="0" r="0" b="0"/>
            </a:stretch>
          </a:blipFill>
        </p:spPr>
      </p:sp>
      <p:sp>
        <p:nvSpPr>
          <p:cNvPr name="TextBox 21" id="21"/>
          <p:cNvSpPr txBox="true"/>
          <p:nvPr/>
        </p:nvSpPr>
        <p:spPr>
          <a:xfrm rot="0">
            <a:off x="1399398" y="2137889"/>
            <a:ext cx="14732610" cy="1060039"/>
          </a:xfrm>
          <a:prstGeom prst="rect">
            <a:avLst/>
          </a:prstGeom>
        </p:spPr>
        <p:txBody>
          <a:bodyPr anchor="t" rtlCol="false" tIns="0" lIns="0" bIns="0" rIns="0">
            <a:spAutoFit/>
          </a:bodyPr>
          <a:lstStyle/>
          <a:p>
            <a:pPr algn="ctr">
              <a:lnSpc>
                <a:spcPts val="8239"/>
              </a:lnSpc>
            </a:pPr>
            <a:r>
              <a:rPr lang="en-US" sz="5885" spc="612">
                <a:solidFill>
                  <a:srgbClr val="243440"/>
                </a:solidFill>
                <a:latin typeface="Poppins Bold"/>
              </a:rPr>
              <a:t>WYSOKIE TECHNOLOGIE, CZYLI...</a:t>
            </a:r>
          </a:p>
        </p:txBody>
      </p:sp>
      <p:sp>
        <p:nvSpPr>
          <p:cNvPr name="TextBox 22" id="22"/>
          <p:cNvSpPr txBox="true"/>
          <p:nvPr/>
        </p:nvSpPr>
        <p:spPr>
          <a:xfrm rot="0">
            <a:off x="1242382" y="6766336"/>
            <a:ext cx="2950146" cy="771376"/>
          </a:xfrm>
          <a:prstGeom prst="rect">
            <a:avLst/>
          </a:prstGeom>
        </p:spPr>
        <p:txBody>
          <a:bodyPr anchor="t" rtlCol="false" tIns="0" lIns="0" bIns="0" rIns="0">
            <a:spAutoFit/>
          </a:bodyPr>
          <a:lstStyle/>
          <a:p>
            <a:pPr algn="ctr">
              <a:lnSpc>
                <a:spcPts val="6300"/>
              </a:lnSpc>
            </a:pPr>
            <a:r>
              <a:rPr lang="en-US" sz="4500">
                <a:solidFill>
                  <a:srgbClr val="243440"/>
                </a:solidFill>
                <a:latin typeface="Open Sans Bold"/>
              </a:rPr>
              <a:t>TELEWIZJA</a:t>
            </a:r>
          </a:p>
        </p:txBody>
      </p:sp>
      <p:sp>
        <p:nvSpPr>
          <p:cNvPr name="TextBox 23" id="23"/>
          <p:cNvSpPr txBox="true"/>
          <p:nvPr/>
        </p:nvSpPr>
        <p:spPr>
          <a:xfrm rot="0">
            <a:off x="14725883" y="6766336"/>
            <a:ext cx="3192363" cy="771376"/>
          </a:xfrm>
          <a:prstGeom prst="rect">
            <a:avLst/>
          </a:prstGeom>
        </p:spPr>
        <p:txBody>
          <a:bodyPr anchor="t" rtlCol="false" tIns="0" lIns="0" bIns="0" rIns="0">
            <a:spAutoFit/>
          </a:bodyPr>
          <a:lstStyle/>
          <a:p>
            <a:pPr algn="ctr">
              <a:lnSpc>
                <a:spcPts val="6300"/>
              </a:lnSpc>
            </a:pPr>
            <a:r>
              <a:rPr lang="en-US" sz="4500">
                <a:solidFill>
                  <a:srgbClr val="243440"/>
                </a:solidFill>
                <a:latin typeface="Open Sans Bold"/>
              </a:rPr>
              <a:t>KOMPUTER</a:t>
            </a:r>
          </a:p>
        </p:txBody>
      </p:sp>
      <p:sp>
        <p:nvSpPr>
          <p:cNvPr name="TextBox 24" id="24"/>
          <p:cNvSpPr txBox="true"/>
          <p:nvPr/>
        </p:nvSpPr>
        <p:spPr>
          <a:xfrm rot="0">
            <a:off x="9085009" y="6766336"/>
            <a:ext cx="2527102" cy="771376"/>
          </a:xfrm>
          <a:prstGeom prst="rect">
            <a:avLst/>
          </a:prstGeom>
        </p:spPr>
        <p:txBody>
          <a:bodyPr anchor="t" rtlCol="false" tIns="0" lIns="0" bIns="0" rIns="0">
            <a:spAutoFit/>
          </a:bodyPr>
          <a:lstStyle/>
          <a:p>
            <a:pPr algn="ctr">
              <a:lnSpc>
                <a:spcPts val="6300"/>
              </a:lnSpc>
            </a:pPr>
            <a:r>
              <a:rPr lang="en-US" sz="4500">
                <a:solidFill>
                  <a:srgbClr val="243440"/>
                </a:solidFill>
                <a:latin typeface="Open Sans Bold"/>
              </a:rPr>
              <a:t>TELEFON</a:t>
            </a:r>
          </a:p>
        </p:txBody>
      </p:sp>
      <p:sp>
        <p:nvSpPr>
          <p:cNvPr name="TextBox 25" id="25"/>
          <p:cNvSpPr txBox="true"/>
          <p:nvPr/>
        </p:nvSpPr>
        <p:spPr>
          <a:xfrm rot="0">
            <a:off x="12331018" y="6766336"/>
            <a:ext cx="2083222" cy="771376"/>
          </a:xfrm>
          <a:prstGeom prst="rect">
            <a:avLst/>
          </a:prstGeom>
        </p:spPr>
        <p:txBody>
          <a:bodyPr anchor="t" rtlCol="false" tIns="0" lIns="0" bIns="0" rIns="0">
            <a:spAutoFit/>
          </a:bodyPr>
          <a:lstStyle/>
          <a:p>
            <a:pPr algn="ctr">
              <a:lnSpc>
                <a:spcPts val="6300"/>
              </a:lnSpc>
            </a:pPr>
            <a:r>
              <a:rPr lang="en-US" sz="4500">
                <a:solidFill>
                  <a:srgbClr val="243440"/>
                </a:solidFill>
                <a:latin typeface="Open Sans Bold"/>
              </a:rPr>
              <a:t>TABLET</a:t>
            </a:r>
          </a:p>
        </p:txBody>
      </p:sp>
      <p:sp>
        <p:nvSpPr>
          <p:cNvPr name="TextBox 26" id="26"/>
          <p:cNvSpPr txBox="true"/>
          <p:nvPr/>
        </p:nvSpPr>
        <p:spPr>
          <a:xfrm rot="0">
            <a:off x="4398347" y="6766336"/>
            <a:ext cx="4480843" cy="1571327"/>
          </a:xfrm>
          <a:prstGeom prst="rect">
            <a:avLst/>
          </a:prstGeom>
        </p:spPr>
        <p:txBody>
          <a:bodyPr anchor="t" rtlCol="false" tIns="0" lIns="0" bIns="0" rIns="0">
            <a:spAutoFit/>
          </a:bodyPr>
          <a:lstStyle/>
          <a:p>
            <a:pPr algn="ctr">
              <a:lnSpc>
                <a:spcPts val="6300"/>
              </a:lnSpc>
            </a:pPr>
            <a:r>
              <a:rPr lang="en-US" sz="4500">
                <a:solidFill>
                  <a:srgbClr val="243440"/>
                </a:solidFill>
                <a:latin typeface="Open Sans Bold"/>
              </a:rPr>
              <a:t>INTERAKTYWNE</a:t>
            </a:r>
          </a:p>
          <a:p>
            <a:pPr algn="ctr">
              <a:lnSpc>
                <a:spcPts val="6300"/>
              </a:lnSpc>
            </a:pPr>
            <a:r>
              <a:rPr lang="en-US" sz="4500">
                <a:solidFill>
                  <a:srgbClr val="243440"/>
                </a:solidFill>
                <a:latin typeface="Open Sans Bold"/>
              </a:rPr>
              <a:t>ZABAWKI</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CBB6AC"/>
        </a:solidFill>
      </p:bgPr>
    </p:bg>
    <p:spTree>
      <p:nvGrpSpPr>
        <p:cNvPr id="1" name=""/>
        <p:cNvGrpSpPr/>
        <p:nvPr/>
      </p:nvGrpSpPr>
      <p:grpSpPr>
        <a:xfrm>
          <a:off x="0" y="0"/>
          <a:ext cx="0" cy="0"/>
          <a:chOff x="0" y="0"/>
          <a:chExt cx="0" cy="0"/>
        </a:xfrm>
      </p:grpSpPr>
      <p:sp>
        <p:nvSpPr>
          <p:cNvPr name="Freeform 2" id="2"/>
          <p:cNvSpPr/>
          <p:nvPr/>
        </p:nvSpPr>
        <p:spPr>
          <a:xfrm flipH="false" flipV="false" rot="0">
            <a:off x="10508256" y="-408117"/>
            <a:ext cx="8444127" cy="5634536"/>
          </a:xfrm>
          <a:custGeom>
            <a:avLst/>
            <a:gdLst/>
            <a:ahLst/>
            <a:cxnLst/>
            <a:rect r="r" b="b" t="t" l="l"/>
            <a:pathLst>
              <a:path h="5634536" w="8444127">
                <a:moveTo>
                  <a:pt x="0" y="0"/>
                </a:moveTo>
                <a:lnTo>
                  <a:pt x="8444127" y="0"/>
                </a:lnTo>
                <a:lnTo>
                  <a:pt x="8444127" y="5634536"/>
                </a:lnTo>
                <a:lnTo>
                  <a:pt x="0" y="56345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519839" y="5241612"/>
            <a:ext cx="8039571" cy="5583848"/>
          </a:xfrm>
          <a:custGeom>
            <a:avLst/>
            <a:gdLst/>
            <a:ahLst/>
            <a:cxnLst/>
            <a:rect r="r" b="b" t="t" l="l"/>
            <a:pathLst>
              <a:path h="5583848" w="8039571">
                <a:moveTo>
                  <a:pt x="0" y="0"/>
                </a:moveTo>
                <a:lnTo>
                  <a:pt x="8039572" y="0"/>
                </a:lnTo>
                <a:lnTo>
                  <a:pt x="8039572" y="5583848"/>
                </a:lnTo>
                <a:lnTo>
                  <a:pt x="0" y="55838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17303">
            <a:off x="1078256" y="-2465517"/>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30233" y="5498404"/>
            <a:ext cx="6012231" cy="5641597"/>
          </a:xfrm>
          <a:custGeom>
            <a:avLst/>
            <a:gdLst/>
            <a:ahLst/>
            <a:cxnLst/>
            <a:rect r="r" b="b" t="t" l="l"/>
            <a:pathLst>
              <a:path h="5641597" w="6012231">
                <a:moveTo>
                  <a:pt x="0" y="0"/>
                </a:moveTo>
                <a:lnTo>
                  <a:pt x="6012231" y="0"/>
                </a:lnTo>
                <a:lnTo>
                  <a:pt x="6012231" y="5641597"/>
                </a:lnTo>
                <a:lnTo>
                  <a:pt x="0" y="56415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228063">
            <a:off x="-239361" y="8513504"/>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142693">
            <a:off x="11998389" y="-82140"/>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717303">
            <a:off x="12287312" y="7691400"/>
            <a:ext cx="6615469" cy="4244938"/>
          </a:xfrm>
          <a:custGeom>
            <a:avLst/>
            <a:gdLst/>
            <a:ahLst/>
            <a:cxnLst/>
            <a:rect r="r" b="b" t="t" l="l"/>
            <a:pathLst>
              <a:path h="4244938" w="6615469">
                <a:moveTo>
                  <a:pt x="0" y="0"/>
                </a:moveTo>
                <a:lnTo>
                  <a:pt x="6615468" y="0"/>
                </a:lnTo>
                <a:lnTo>
                  <a:pt x="6615468"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5091">
            <a:off x="13670944" y="5968272"/>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true" flipV="true" rot="10281067">
            <a:off x="15718019" y="8072539"/>
            <a:ext cx="2139654" cy="1797309"/>
          </a:xfrm>
          <a:custGeom>
            <a:avLst/>
            <a:gdLst/>
            <a:ahLst/>
            <a:cxnLst/>
            <a:rect r="r" b="b" t="t" l="l"/>
            <a:pathLst>
              <a:path h="1797309" w="2139654">
                <a:moveTo>
                  <a:pt x="2139654" y="1797309"/>
                </a:moveTo>
                <a:lnTo>
                  <a:pt x="0" y="1797309"/>
                </a:lnTo>
                <a:lnTo>
                  <a:pt x="0" y="0"/>
                </a:lnTo>
                <a:lnTo>
                  <a:pt x="2139654" y="0"/>
                </a:lnTo>
                <a:lnTo>
                  <a:pt x="2139654" y="1797309"/>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1708428">
            <a:off x="-1925391" y="1073622"/>
            <a:ext cx="7315200" cy="2194560"/>
          </a:xfrm>
          <a:custGeom>
            <a:avLst/>
            <a:gdLst/>
            <a:ahLst/>
            <a:cxnLst/>
            <a:rect r="r" b="b" t="t" l="l"/>
            <a:pathLst>
              <a:path h="2194560" w="7315200">
                <a:moveTo>
                  <a:pt x="0" y="0"/>
                </a:moveTo>
                <a:lnTo>
                  <a:pt x="7315200" y="0"/>
                </a:lnTo>
                <a:lnTo>
                  <a:pt x="7315200" y="2194560"/>
                </a:lnTo>
                <a:lnTo>
                  <a:pt x="0" y="219456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4532684">
            <a:off x="86123" y="5599496"/>
            <a:ext cx="1240050" cy="1799545"/>
          </a:xfrm>
          <a:custGeom>
            <a:avLst/>
            <a:gdLst/>
            <a:ahLst/>
            <a:cxnLst/>
            <a:rect r="r" b="b" t="t" l="l"/>
            <a:pathLst>
              <a:path h="1799545" w="1240050">
                <a:moveTo>
                  <a:pt x="0" y="0"/>
                </a:moveTo>
                <a:lnTo>
                  <a:pt x="1240049" y="0"/>
                </a:lnTo>
                <a:lnTo>
                  <a:pt x="1240049"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true" flipV="false" rot="-10260044">
            <a:off x="15430065" y="-578048"/>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8853935">
            <a:off x="106301" y="-21593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5" id="15"/>
          <p:cNvSpPr/>
          <p:nvPr/>
        </p:nvSpPr>
        <p:spPr>
          <a:xfrm flipH="false" flipV="false" rot="2700000">
            <a:off x="10887114" y="8645378"/>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6" id="16"/>
          <p:cNvSpPr/>
          <p:nvPr/>
        </p:nvSpPr>
        <p:spPr>
          <a:xfrm flipH="false" flipV="false" rot="5662259">
            <a:off x="17254973" y="2196175"/>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17" id="17"/>
          <p:cNvSpPr txBox="true"/>
          <p:nvPr/>
        </p:nvSpPr>
        <p:spPr>
          <a:xfrm rot="0">
            <a:off x="2521330" y="2914973"/>
            <a:ext cx="12336584" cy="4699189"/>
          </a:xfrm>
          <a:prstGeom prst="rect">
            <a:avLst/>
          </a:prstGeom>
        </p:spPr>
        <p:txBody>
          <a:bodyPr anchor="t" rtlCol="false" tIns="0" lIns="0" bIns="0" rIns="0">
            <a:spAutoFit/>
          </a:bodyPr>
          <a:lstStyle/>
          <a:p>
            <a:pPr algn="ctr">
              <a:lnSpc>
                <a:spcPts val="9240"/>
              </a:lnSpc>
            </a:pPr>
            <a:r>
              <a:rPr lang="en-US" sz="6600" spc="686">
                <a:solidFill>
                  <a:srgbClr val="543324"/>
                </a:solidFill>
                <a:latin typeface="Poppins Bold"/>
              </a:rPr>
              <a:t>WARUNKI PRAWIDŁOWEGO ROZWOJU MOWY DZIECKA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68227" y="-549672"/>
            <a:ext cx="6424914" cy="4462395"/>
          </a:xfrm>
          <a:custGeom>
            <a:avLst/>
            <a:gdLst/>
            <a:ahLst/>
            <a:cxnLst/>
            <a:rect r="r" b="b" t="t" l="l"/>
            <a:pathLst>
              <a:path h="4462395" w="6424914">
                <a:moveTo>
                  <a:pt x="0" y="0"/>
                </a:moveTo>
                <a:lnTo>
                  <a:pt x="6424913" y="0"/>
                </a:lnTo>
                <a:lnTo>
                  <a:pt x="6424913"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10660686" y="8842905"/>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613826">
            <a:off x="13204744" y="8122261"/>
            <a:ext cx="5829781" cy="1748934"/>
          </a:xfrm>
          <a:custGeom>
            <a:avLst/>
            <a:gdLst/>
            <a:ahLst/>
            <a:cxnLst/>
            <a:rect r="r" b="b" t="t" l="l"/>
            <a:pathLst>
              <a:path h="1748934" w="5829781">
                <a:moveTo>
                  <a:pt x="0" y="0"/>
                </a:moveTo>
                <a:lnTo>
                  <a:pt x="5829780" y="0"/>
                </a:lnTo>
                <a:lnTo>
                  <a:pt x="5829780" y="1748935"/>
                </a:lnTo>
                <a:lnTo>
                  <a:pt x="0" y="17489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946064">
            <a:off x="16828147" y="8874516"/>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9" id="9"/>
          <p:cNvGrpSpPr>
            <a:grpSpLocks noChangeAspect="true"/>
          </p:cNvGrpSpPr>
          <p:nvPr/>
        </p:nvGrpSpPr>
        <p:grpSpPr>
          <a:xfrm rot="0">
            <a:off x="1204252" y="2047868"/>
            <a:ext cx="6629758" cy="6476307"/>
            <a:chOff x="0" y="0"/>
            <a:chExt cx="4828540" cy="4716780"/>
          </a:xfrm>
        </p:grpSpPr>
        <p:sp>
          <p:nvSpPr>
            <p:cNvPr name="Freeform 10" id="10"/>
            <p:cNvSpPr/>
            <p:nvPr/>
          </p:nvSpPr>
          <p:spPr>
            <a:xfrm flipH="false" flipV="false" rot="0">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16"/>
              <a:stretch>
                <a:fillRect l="-11989" t="0" r="-11989" b="0"/>
              </a:stretch>
            </a:blipFill>
          </p:spPr>
        </p:sp>
      </p:grpSp>
      <p:sp>
        <p:nvSpPr>
          <p:cNvPr name="Freeform 11" id="11"/>
          <p:cNvSpPr/>
          <p:nvPr/>
        </p:nvSpPr>
        <p:spPr>
          <a:xfrm flipH="false" flipV="false" rot="1911803">
            <a:off x="920466" y="393795"/>
            <a:ext cx="1774727" cy="2575461"/>
          </a:xfrm>
          <a:custGeom>
            <a:avLst/>
            <a:gdLst/>
            <a:ahLst/>
            <a:cxnLst/>
            <a:rect r="r" b="b" t="t" l="l"/>
            <a:pathLst>
              <a:path h="2575461" w="1774727">
                <a:moveTo>
                  <a:pt x="0" y="0"/>
                </a:moveTo>
                <a:lnTo>
                  <a:pt x="1774726" y="0"/>
                </a:lnTo>
                <a:lnTo>
                  <a:pt x="1774726" y="2575461"/>
                </a:lnTo>
                <a:lnTo>
                  <a:pt x="0" y="257546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12" id="12"/>
          <p:cNvSpPr txBox="true"/>
          <p:nvPr/>
        </p:nvSpPr>
        <p:spPr>
          <a:xfrm rot="0">
            <a:off x="7985282" y="2617597"/>
            <a:ext cx="8565889" cy="4966080"/>
          </a:xfrm>
          <a:prstGeom prst="rect">
            <a:avLst/>
          </a:prstGeom>
        </p:spPr>
        <p:txBody>
          <a:bodyPr anchor="t" rtlCol="false" tIns="0" lIns="0" bIns="0" rIns="0">
            <a:spAutoFit/>
          </a:bodyPr>
          <a:lstStyle/>
          <a:p>
            <a:pPr marL="611155" indent="-305578" lvl="1">
              <a:lnSpc>
                <a:spcPts val="3963"/>
              </a:lnSpc>
              <a:buFont typeface="Arial"/>
              <a:buChar char="•"/>
            </a:pPr>
            <a:r>
              <a:rPr lang="en-US" sz="2830">
                <a:solidFill>
                  <a:srgbClr val="243440"/>
                </a:solidFill>
                <a:latin typeface="Poppins"/>
              </a:rPr>
              <a:t>prawidłowo ukształtowany i funkcjonujący ośrodkowy układ nerwowy</a:t>
            </a:r>
          </a:p>
          <a:p>
            <a:pPr marL="611155" indent="-305578" lvl="1">
              <a:lnSpc>
                <a:spcPts val="3963"/>
              </a:lnSpc>
              <a:buFont typeface="Arial"/>
              <a:buChar char="•"/>
            </a:pPr>
            <a:r>
              <a:rPr lang="en-US" sz="2830">
                <a:solidFill>
                  <a:srgbClr val="243440"/>
                </a:solidFill>
                <a:latin typeface="Poppins"/>
              </a:rPr>
              <a:t>prawidłowo ukształtowany i funkcjonujący obwodowy narząd mowy</a:t>
            </a:r>
          </a:p>
          <a:p>
            <a:pPr marL="611155" indent="-305578" lvl="1">
              <a:lnSpc>
                <a:spcPts val="3963"/>
              </a:lnSpc>
              <a:buFont typeface="Arial"/>
              <a:buChar char="•"/>
            </a:pPr>
            <a:r>
              <a:rPr lang="en-US" sz="2830">
                <a:solidFill>
                  <a:srgbClr val="243440"/>
                </a:solidFill>
                <a:latin typeface="Poppins"/>
              </a:rPr>
              <a:t>prawidłowo funkcjonujący narząd słuchu</a:t>
            </a:r>
          </a:p>
          <a:p>
            <a:pPr marL="611155" indent="-305578" lvl="1">
              <a:lnSpc>
                <a:spcPts val="3963"/>
              </a:lnSpc>
              <a:buFont typeface="Arial"/>
              <a:buChar char="•"/>
            </a:pPr>
            <a:r>
              <a:rPr lang="en-US" sz="2830">
                <a:solidFill>
                  <a:srgbClr val="243440"/>
                </a:solidFill>
                <a:latin typeface="Poppins"/>
              </a:rPr>
              <a:t>prawidłowo funkcjonujący narząd wzroku</a:t>
            </a:r>
          </a:p>
          <a:p>
            <a:pPr marL="611155" indent="-305578" lvl="1">
              <a:lnSpc>
                <a:spcPts val="3963"/>
              </a:lnSpc>
              <a:buFont typeface="Arial"/>
              <a:buChar char="•"/>
            </a:pPr>
            <a:r>
              <a:rPr lang="en-US" sz="2830">
                <a:solidFill>
                  <a:srgbClr val="243440"/>
                </a:solidFill>
                <a:latin typeface="Poppins"/>
              </a:rPr>
              <a:t>prawidłowy rozwój umysłowy </a:t>
            </a:r>
          </a:p>
          <a:p>
            <a:pPr marL="611155" indent="-305578" lvl="1">
              <a:lnSpc>
                <a:spcPts val="3963"/>
              </a:lnSpc>
              <a:buFont typeface="Arial"/>
              <a:buChar char="•"/>
            </a:pPr>
            <a:r>
              <a:rPr lang="en-US" sz="2830">
                <a:solidFill>
                  <a:srgbClr val="243440"/>
                </a:solidFill>
                <a:latin typeface="Poppins"/>
              </a:rPr>
              <a:t>prawidłowy rozwój psychofizyczny </a:t>
            </a:r>
          </a:p>
          <a:p>
            <a:pPr marL="611155" indent="-305578" lvl="1">
              <a:lnSpc>
                <a:spcPts val="3963"/>
              </a:lnSpc>
              <a:buFont typeface="Arial"/>
              <a:buChar char="•"/>
            </a:pPr>
            <a:r>
              <a:rPr lang="en-US" sz="2830">
                <a:solidFill>
                  <a:srgbClr val="243440"/>
                </a:solidFill>
                <a:latin typeface="Poppins"/>
              </a:rPr>
              <a:t>prawidłowe warunki środowiskowe i wychowawcze</a:t>
            </a:r>
          </a:p>
        </p:txBody>
      </p:sp>
      <p:sp>
        <p:nvSpPr>
          <p:cNvPr name="TextBox 13" id="13"/>
          <p:cNvSpPr txBox="true"/>
          <p:nvPr/>
        </p:nvSpPr>
        <p:spPr>
          <a:xfrm rot="0">
            <a:off x="254361" y="8615659"/>
            <a:ext cx="12013866" cy="1371900"/>
          </a:xfrm>
          <a:prstGeom prst="rect">
            <a:avLst/>
          </a:prstGeom>
        </p:spPr>
        <p:txBody>
          <a:bodyPr anchor="t" rtlCol="false" tIns="0" lIns="0" bIns="0" rIns="0">
            <a:spAutoFit/>
          </a:bodyPr>
          <a:lstStyle/>
          <a:p>
            <a:pPr>
              <a:lnSpc>
                <a:spcPts val="3639"/>
              </a:lnSpc>
              <a:spcBef>
                <a:spcPct val="0"/>
              </a:spcBef>
            </a:pPr>
            <a:r>
              <a:rPr lang="en-US" sz="2599">
                <a:solidFill>
                  <a:srgbClr val="243440"/>
                </a:solidFill>
                <a:latin typeface="Poppins Bold"/>
              </a:rPr>
              <a:t>BADANIA NAUKOWE UDOWADNIAJĄ, ŻE PRAWIDŁOWY ROZWÓJ DZIECKA MOŻLIWY JEST TYLKO DZIĘKI BEZPOŚREDNIEMU KONTAKTOWI I INTERAKCJI Z DOROSŁYM.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68227" y="-549672"/>
            <a:ext cx="6424914" cy="4462395"/>
          </a:xfrm>
          <a:custGeom>
            <a:avLst/>
            <a:gdLst/>
            <a:ahLst/>
            <a:cxnLst/>
            <a:rect r="r" b="b" t="t" l="l"/>
            <a:pathLst>
              <a:path h="4462395" w="6424914">
                <a:moveTo>
                  <a:pt x="0" y="0"/>
                </a:moveTo>
                <a:lnTo>
                  <a:pt x="6424913" y="0"/>
                </a:lnTo>
                <a:lnTo>
                  <a:pt x="6424913"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10660686" y="8842905"/>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613826">
            <a:off x="13204744" y="8122261"/>
            <a:ext cx="5829781" cy="1748934"/>
          </a:xfrm>
          <a:custGeom>
            <a:avLst/>
            <a:gdLst/>
            <a:ahLst/>
            <a:cxnLst/>
            <a:rect r="r" b="b" t="t" l="l"/>
            <a:pathLst>
              <a:path h="1748934" w="5829781">
                <a:moveTo>
                  <a:pt x="0" y="0"/>
                </a:moveTo>
                <a:lnTo>
                  <a:pt x="5829780" y="0"/>
                </a:lnTo>
                <a:lnTo>
                  <a:pt x="5829780" y="1748935"/>
                </a:lnTo>
                <a:lnTo>
                  <a:pt x="0" y="17489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946064">
            <a:off x="16828147" y="8874516"/>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9" id="9"/>
          <p:cNvGrpSpPr>
            <a:grpSpLocks noChangeAspect="true"/>
          </p:cNvGrpSpPr>
          <p:nvPr/>
        </p:nvGrpSpPr>
        <p:grpSpPr>
          <a:xfrm rot="0">
            <a:off x="1355524" y="1351032"/>
            <a:ext cx="6629758" cy="6476307"/>
            <a:chOff x="0" y="0"/>
            <a:chExt cx="4828540" cy="4716780"/>
          </a:xfrm>
        </p:grpSpPr>
        <p:sp>
          <p:nvSpPr>
            <p:cNvPr name="Freeform 10" id="10"/>
            <p:cNvSpPr/>
            <p:nvPr/>
          </p:nvSpPr>
          <p:spPr>
            <a:xfrm flipH="false" flipV="false" rot="0">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16"/>
              <a:stretch>
                <a:fillRect l="-9351" t="0" r="-9351" b="0"/>
              </a:stretch>
            </a:blipFill>
          </p:spPr>
        </p:sp>
      </p:grpSp>
      <p:sp>
        <p:nvSpPr>
          <p:cNvPr name="Freeform 11" id="11"/>
          <p:cNvSpPr/>
          <p:nvPr/>
        </p:nvSpPr>
        <p:spPr>
          <a:xfrm flipH="false" flipV="false" rot="1911803">
            <a:off x="546070" y="274386"/>
            <a:ext cx="1774727" cy="2575461"/>
          </a:xfrm>
          <a:custGeom>
            <a:avLst/>
            <a:gdLst/>
            <a:ahLst/>
            <a:cxnLst/>
            <a:rect r="r" b="b" t="t" l="l"/>
            <a:pathLst>
              <a:path h="2575461" w="1774727">
                <a:moveTo>
                  <a:pt x="0" y="0"/>
                </a:moveTo>
                <a:lnTo>
                  <a:pt x="1774727" y="0"/>
                </a:lnTo>
                <a:lnTo>
                  <a:pt x="1774727" y="2575461"/>
                </a:lnTo>
                <a:lnTo>
                  <a:pt x="0" y="257546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12" id="12"/>
          <p:cNvSpPr txBox="true"/>
          <p:nvPr/>
        </p:nvSpPr>
        <p:spPr>
          <a:xfrm rot="0">
            <a:off x="7985282" y="2617597"/>
            <a:ext cx="8565889" cy="4966080"/>
          </a:xfrm>
          <a:prstGeom prst="rect">
            <a:avLst/>
          </a:prstGeom>
        </p:spPr>
        <p:txBody>
          <a:bodyPr anchor="t" rtlCol="false" tIns="0" lIns="0" bIns="0" rIns="0">
            <a:spAutoFit/>
          </a:bodyPr>
          <a:lstStyle/>
          <a:p>
            <a:pPr marL="611155" indent="-305578" lvl="1">
              <a:lnSpc>
                <a:spcPts val="3963"/>
              </a:lnSpc>
              <a:buFont typeface="Arial"/>
              <a:buChar char="•"/>
            </a:pPr>
            <a:r>
              <a:rPr lang="en-US" sz="2830">
                <a:solidFill>
                  <a:srgbClr val="243440"/>
                </a:solidFill>
                <a:latin typeface="Poppins"/>
              </a:rPr>
              <a:t>Ruch jest pierwszym językiem dziecka, drugim jest odbieranie wrażeń zmysłowych. Tylko wtedy, kiedy ruch i czucie są ze sobą zintegrowane mogą rozwinąć się bardziej zaawansowane umiejętności, takie jak mówienie, czytanie i pisanie. </a:t>
            </a:r>
          </a:p>
          <a:p>
            <a:pPr marL="611155" indent="-305578" lvl="1">
              <a:lnSpc>
                <a:spcPts val="3963"/>
              </a:lnSpc>
              <a:buFont typeface="Arial"/>
              <a:buChar char="•"/>
            </a:pPr>
            <a:r>
              <a:rPr lang="en-US" sz="2830">
                <a:solidFill>
                  <a:srgbClr val="243440"/>
                </a:solidFill>
                <a:latin typeface="Poppins"/>
              </a:rPr>
              <a:t>Kiedy dzieci turlają się, fikają, brykają stymulują tym samym mechanizmy odpowiedzialne za odbieranie i nadawanie mowy.</a:t>
            </a:r>
          </a:p>
        </p:txBody>
      </p:sp>
      <p:sp>
        <p:nvSpPr>
          <p:cNvPr name="TextBox 13" id="13"/>
          <p:cNvSpPr txBox="true"/>
          <p:nvPr/>
        </p:nvSpPr>
        <p:spPr>
          <a:xfrm rot="0">
            <a:off x="145310" y="8000923"/>
            <a:ext cx="14213055" cy="1828989"/>
          </a:xfrm>
          <a:prstGeom prst="rect">
            <a:avLst/>
          </a:prstGeom>
        </p:spPr>
        <p:txBody>
          <a:bodyPr anchor="t" rtlCol="false" tIns="0" lIns="0" bIns="0" rIns="0">
            <a:spAutoFit/>
          </a:bodyPr>
          <a:lstStyle/>
          <a:p>
            <a:pPr>
              <a:lnSpc>
                <a:spcPts val="3639"/>
              </a:lnSpc>
              <a:spcBef>
                <a:spcPct val="0"/>
              </a:spcBef>
            </a:pPr>
            <a:r>
              <a:rPr lang="en-US" sz="2599">
                <a:solidFill>
                  <a:srgbClr val="243440"/>
                </a:solidFill>
                <a:latin typeface="Poppins Bold"/>
              </a:rPr>
              <a:t>TYLKO KONTAKT Z DRUGIM CZŁOWIEKIEM MOTYWUJE I STYMULUJE DZIECKO DO PODEJMOWANIA WYSIŁKU. RODZIC JEST DLA DZIECKA NAJBARDZIEJ ATRAKCYJNY I WAŻNY EMOCJONALNIE. CHĘĆ KONTAKTU Z INNYMI JEST NIEZWYKLE SILNYM MOTYWATOREM NA DRODZE DO PRZYSWAJANIA JĘZYKA.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CBB6AC"/>
        </a:solidFill>
      </p:bgPr>
    </p:bg>
    <p:spTree>
      <p:nvGrpSpPr>
        <p:cNvPr id="1" name=""/>
        <p:cNvGrpSpPr/>
        <p:nvPr/>
      </p:nvGrpSpPr>
      <p:grpSpPr>
        <a:xfrm>
          <a:off x="0" y="0"/>
          <a:ext cx="0" cy="0"/>
          <a:chOff x="0" y="0"/>
          <a:chExt cx="0" cy="0"/>
        </a:xfrm>
      </p:grpSpPr>
      <p:sp>
        <p:nvSpPr>
          <p:cNvPr name="Freeform 2" id="2"/>
          <p:cNvSpPr/>
          <p:nvPr/>
        </p:nvSpPr>
        <p:spPr>
          <a:xfrm flipH="false" flipV="false" rot="0">
            <a:off x="10508256" y="-408117"/>
            <a:ext cx="8444127" cy="5634536"/>
          </a:xfrm>
          <a:custGeom>
            <a:avLst/>
            <a:gdLst/>
            <a:ahLst/>
            <a:cxnLst/>
            <a:rect r="r" b="b" t="t" l="l"/>
            <a:pathLst>
              <a:path h="5634536" w="8444127">
                <a:moveTo>
                  <a:pt x="0" y="0"/>
                </a:moveTo>
                <a:lnTo>
                  <a:pt x="8444127" y="0"/>
                </a:lnTo>
                <a:lnTo>
                  <a:pt x="8444127" y="5634536"/>
                </a:lnTo>
                <a:lnTo>
                  <a:pt x="0" y="56345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319914" y="4994884"/>
            <a:ext cx="8039571" cy="5583848"/>
          </a:xfrm>
          <a:custGeom>
            <a:avLst/>
            <a:gdLst/>
            <a:ahLst/>
            <a:cxnLst/>
            <a:rect r="r" b="b" t="t" l="l"/>
            <a:pathLst>
              <a:path h="5583848" w="8039571">
                <a:moveTo>
                  <a:pt x="0" y="0"/>
                </a:moveTo>
                <a:lnTo>
                  <a:pt x="8039572" y="0"/>
                </a:lnTo>
                <a:lnTo>
                  <a:pt x="8039572" y="5583848"/>
                </a:lnTo>
                <a:lnTo>
                  <a:pt x="0" y="55838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17303">
            <a:off x="1078256" y="-2465517"/>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52175" y="5600444"/>
            <a:ext cx="6012231" cy="5641597"/>
          </a:xfrm>
          <a:custGeom>
            <a:avLst/>
            <a:gdLst/>
            <a:ahLst/>
            <a:cxnLst/>
            <a:rect r="r" b="b" t="t" l="l"/>
            <a:pathLst>
              <a:path h="5641597" w="6012231">
                <a:moveTo>
                  <a:pt x="0" y="0"/>
                </a:moveTo>
                <a:lnTo>
                  <a:pt x="6012231" y="0"/>
                </a:lnTo>
                <a:lnTo>
                  <a:pt x="6012231" y="5641597"/>
                </a:lnTo>
                <a:lnTo>
                  <a:pt x="0" y="56415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228063">
            <a:off x="-439286" y="8548966"/>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142693">
            <a:off x="11998389" y="-82140"/>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717303">
            <a:off x="12287312" y="7691400"/>
            <a:ext cx="6615469" cy="4244938"/>
          </a:xfrm>
          <a:custGeom>
            <a:avLst/>
            <a:gdLst/>
            <a:ahLst/>
            <a:cxnLst/>
            <a:rect r="r" b="b" t="t" l="l"/>
            <a:pathLst>
              <a:path h="4244938" w="6615469">
                <a:moveTo>
                  <a:pt x="0" y="0"/>
                </a:moveTo>
                <a:lnTo>
                  <a:pt x="6615468" y="0"/>
                </a:lnTo>
                <a:lnTo>
                  <a:pt x="6615468"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5091">
            <a:off x="13670944" y="5968272"/>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true" flipV="true" rot="10281067">
            <a:off x="15718019" y="8072539"/>
            <a:ext cx="2139654" cy="1797309"/>
          </a:xfrm>
          <a:custGeom>
            <a:avLst/>
            <a:gdLst/>
            <a:ahLst/>
            <a:cxnLst/>
            <a:rect r="r" b="b" t="t" l="l"/>
            <a:pathLst>
              <a:path h="1797309" w="2139654">
                <a:moveTo>
                  <a:pt x="2139654" y="1797309"/>
                </a:moveTo>
                <a:lnTo>
                  <a:pt x="0" y="1797309"/>
                </a:lnTo>
                <a:lnTo>
                  <a:pt x="0" y="0"/>
                </a:lnTo>
                <a:lnTo>
                  <a:pt x="2139654" y="0"/>
                </a:lnTo>
                <a:lnTo>
                  <a:pt x="2139654" y="1797309"/>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1708428">
            <a:off x="-1925391" y="1073622"/>
            <a:ext cx="7315200" cy="2194560"/>
          </a:xfrm>
          <a:custGeom>
            <a:avLst/>
            <a:gdLst/>
            <a:ahLst/>
            <a:cxnLst/>
            <a:rect r="r" b="b" t="t" l="l"/>
            <a:pathLst>
              <a:path h="2194560" w="7315200">
                <a:moveTo>
                  <a:pt x="0" y="0"/>
                </a:moveTo>
                <a:lnTo>
                  <a:pt x="7315200" y="0"/>
                </a:lnTo>
                <a:lnTo>
                  <a:pt x="7315200" y="2194560"/>
                </a:lnTo>
                <a:lnTo>
                  <a:pt x="0" y="219456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4532684">
            <a:off x="86123" y="5599496"/>
            <a:ext cx="1240050" cy="1799545"/>
          </a:xfrm>
          <a:custGeom>
            <a:avLst/>
            <a:gdLst/>
            <a:ahLst/>
            <a:cxnLst/>
            <a:rect r="r" b="b" t="t" l="l"/>
            <a:pathLst>
              <a:path h="1799545" w="1240050">
                <a:moveTo>
                  <a:pt x="0" y="0"/>
                </a:moveTo>
                <a:lnTo>
                  <a:pt x="1240049" y="0"/>
                </a:lnTo>
                <a:lnTo>
                  <a:pt x="1240049"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true" flipV="false" rot="-10260044">
            <a:off x="15430065" y="-578048"/>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8853935">
            <a:off x="106301" y="-21593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5" id="15"/>
          <p:cNvSpPr/>
          <p:nvPr/>
        </p:nvSpPr>
        <p:spPr>
          <a:xfrm flipH="false" flipV="false" rot="2700000">
            <a:off x="10887114" y="8645378"/>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6" id="16"/>
          <p:cNvSpPr/>
          <p:nvPr/>
        </p:nvSpPr>
        <p:spPr>
          <a:xfrm flipH="false" flipV="false" rot="5662259">
            <a:off x="17254973" y="2196175"/>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17" id="17"/>
          <p:cNvSpPr txBox="true"/>
          <p:nvPr/>
        </p:nvSpPr>
        <p:spPr>
          <a:xfrm rot="0">
            <a:off x="3011555" y="4415645"/>
            <a:ext cx="12583491" cy="1184798"/>
          </a:xfrm>
          <a:prstGeom prst="rect">
            <a:avLst/>
          </a:prstGeom>
        </p:spPr>
        <p:txBody>
          <a:bodyPr anchor="t" rtlCol="false" tIns="0" lIns="0" bIns="0" rIns="0">
            <a:spAutoFit/>
          </a:bodyPr>
          <a:lstStyle/>
          <a:p>
            <a:pPr algn="ctr">
              <a:lnSpc>
                <a:spcPts val="9240"/>
              </a:lnSpc>
            </a:pPr>
            <a:r>
              <a:rPr lang="en-US" sz="6600" spc="686">
                <a:solidFill>
                  <a:srgbClr val="543324"/>
                </a:solidFill>
                <a:latin typeface="Poppins Bold"/>
              </a:rPr>
              <a:t>STYMULACJA OBRAZEM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1717303">
            <a:off x="677647" y="-2645666"/>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228063">
            <a:off x="-290956" y="8889937"/>
            <a:ext cx="2405784" cy="2028016"/>
          </a:xfrm>
          <a:custGeom>
            <a:avLst/>
            <a:gdLst/>
            <a:ahLst/>
            <a:cxnLst/>
            <a:rect r="r" b="b" t="t" l="l"/>
            <a:pathLst>
              <a:path h="2028016" w="2405784">
                <a:moveTo>
                  <a:pt x="2405783" y="0"/>
                </a:moveTo>
                <a:lnTo>
                  <a:pt x="0" y="0"/>
                </a:lnTo>
                <a:lnTo>
                  <a:pt x="0" y="2028016"/>
                </a:lnTo>
                <a:lnTo>
                  <a:pt x="2405783" y="2028016"/>
                </a:lnTo>
                <a:lnTo>
                  <a:pt x="240578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279911">
            <a:off x="11574803" y="-388900"/>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1717303">
            <a:off x="12824274" y="8254997"/>
            <a:ext cx="6615469" cy="4244938"/>
          </a:xfrm>
          <a:custGeom>
            <a:avLst/>
            <a:gdLst/>
            <a:ahLst/>
            <a:cxnLst/>
            <a:rect r="r" b="b" t="t" l="l"/>
            <a:pathLst>
              <a:path h="4244938" w="6615469">
                <a:moveTo>
                  <a:pt x="0" y="0"/>
                </a:moveTo>
                <a:lnTo>
                  <a:pt x="6615469" y="0"/>
                </a:lnTo>
                <a:lnTo>
                  <a:pt x="6615469" y="4244938"/>
                </a:lnTo>
                <a:lnTo>
                  <a:pt x="0" y="42449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5091">
            <a:off x="14207906" y="6531868"/>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true" rot="10281067">
            <a:off x="16240706" y="8311162"/>
            <a:ext cx="1891279" cy="1588674"/>
          </a:xfrm>
          <a:custGeom>
            <a:avLst/>
            <a:gdLst/>
            <a:ahLst/>
            <a:cxnLst/>
            <a:rect r="r" b="b" t="t" l="l"/>
            <a:pathLst>
              <a:path h="1588674" w="1891279">
                <a:moveTo>
                  <a:pt x="1891279" y="1588674"/>
                </a:moveTo>
                <a:lnTo>
                  <a:pt x="0" y="1588674"/>
                </a:lnTo>
                <a:lnTo>
                  <a:pt x="0" y="0"/>
                </a:lnTo>
                <a:lnTo>
                  <a:pt x="1891279" y="0"/>
                </a:lnTo>
                <a:lnTo>
                  <a:pt x="1891279" y="1588674"/>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2186173">
            <a:off x="-1567529" y="121351"/>
            <a:ext cx="6215921" cy="1864776"/>
          </a:xfrm>
          <a:custGeom>
            <a:avLst/>
            <a:gdLst/>
            <a:ahLst/>
            <a:cxnLst/>
            <a:rect r="r" b="b" t="t" l="l"/>
            <a:pathLst>
              <a:path h="1864776" w="6215921">
                <a:moveTo>
                  <a:pt x="0" y="0"/>
                </a:moveTo>
                <a:lnTo>
                  <a:pt x="6215920" y="0"/>
                </a:lnTo>
                <a:lnTo>
                  <a:pt x="6215920" y="1864776"/>
                </a:lnTo>
                <a:lnTo>
                  <a:pt x="0" y="186477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4532684">
            <a:off x="-438346" y="6462197"/>
            <a:ext cx="1082905" cy="1571499"/>
          </a:xfrm>
          <a:custGeom>
            <a:avLst/>
            <a:gdLst/>
            <a:ahLst/>
            <a:cxnLst/>
            <a:rect r="r" b="b" t="t" l="l"/>
            <a:pathLst>
              <a:path h="1571499" w="1082905">
                <a:moveTo>
                  <a:pt x="0" y="0"/>
                </a:moveTo>
                <a:lnTo>
                  <a:pt x="1082906" y="0"/>
                </a:lnTo>
                <a:lnTo>
                  <a:pt x="1082906" y="1571499"/>
                </a:lnTo>
                <a:lnTo>
                  <a:pt x="0" y="157149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true" flipV="false" rot="-10246971">
            <a:off x="16275012" y="-476319"/>
            <a:ext cx="2342158" cy="1974381"/>
          </a:xfrm>
          <a:custGeom>
            <a:avLst/>
            <a:gdLst/>
            <a:ahLst/>
            <a:cxnLst/>
            <a:rect r="r" b="b" t="t" l="l"/>
            <a:pathLst>
              <a:path h="1974381" w="2342158">
                <a:moveTo>
                  <a:pt x="2342158" y="0"/>
                </a:moveTo>
                <a:lnTo>
                  <a:pt x="0" y="0"/>
                </a:lnTo>
                <a:lnTo>
                  <a:pt x="0" y="1974381"/>
                </a:lnTo>
                <a:lnTo>
                  <a:pt x="2342158" y="1974381"/>
                </a:lnTo>
                <a:lnTo>
                  <a:pt x="2342158"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8853935">
            <a:off x="4269834" y="-191810"/>
            <a:ext cx="1240050" cy="1799545"/>
          </a:xfrm>
          <a:custGeom>
            <a:avLst/>
            <a:gdLst/>
            <a:ahLst/>
            <a:cxnLst/>
            <a:rect r="r" b="b" t="t" l="l"/>
            <a:pathLst>
              <a:path h="1799545" w="1240050">
                <a:moveTo>
                  <a:pt x="0" y="0"/>
                </a:moveTo>
                <a:lnTo>
                  <a:pt x="1240049" y="0"/>
                </a:lnTo>
                <a:lnTo>
                  <a:pt x="1240049" y="1799545"/>
                </a:lnTo>
                <a:lnTo>
                  <a:pt x="0" y="1799545"/>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2700000">
            <a:off x="11775937" y="9209613"/>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5662259">
            <a:off x="16830039" y="1624043"/>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4" id="14"/>
          <p:cNvSpPr/>
          <p:nvPr/>
        </p:nvSpPr>
        <p:spPr>
          <a:xfrm flipH="false" flipV="false" rot="0">
            <a:off x="2938870" y="2060186"/>
            <a:ext cx="10341017" cy="7316270"/>
          </a:xfrm>
          <a:custGeom>
            <a:avLst/>
            <a:gdLst/>
            <a:ahLst/>
            <a:cxnLst/>
            <a:rect r="r" b="b" t="t" l="l"/>
            <a:pathLst>
              <a:path h="7316270" w="10341017">
                <a:moveTo>
                  <a:pt x="0" y="0"/>
                </a:moveTo>
                <a:lnTo>
                  <a:pt x="10341017" y="0"/>
                </a:lnTo>
                <a:lnTo>
                  <a:pt x="10341017" y="7316270"/>
                </a:lnTo>
                <a:lnTo>
                  <a:pt x="0" y="7316270"/>
                </a:lnTo>
                <a:lnTo>
                  <a:pt x="0" y="0"/>
                </a:lnTo>
                <a:close/>
              </a:path>
            </a:pathLst>
          </a:custGeom>
          <a:blipFill>
            <a:blip r:embed="rId22"/>
            <a:stretch>
              <a:fillRect l="0" t="0" r="0" b="0"/>
            </a:stretch>
          </a:blipFill>
        </p:spPr>
      </p:sp>
      <p:sp>
        <p:nvSpPr>
          <p:cNvPr name="TextBox 15" id="15"/>
          <p:cNvSpPr txBox="true"/>
          <p:nvPr/>
        </p:nvSpPr>
        <p:spPr>
          <a:xfrm rot="0">
            <a:off x="5074051" y="1218640"/>
            <a:ext cx="6976690" cy="618379"/>
          </a:xfrm>
          <a:prstGeom prst="rect">
            <a:avLst/>
          </a:prstGeom>
        </p:spPr>
        <p:txBody>
          <a:bodyPr anchor="t" rtlCol="false" tIns="0" lIns="0" bIns="0" rIns="0">
            <a:spAutoFit/>
          </a:bodyPr>
          <a:lstStyle/>
          <a:p>
            <a:pPr algn="ctr">
              <a:lnSpc>
                <a:spcPts val="4759"/>
              </a:lnSpc>
              <a:spcBef>
                <a:spcPct val="0"/>
              </a:spcBef>
            </a:pPr>
            <a:r>
              <a:rPr lang="en-US" sz="3399">
                <a:solidFill>
                  <a:srgbClr val="000000"/>
                </a:solidFill>
                <a:latin typeface="Poppins Bold"/>
              </a:rPr>
              <a:t>JAK DZIAŁAJĄ PÓŁKULE MÓZGU?</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68227" y="-549672"/>
            <a:ext cx="6424914" cy="4462395"/>
          </a:xfrm>
          <a:custGeom>
            <a:avLst/>
            <a:gdLst/>
            <a:ahLst/>
            <a:cxnLst/>
            <a:rect r="r" b="b" t="t" l="l"/>
            <a:pathLst>
              <a:path h="4462395" w="6424914">
                <a:moveTo>
                  <a:pt x="0" y="0"/>
                </a:moveTo>
                <a:lnTo>
                  <a:pt x="6424913" y="0"/>
                </a:lnTo>
                <a:lnTo>
                  <a:pt x="6424913"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10660686" y="8842905"/>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613826">
            <a:off x="13204744" y="8122261"/>
            <a:ext cx="5829781" cy="1748934"/>
          </a:xfrm>
          <a:custGeom>
            <a:avLst/>
            <a:gdLst/>
            <a:ahLst/>
            <a:cxnLst/>
            <a:rect r="r" b="b" t="t" l="l"/>
            <a:pathLst>
              <a:path h="1748934" w="5829781">
                <a:moveTo>
                  <a:pt x="0" y="0"/>
                </a:moveTo>
                <a:lnTo>
                  <a:pt x="5829780" y="0"/>
                </a:lnTo>
                <a:lnTo>
                  <a:pt x="5829780" y="1748935"/>
                </a:lnTo>
                <a:lnTo>
                  <a:pt x="0" y="17489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946064">
            <a:off x="16828147" y="8874516"/>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9" id="9"/>
          <p:cNvGrpSpPr>
            <a:grpSpLocks noChangeAspect="true"/>
          </p:cNvGrpSpPr>
          <p:nvPr/>
        </p:nvGrpSpPr>
        <p:grpSpPr>
          <a:xfrm rot="0">
            <a:off x="1433433" y="1995047"/>
            <a:ext cx="6629758" cy="6476307"/>
            <a:chOff x="0" y="0"/>
            <a:chExt cx="4828540" cy="4716780"/>
          </a:xfrm>
        </p:grpSpPr>
        <p:sp>
          <p:nvSpPr>
            <p:cNvPr name="Freeform 10" id="10"/>
            <p:cNvSpPr/>
            <p:nvPr/>
          </p:nvSpPr>
          <p:spPr>
            <a:xfrm flipH="false" flipV="false" rot="0">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16"/>
              <a:stretch>
                <a:fillRect l="-26425" t="0" r="-26425" b="0"/>
              </a:stretch>
            </a:blipFill>
          </p:spPr>
        </p:sp>
      </p:grpSp>
      <p:sp>
        <p:nvSpPr>
          <p:cNvPr name="Freeform 11" id="11"/>
          <p:cNvSpPr/>
          <p:nvPr/>
        </p:nvSpPr>
        <p:spPr>
          <a:xfrm flipH="false" flipV="false" rot="1911803">
            <a:off x="546070" y="274386"/>
            <a:ext cx="1774727" cy="2575461"/>
          </a:xfrm>
          <a:custGeom>
            <a:avLst/>
            <a:gdLst/>
            <a:ahLst/>
            <a:cxnLst/>
            <a:rect r="r" b="b" t="t" l="l"/>
            <a:pathLst>
              <a:path h="2575461" w="1774727">
                <a:moveTo>
                  <a:pt x="0" y="0"/>
                </a:moveTo>
                <a:lnTo>
                  <a:pt x="1774727" y="0"/>
                </a:lnTo>
                <a:lnTo>
                  <a:pt x="1774727" y="2575461"/>
                </a:lnTo>
                <a:lnTo>
                  <a:pt x="0" y="257546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12" id="12"/>
          <p:cNvSpPr txBox="true"/>
          <p:nvPr/>
        </p:nvSpPr>
        <p:spPr>
          <a:xfrm rot="0">
            <a:off x="8607674" y="2592326"/>
            <a:ext cx="7548083" cy="4966080"/>
          </a:xfrm>
          <a:prstGeom prst="rect">
            <a:avLst/>
          </a:prstGeom>
        </p:spPr>
        <p:txBody>
          <a:bodyPr anchor="t" rtlCol="false" tIns="0" lIns="0" bIns="0" rIns="0">
            <a:spAutoFit/>
          </a:bodyPr>
          <a:lstStyle/>
          <a:p>
            <a:pPr>
              <a:lnSpc>
                <a:spcPts val="3963"/>
              </a:lnSpc>
            </a:pPr>
            <a:r>
              <a:rPr lang="en-US" sz="2830">
                <a:solidFill>
                  <a:srgbClr val="243440"/>
                </a:solidFill>
                <a:latin typeface="Poppins"/>
              </a:rPr>
              <a:t>Ekspozycja na wysokie technologie sprawia, że rozwijający się mózg dziecka atakowany jest przez agresywne, szybko zmieniające się bodźce wzrokowe, które są przetwarzane w prawej półkuli mózgu. Badania neurobiologów wykazują, że wysoka aktywność prawej półkuli zwalnia lub nawet hamuje rozwój lewej półkuli mózgu, odpowiedzialnej za uczenie się języka mówionego lub pisanego.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68227" y="-549672"/>
            <a:ext cx="6424914" cy="4462395"/>
          </a:xfrm>
          <a:custGeom>
            <a:avLst/>
            <a:gdLst/>
            <a:ahLst/>
            <a:cxnLst/>
            <a:rect r="r" b="b" t="t" l="l"/>
            <a:pathLst>
              <a:path h="4462395" w="6424914">
                <a:moveTo>
                  <a:pt x="0" y="0"/>
                </a:moveTo>
                <a:lnTo>
                  <a:pt x="6424913" y="0"/>
                </a:lnTo>
                <a:lnTo>
                  <a:pt x="6424913"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10660686" y="8842905"/>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613826">
            <a:off x="13204744" y="8122261"/>
            <a:ext cx="5829781" cy="1748934"/>
          </a:xfrm>
          <a:custGeom>
            <a:avLst/>
            <a:gdLst/>
            <a:ahLst/>
            <a:cxnLst/>
            <a:rect r="r" b="b" t="t" l="l"/>
            <a:pathLst>
              <a:path h="1748934" w="5829781">
                <a:moveTo>
                  <a:pt x="0" y="0"/>
                </a:moveTo>
                <a:lnTo>
                  <a:pt x="5829780" y="0"/>
                </a:lnTo>
                <a:lnTo>
                  <a:pt x="5829780" y="1748935"/>
                </a:lnTo>
                <a:lnTo>
                  <a:pt x="0" y="17489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946064">
            <a:off x="16828147" y="8874516"/>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1911803">
            <a:off x="546070" y="274386"/>
            <a:ext cx="1774727" cy="2575461"/>
          </a:xfrm>
          <a:custGeom>
            <a:avLst/>
            <a:gdLst/>
            <a:ahLst/>
            <a:cxnLst/>
            <a:rect r="r" b="b" t="t" l="l"/>
            <a:pathLst>
              <a:path h="2575461" w="1774727">
                <a:moveTo>
                  <a:pt x="0" y="0"/>
                </a:moveTo>
                <a:lnTo>
                  <a:pt x="1774727" y="0"/>
                </a:lnTo>
                <a:lnTo>
                  <a:pt x="1774727" y="2575461"/>
                </a:lnTo>
                <a:lnTo>
                  <a:pt x="0" y="2575461"/>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0">
            <a:off x="715134" y="2485131"/>
            <a:ext cx="4123167" cy="6773169"/>
          </a:xfrm>
          <a:custGeom>
            <a:avLst/>
            <a:gdLst/>
            <a:ahLst/>
            <a:cxnLst/>
            <a:rect r="r" b="b" t="t" l="l"/>
            <a:pathLst>
              <a:path h="6773169" w="4123167">
                <a:moveTo>
                  <a:pt x="0" y="0"/>
                </a:moveTo>
                <a:lnTo>
                  <a:pt x="4123167" y="0"/>
                </a:lnTo>
                <a:lnTo>
                  <a:pt x="4123167" y="6773169"/>
                </a:lnTo>
                <a:lnTo>
                  <a:pt x="0" y="6773169"/>
                </a:lnTo>
                <a:lnTo>
                  <a:pt x="0" y="0"/>
                </a:lnTo>
                <a:close/>
              </a:path>
            </a:pathLst>
          </a:custGeom>
          <a:blipFill>
            <a:blip r:embed="rId18"/>
            <a:stretch>
              <a:fillRect l="0" t="0" r="0" b="0"/>
            </a:stretch>
          </a:blipFill>
        </p:spPr>
      </p:sp>
      <p:sp>
        <p:nvSpPr>
          <p:cNvPr name="TextBox 11" id="11"/>
          <p:cNvSpPr txBox="true"/>
          <p:nvPr/>
        </p:nvSpPr>
        <p:spPr>
          <a:xfrm rot="0">
            <a:off x="5492605" y="2605035"/>
            <a:ext cx="9481769" cy="4981679"/>
          </a:xfrm>
          <a:prstGeom prst="rect">
            <a:avLst/>
          </a:prstGeom>
        </p:spPr>
        <p:txBody>
          <a:bodyPr anchor="t" rtlCol="false" tIns="0" lIns="0" bIns="0" rIns="0">
            <a:spAutoFit/>
          </a:bodyPr>
          <a:lstStyle/>
          <a:p>
            <a:pPr>
              <a:lnSpc>
                <a:spcPts val="4978"/>
              </a:lnSpc>
            </a:pPr>
            <a:r>
              <a:rPr lang="en-US" sz="3555">
                <a:solidFill>
                  <a:srgbClr val="243440"/>
                </a:solidFill>
                <a:latin typeface="Poppins"/>
              </a:rPr>
              <a:t>Pod wpływem korzystania z wysokich technologii współczesne dziecko jest przestymulowane bodźcami prawopółkulowymi, a bodźców lewopółkulowych (czyli językowych) ma niewystarczająco. Przewaga bodźców prawopółkulowych powoduje zaburzenie naturalnego, zdrowego rozwoju mowy.</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68227" y="-549672"/>
            <a:ext cx="6424914" cy="4462395"/>
          </a:xfrm>
          <a:custGeom>
            <a:avLst/>
            <a:gdLst/>
            <a:ahLst/>
            <a:cxnLst/>
            <a:rect r="r" b="b" t="t" l="l"/>
            <a:pathLst>
              <a:path h="4462395" w="6424914">
                <a:moveTo>
                  <a:pt x="0" y="0"/>
                </a:moveTo>
                <a:lnTo>
                  <a:pt x="6424913" y="0"/>
                </a:lnTo>
                <a:lnTo>
                  <a:pt x="6424913"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10660686" y="8842905"/>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613826">
            <a:off x="13204744" y="8122261"/>
            <a:ext cx="5829781" cy="1748934"/>
          </a:xfrm>
          <a:custGeom>
            <a:avLst/>
            <a:gdLst/>
            <a:ahLst/>
            <a:cxnLst/>
            <a:rect r="r" b="b" t="t" l="l"/>
            <a:pathLst>
              <a:path h="1748934" w="5829781">
                <a:moveTo>
                  <a:pt x="0" y="0"/>
                </a:moveTo>
                <a:lnTo>
                  <a:pt x="5829780" y="0"/>
                </a:lnTo>
                <a:lnTo>
                  <a:pt x="5829780" y="1748935"/>
                </a:lnTo>
                <a:lnTo>
                  <a:pt x="0" y="17489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946064">
            <a:off x="16828147" y="8874516"/>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1911803">
            <a:off x="546070" y="274386"/>
            <a:ext cx="1774727" cy="2575461"/>
          </a:xfrm>
          <a:custGeom>
            <a:avLst/>
            <a:gdLst/>
            <a:ahLst/>
            <a:cxnLst/>
            <a:rect r="r" b="b" t="t" l="l"/>
            <a:pathLst>
              <a:path h="2575461" w="1774727">
                <a:moveTo>
                  <a:pt x="0" y="0"/>
                </a:moveTo>
                <a:lnTo>
                  <a:pt x="1774727" y="0"/>
                </a:lnTo>
                <a:lnTo>
                  <a:pt x="1774727" y="2575461"/>
                </a:lnTo>
                <a:lnTo>
                  <a:pt x="0" y="2575461"/>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0" id="10"/>
          <p:cNvSpPr txBox="true"/>
          <p:nvPr/>
        </p:nvSpPr>
        <p:spPr>
          <a:xfrm rot="0">
            <a:off x="8813333" y="1678211"/>
            <a:ext cx="8202089" cy="4470855"/>
          </a:xfrm>
          <a:prstGeom prst="rect">
            <a:avLst/>
          </a:prstGeom>
        </p:spPr>
        <p:txBody>
          <a:bodyPr anchor="t" rtlCol="false" tIns="0" lIns="0" bIns="0" rIns="0">
            <a:spAutoFit/>
          </a:bodyPr>
          <a:lstStyle/>
          <a:p>
            <a:pPr>
              <a:lnSpc>
                <a:spcPts val="3963"/>
              </a:lnSpc>
            </a:pPr>
            <a:r>
              <a:rPr lang="en-US" sz="2830">
                <a:solidFill>
                  <a:srgbClr val="243440"/>
                </a:solidFill>
                <a:latin typeface="Poppins"/>
              </a:rPr>
              <a:t>W wyniku wysokiej plastyczności kory mózgowej dzieci w wieku przedszkolnym mogą pod wpływem obrazu telewizyjnego lub komputerowego przesterować mózg na odbieranie przede wszystkim obrazów a nie mowy. Dziecko kształtuje jedynie myślenie obrazowe, wyizolowane od działań w grupie społecznej. </a:t>
            </a:r>
          </a:p>
          <a:p>
            <a:pPr>
              <a:lnSpc>
                <a:spcPts val="3963"/>
              </a:lnSpc>
            </a:pPr>
          </a:p>
        </p:txBody>
      </p:sp>
      <p:sp>
        <p:nvSpPr>
          <p:cNvPr name="TextBox 11" id="11"/>
          <p:cNvSpPr txBox="true"/>
          <p:nvPr/>
        </p:nvSpPr>
        <p:spPr>
          <a:xfrm rot="0">
            <a:off x="611245" y="3870776"/>
            <a:ext cx="8202089" cy="6451757"/>
          </a:xfrm>
          <a:prstGeom prst="rect">
            <a:avLst/>
          </a:prstGeom>
        </p:spPr>
        <p:txBody>
          <a:bodyPr anchor="t" rtlCol="false" tIns="0" lIns="0" bIns="0" rIns="0">
            <a:spAutoFit/>
          </a:bodyPr>
          <a:lstStyle/>
          <a:p>
            <a:pPr>
              <a:lnSpc>
                <a:spcPts val="3963"/>
              </a:lnSpc>
            </a:pPr>
            <a:r>
              <a:rPr lang="en-US" sz="2830">
                <a:solidFill>
                  <a:srgbClr val="243440"/>
                </a:solidFill>
                <a:latin typeface="Poppins"/>
              </a:rPr>
              <a:t>Doświadczanie we wczesnym dzieciństwie kontaktu z elektronicznymi zabawkami sprawia, że w mózgach dzieci tworzą się nowe połączenia nerwowe, których nie posiadają pokolenia rodziców i dziadków. Pozwala to dzieciom korzystać z opisanych sprzętów niemal intuicyjnie i bez nauki. Dostymulowanie pewnych obszarów w mózgu dziecka, sprawia, że </a:t>
            </a:r>
            <a:r>
              <a:rPr lang="en-US" sz="2830">
                <a:solidFill>
                  <a:srgbClr val="243440"/>
                </a:solidFill>
                <a:latin typeface="Poppins"/>
              </a:rPr>
              <a:t>osłabiane są i niedostymulowane obszary odpowiedzialne, m.in. za umiejętności komunikacyjne, społeczne i empatię.</a:t>
            </a:r>
          </a:p>
          <a:p>
            <a:pPr>
              <a:lnSpc>
                <a:spcPts val="3963"/>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CBB6AC"/>
        </a:solidFill>
      </p:bgPr>
    </p:bg>
    <p:spTree>
      <p:nvGrpSpPr>
        <p:cNvPr id="1" name=""/>
        <p:cNvGrpSpPr/>
        <p:nvPr/>
      </p:nvGrpSpPr>
      <p:grpSpPr>
        <a:xfrm>
          <a:off x="0" y="0"/>
          <a:ext cx="0" cy="0"/>
          <a:chOff x="0" y="0"/>
          <a:chExt cx="0" cy="0"/>
        </a:xfrm>
      </p:grpSpPr>
      <p:sp>
        <p:nvSpPr>
          <p:cNvPr name="Freeform 2" id="2"/>
          <p:cNvSpPr/>
          <p:nvPr/>
        </p:nvSpPr>
        <p:spPr>
          <a:xfrm flipH="false" flipV="false" rot="0">
            <a:off x="10508256" y="-408117"/>
            <a:ext cx="8444127" cy="5634536"/>
          </a:xfrm>
          <a:custGeom>
            <a:avLst/>
            <a:gdLst/>
            <a:ahLst/>
            <a:cxnLst/>
            <a:rect r="r" b="b" t="t" l="l"/>
            <a:pathLst>
              <a:path h="5634536" w="8444127">
                <a:moveTo>
                  <a:pt x="0" y="0"/>
                </a:moveTo>
                <a:lnTo>
                  <a:pt x="8444127" y="0"/>
                </a:lnTo>
                <a:lnTo>
                  <a:pt x="8444127" y="5634536"/>
                </a:lnTo>
                <a:lnTo>
                  <a:pt x="0" y="56345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319914" y="4994884"/>
            <a:ext cx="8039571" cy="5583848"/>
          </a:xfrm>
          <a:custGeom>
            <a:avLst/>
            <a:gdLst/>
            <a:ahLst/>
            <a:cxnLst/>
            <a:rect r="r" b="b" t="t" l="l"/>
            <a:pathLst>
              <a:path h="5583848" w="8039571">
                <a:moveTo>
                  <a:pt x="0" y="0"/>
                </a:moveTo>
                <a:lnTo>
                  <a:pt x="8039572" y="0"/>
                </a:lnTo>
                <a:lnTo>
                  <a:pt x="8039572" y="5583848"/>
                </a:lnTo>
                <a:lnTo>
                  <a:pt x="0" y="55838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17303">
            <a:off x="1078256" y="-2465517"/>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52175" y="5600444"/>
            <a:ext cx="6012231" cy="5641597"/>
          </a:xfrm>
          <a:custGeom>
            <a:avLst/>
            <a:gdLst/>
            <a:ahLst/>
            <a:cxnLst/>
            <a:rect r="r" b="b" t="t" l="l"/>
            <a:pathLst>
              <a:path h="5641597" w="6012231">
                <a:moveTo>
                  <a:pt x="0" y="0"/>
                </a:moveTo>
                <a:lnTo>
                  <a:pt x="6012231" y="0"/>
                </a:lnTo>
                <a:lnTo>
                  <a:pt x="6012231" y="5641597"/>
                </a:lnTo>
                <a:lnTo>
                  <a:pt x="0" y="56415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228063">
            <a:off x="-439286" y="8548966"/>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142693">
            <a:off x="11998389" y="-82140"/>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717303">
            <a:off x="12287312" y="7691400"/>
            <a:ext cx="6615469" cy="4244938"/>
          </a:xfrm>
          <a:custGeom>
            <a:avLst/>
            <a:gdLst/>
            <a:ahLst/>
            <a:cxnLst/>
            <a:rect r="r" b="b" t="t" l="l"/>
            <a:pathLst>
              <a:path h="4244938" w="6615469">
                <a:moveTo>
                  <a:pt x="0" y="0"/>
                </a:moveTo>
                <a:lnTo>
                  <a:pt x="6615468" y="0"/>
                </a:lnTo>
                <a:lnTo>
                  <a:pt x="6615468"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5091">
            <a:off x="13670944" y="5968272"/>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true" flipV="true" rot="10281067">
            <a:off x="15718019" y="8072539"/>
            <a:ext cx="2139654" cy="1797309"/>
          </a:xfrm>
          <a:custGeom>
            <a:avLst/>
            <a:gdLst/>
            <a:ahLst/>
            <a:cxnLst/>
            <a:rect r="r" b="b" t="t" l="l"/>
            <a:pathLst>
              <a:path h="1797309" w="2139654">
                <a:moveTo>
                  <a:pt x="2139654" y="1797309"/>
                </a:moveTo>
                <a:lnTo>
                  <a:pt x="0" y="1797309"/>
                </a:lnTo>
                <a:lnTo>
                  <a:pt x="0" y="0"/>
                </a:lnTo>
                <a:lnTo>
                  <a:pt x="2139654" y="0"/>
                </a:lnTo>
                <a:lnTo>
                  <a:pt x="2139654" y="1797309"/>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1708428">
            <a:off x="-1925391" y="1073622"/>
            <a:ext cx="7315200" cy="2194560"/>
          </a:xfrm>
          <a:custGeom>
            <a:avLst/>
            <a:gdLst/>
            <a:ahLst/>
            <a:cxnLst/>
            <a:rect r="r" b="b" t="t" l="l"/>
            <a:pathLst>
              <a:path h="2194560" w="7315200">
                <a:moveTo>
                  <a:pt x="0" y="0"/>
                </a:moveTo>
                <a:lnTo>
                  <a:pt x="7315200" y="0"/>
                </a:lnTo>
                <a:lnTo>
                  <a:pt x="7315200" y="2194560"/>
                </a:lnTo>
                <a:lnTo>
                  <a:pt x="0" y="219456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4532684">
            <a:off x="86123" y="5599496"/>
            <a:ext cx="1240050" cy="1799545"/>
          </a:xfrm>
          <a:custGeom>
            <a:avLst/>
            <a:gdLst/>
            <a:ahLst/>
            <a:cxnLst/>
            <a:rect r="r" b="b" t="t" l="l"/>
            <a:pathLst>
              <a:path h="1799545" w="1240050">
                <a:moveTo>
                  <a:pt x="0" y="0"/>
                </a:moveTo>
                <a:lnTo>
                  <a:pt x="1240049" y="0"/>
                </a:lnTo>
                <a:lnTo>
                  <a:pt x="1240049"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true" flipV="false" rot="-10260044">
            <a:off x="15430065" y="-578048"/>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8853935">
            <a:off x="106301" y="-21593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5" id="15"/>
          <p:cNvSpPr/>
          <p:nvPr/>
        </p:nvSpPr>
        <p:spPr>
          <a:xfrm flipH="false" flipV="false" rot="2700000">
            <a:off x="10887114" y="8645378"/>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6" id="16"/>
          <p:cNvSpPr/>
          <p:nvPr/>
        </p:nvSpPr>
        <p:spPr>
          <a:xfrm flipH="false" flipV="false" rot="5662259">
            <a:off x="17254973" y="2196175"/>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17" id="17"/>
          <p:cNvSpPr txBox="true"/>
          <p:nvPr/>
        </p:nvSpPr>
        <p:spPr>
          <a:xfrm rot="0">
            <a:off x="2667187" y="3140534"/>
            <a:ext cx="12583491" cy="3527725"/>
          </a:xfrm>
          <a:prstGeom prst="rect">
            <a:avLst/>
          </a:prstGeom>
        </p:spPr>
        <p:txBody>
          <a:bodyPr anchor="t" rtlCol="false" tIns="0" lIns="0" bIns="0" rIns="0">
            <a:spAutoFit/>
          </a:bodyPr>
          <a:lstStyle/>
          <a:p>
            <a:pPr algn="ctr">
              <a:lnSpc>
                <a:spcPts val="9240"/>
              </a:lnSpc>
            </a:pPr>
            <a:r>
              <a:rPr lang="en-US" sz="6600" spc="686">
                <a:solidFill>
                  <a:srgbClr val="543324"/>
                </a:solidFill>
                <a:latin typeface="Poppins Bold"/>
              </a:rPr>
              <a:t>JAK WYSOKIE TECHNOLOGIE WPŁYWAJĄ NA DZIECI?</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68227" y="-549672"/>
            <a:ext cx="6424914" cy="4462395"/>
          </a:xfrm>
          <a:custGeom>
            <a:avLst/>
            <a:gdLst/>
            <a:ahLst/>
            <a:cxnLst/>
            <a:rect r="r" b="b" t="t" l="l"/>
            <a:pathLst>
              <a:path h="4462395" w="6424914">
                <a:moveTo>
                  <a:pt x="0" y="0"/>
                </a:moveTo>
                <a:lnTo>
                  <a:pt x="6424913" y="0"/>
                </a:lnTo>
                <a:lnTo>
                  <a:pt x="6424913"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10660686" y="8842905"/>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613826">
            <a:off x="13204744" y="8122261"/>
            <a:ext cx="5829781" cy="1748934"/>
          </a:xfrm>
          <a:custGeom>
            <a:avLst/>
            <a:gdLst/>
            <a:ahLst/>
            <a:cxnLst/>
            <a:rect r="r" b="b" t="t" l="l"/>
            <a:pathLst>
              <a:path h="1748934" w="5829781">
                <a:moveTo>
                  <a:pt x="0" y="0"/>
                </a:moveTo>
                <a:lnTo>
                  <a:pt x="5829780" y="0"/>
                </a:lnTo>
                <a:lnTo>
                  <a:pt x="5829780" y="1748935"/>
                </a:lnTo>
                <a:lnTo>
                  <a:pt x="0" y="17489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946064">
            <a:off x="16828147" y="8874516"/>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1911803">
            <a:off x="546070" y="274386"/>
            <a:ext cx="1774727" cy="2575461"/>
          </a:xfrm>
          <a:custGeom>
            <a:avLst/>
            <a:gdLst/>
            <a:ahLst/>
            <a:cxnLst/>
            <a:rect r="r" b="b" t="t" l="l"/>
            <a:pathLst>
              <a:path h="2575461" w="1774727">
                <a:moveTo>
                  <a:pt x="0" y="0"/>
                </a:moveTo>
                <a:lnTo>
                  <a:pt x="1774727" y="0"/>
                </a:lnTo>
                <a:lnTo>
                  <a:pt x="1774727" y="2575461"/>
                </a:lnTo>
                <a:lnTo>
                  <a:pt x="0" y="2575461"/>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0">
            <a:off x="215810" y="4719352"/>
            <a:ext cx="4252992" cy="5383534"/>
          </a:xfrm>
          <a:custGeom>
            <a:avLst/>
            <a:gdLst/>
            <a:ahLst/>
            <a:cxnLst/>
            <a:rect r="r" b="b" t="t" l="l"/>
            <a:pathLst>
              <a:path h="5383534" w="4252992">
                <a:moveTo>
                  <a:pt x="0" y="0"/>
                </a:moveTo>
                <a:lnTo>
                  <a:pt x="4252992" y="0"/>
                </a:lnTo>
                <a:lnTo>
                  <a:pt x="4252992" y="5383535"/>
                </a:lnTo>
                <a:lnTo>
                  <a:pt x="0" y="5383535"/>
                </a:lnTo>
                <a:lnTo>
                  <a:pt x="0" y="0"/>
                </a:lnTo>
                <a:close/>
              </a:path>
            </a:pathLst>
          </a:custGeom>
          <a:blipFill>
            <a:blip r:embed="rId18"/>
            <a:stretch>
              <a:fillRect l="0" t="0" r="0" b="0"/>
            </a:stretch>
          </a:blipFill>
        </p:spPr>
      </p:sp>
      <p:sp>
        <p:nvSpPr>
          <p:cNvPr name="TextBox 11" id="11"/>
          <p:cNvSpPr txBox="true"/>
          <p:nvPr/>
        </p:nvSpPr>
        <p:spPr>
          <a:xfrm rot="0">
            <a:off x="4686954" y="1949814"/>
            <a:ext cx="12014181" cy="3975629"/>
          </a:xfrm>
          <a:prstGeom prst="rect">
            <a:avLst/>
          </a:prstGeom>
        </p:spPr>
        <p:txBody>
          <a:bodyPr anchor="t" rtlCol="false" tIns="0" lIns="0" bIns="0" rIns="0">
            <a:spAutoFit/>
          </a:bodyPr>
          <a:lstStyle/>
          <a:p>
            <a:pPr>
              <a:lnSpc>
                <a:spcPts val="3963"/>
              </a:lnSpc>
            </a:pPr>
            <a:r>
              <a:rPr lang="en-US" sz="2830">
                <a:solidFill>
                  <a:srgbClr val="243440"/>
                </a:solidFill>
                <a:latin typeface="Poppins"/>
              </a:rPr>
              <a:t>Dziecko, które przebywa w pomieszczeniu, w którym gra TV, gra muzyka lub elektroniczna zabawka, rejestruje mowę jako dźwięk, ale jej nie przetwarza. Dziecko “zatopione” w bodźcach prawopółkulowych owszem usłyszy komunikat werbalny, ale nie zarejestruje jego znaczenia. Usłyszy tylko fizjologiczny dźwięk, na co pozwoli mu prawidłowo funkcjonujący narząd słuchu. Nie zdekoduje bodźca językowego. Taki schemat powtarzający się codziennie spowoduje stopniowe hamowanie rozwoju języka.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68227" y="-549672"/>
            <a:ext cx="6424914" cy="4462395"/>
          </a:xfrm>
          <a:custGeom>
            <a:avLst/>
            <a:gdLst/>
            <a:ahLst/>
            <a:cxnLst/>
            <a:rect r="r" b="b" t="t" l="l"/>
            <a:pathLst>
              <a:path h="4462395" w="6424914">
                <a:moveTo>
                  <a:pt x="0" y="0"/>
                </a:moveTo>
                <a:lnTo>
                  <a:pt x="6424913" y="0"/>
                </a:lnTo>
                <a:lnTo>
                  <a:pt x="6424913"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10660686" y="8842905"/>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8613826">
            <a:off x="13204744" y="8122261"/>
            <a:ext cx="5829781" cy="1748934"/>
          </a:xfrm>
          <a:custGeom>
            <a:avLst/>
            <a:gdLst/>
            <a:ahLst/>
            <a:cxnLst/>
            <a:rect r="r" b="b" t="t" l="l"/>
            <a:pathLst>
              <a:path h="1748934" w="5829781">
                <a:moveTo>
                  <a:pt x="0" y="0"/>
                </a:moveTo>
                <a:lnTo>
                  <a:pt x="5829780" y="0"/>
                </a:lnTo>
                <a:lnTo>
                  <a:pt x="5829780" y="1748935"/>
                </a:lnTo>
                <a:lnTo>
                  <a:pt x="0" y="17489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946064">
            <a:off x="16828147" y="8874516"/>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9" id="9"/>
          <p:cNvGrpSpPr>
            <a:grpSpLocks noChangeAspect="true"/>
          </p:cNvGrpSpPr>
          <p:nvPr/>
        </p:nvGrpSpPr>
        <p:grpSpPr>
          <a:xfrm rot="0">
            <a:off x="1433433" y="1995047"/>
            <a:ext cx="6629758" cy="6476307"/>
            <a:chOff x="0" y="0"/>
            <a:chExt cx="4828540" cy="4716780"/>
          </a:xfrm>
        </p:grpSpPr>
        <p:sp>
          <p:nvSpPr>
            <p:cNvPr name="Freeform 10" id="10"/>
            <p:cNvSpPr/>
            <p:nvPr/>
          </p:nvSpPr>
          <p:spPr>
            <a:xfrm flipH="false" flipV="false" rot="0">
              <a:off x="0" y="-7620"/>
              <a:ext cx="4833620" cy="4726940"/>
            </a:xfrm>
            <a:custGeom>
              <a:avLst/>
              <a:gdLst/>
              <a:ahLst/>
              <a:cxnLst/>
              <a:rect r="r" b="b" t="t" l="l"/>
              <a:pathLst>
                <a:path h="4726940" w="483362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79"/>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09" y="97790"/>
                    <a:pt x="4030980" y="97790"/>
                    <a:pt x="4119880" y="113030"/>
                  </a:cubicBezTo>
                  <a:cubicBezTo>
                    <a:pt x="4173220" y="121920"/>
                    <a:pt x="4227830" y="138430"/>
                    <a:pt x="4273550" y="165100"/>
                  </a:cubicBezTo>
                  <a:cubicBezTo>
                    <a:pt x="4323080" y="193040"/>
                    <a:pt x="4361180" y="238760"/>
                    <a:pt x="4405630" y="276860"/>
                  </a:cubicBezTo>
                  <a:cubicBezTo>
                    <a:pt x="4422139"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1" y="4281170"/>
                    <a:pt x="4535170" y="4335780"/>
                    <a:pt x="4491991" y="4382770"/>
                  </a:cubicBezTo>
                  <a:cubicBezTo>
                    <a:pt x="4453891" y="4424679"/>
                    <a:pt x="4411981" y="4466590"/>
                    <a:pt x="4345941" y="4467860"/>
                  </a:cubicBezTo>
                  <a:cubicBezTo>
                    <a:pt x="4330700" y="4467860"/>
                    <a:pt x="4316731" y="4483100"/>
                    <a:pt x="4301491" y="4490720"/>
                  </a:cubicBezTo>
                  <a:cubicBezTo>
                    <a:pt x="4236720" y="4518660"/>
                    <a:pt x="4169411" y="4542790"/>
                    <a:pt x="4105911" y="4573270"/>
                  </a:cubicBezTo>
                  <a:cubicBezTo>
                    <a:pt x="3989070" y="4629150"/>
                    <a:pt x="3863341" y="4638040"/>
                    <a:pt x="3737611" y="4643120"/>
                  </a:cubicBezTo>
                  <a:cubicBezTo>
                    <a:pt x="3689351" y="4645660"/>
                    <a:pt x="3639820" y="4641850"/>
                    <a:pt x="3591561" y="4645660"/>
                  </a:cubicBezTo>
                  <a:cubicBezTo>
                    <a:pt x="3567431" y="4646930"/>
                    <a:pt x="3544570" y="4658360"/>
                    <a:pt x="3521711" y="4663440"/>
                  </a:cubicBezTo>
                  <a:cubicBezTo>
                    <a:pt x="3511551" y="4665980"/>
                    <a:pt x="3501391" y="4664710"/>
                    <a:pt x="3489961" y="4665980"/>
                  </a:cubicBezTo>
                  <a:cubicBezTo>
                    <a:pt x="3474720" y="4667250"/>
                    <a:pt x="3459481" y="4671060"/>
                    <a:pt x="3444241" y="4669790"/>
                  </a:cubicBezTo>
                  <a:cubicBezTo>
                    <a:pt x="3429000" y="4667250"/>
                    <a:pt x="3418841" y="4662170"/>
                    <a:pt x="3416300" y="4662170"/>
                  </a:cubicBezTo>
                  <a:close/>
                </a:path>
              </a:pathLst>
            </a:custGeom>
            <a:blipFill>
              <a:blip r:embed="rId16"/>
              <a:stretch>
                <a:fillRect l="0" t="-4771" r="0" b="-4771"/>
              </a:stretch>
            </a:blipFill>
          </p:spPr>
        </p:sp>
      </p:grpSp>
      <p:sp>
        <p:nvSpPr>
          <p:cNvPr name="Freeform 11" id="11"/>
          <p:cNvSpPr/>
          <p:nvPr/>
        </p:nvSpPr>
        <p:spPr>
          <a:xfrm flipH="false" flipV="false" rot="1911803">
            <a:off x="546070" y="274386"/>
            <a:ext cx="1774727" cy="2575461"/>
          </a:xfrm>
          <a:custGeom>
            <a:avLst/>
            <a:gdLst/>
            <a:ahLst/>
            <a:cxnLst/>
            <a:rect r="r" b="b" t="t" l="l"/>
            <a:pathLst>
              <a:path h="2575461" w="1774727">
                <a:moveTo>
                  <a:pt x="0" y="0"/>
                </a:moveTo>
                <a:lnTo>
                  <a:pt x="1774727" y="0"/>
                </a:lnTo>
                <a:lnTo>
                  <a:pt x="1774727" y="2575461"/>
                </a:lnTo>
                <a:lnTo>
                  <a:pt x="0" y="257546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12" id="12"/>
          <p:cNvSpPr txBox="true"/>
          <p:nvPr/>
        </p:nvSpPr>
        <p:spPr>
          <a:xfrm rot="0">
            <a:off x="8607674" y="2592326"/>
            <a:ext cx="7548083" cy="5956531"/>
          </a:xfrm>
          <a:prstGeom prst="rect">
            <a:avLst/>
          </a:prstGeom>
        </p:spPr>
        <p:txBody>
          <a:bodyPr anchor="t" rtlCol="false" tIns="0" lIns="0" bIns="0" rIns="0">
            <a:spAutoFit/>
          </a:bodyPr>
          <a:lstStyle/>
          <a:p>
            <a:pPr>
              <a:lnSpc>
                <a:spcPts val="3963"/>
              </a:lnSpc>
            </a:pPr>
            <a:r>
              <a:rPr lang="en-US" sz="2830">
                <a:solidFill>
                  <a:srgbClr val="243440"/>
                </a:solidFill>
                <a:latin typeface="Poppins"/>
              </a:rPr>
              <a:t>Naukowcy ostrzegają przed negatywnymi skutkami kontaktu dzieci z wysokimi technologiami na wczesnym etapie rozwoju. Badania prowadzone m.in. przez neurobiologów w Europie i Stanach Zjednoczonych wyraźnie pokazują także, iż pokolenie dzieci urodzonych w epoce wysokich technologii (od końca lat dziewięćdziesiątych ubiegłego wieku) w odmienny sposób kształtuje swoje relacje ze światem, ludźmi i językiem.</a:t>
            </a:r>
          </a:p>
          <a:p>
            <a:pPr>
              <a:lnSpc>
                <a:spcPts val="3963"/>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10734867">
            <a:off x="-548311" y="5395746"/>
            <a:ext cx="8039571" cy="5583848"/>
          </a:xfrm>
          <a:custGeom>
            <a:avLst/>
            <a:gdLst/>
            <a:ahLst/>
            <a:cxnLst/>
            <a:rect r="r" b="b" t="t" l="l"/>
            <a:pathLst>
              <a:path h="5583848" w="8039571">
                <a:moveTo>
                  <a:pt x="0" y="0"/>
                </a:moveTo>
                <a:lnTo>
                  <a:pt x="8039571" y="0"/>
                </a:lnTo>
                <a:lnTo>
                  <a:pt x="8039571" y="5583848"/>
                </a:lnTo>
                <a:lnTo>
                  <a:pt x="0" y="55838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627718">
            <a:off x="-511939" y="7162358"/>
            <a:ext cx="4990657" cy="4683000"/>
          </a:xfrm>
          <a:custGeom>
            <a:avLst/>
            <a:gdLst/>
            <a:ahLst/>
            <a:cxnLst/>
            <a:rect r="r" b="b" t="t" l="l"/>
            <a:pathLst>
              <a:path h="4683000" w="4990657">
                <a:moveTo>
                  <a:pt x="0" y="0"/>
                </a:moveTo>
                <a:lnTo>
                  <a:pt x="4990657" y="0"/>
                </a:lnTo>
                <a:lnTo>
                  <a:pt x="4990657" y="4682999"/>
                </a:lnTo>
                <a:lnTo>
                  <a:pt x="0" y="46829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4687910">
            <a:off x="-427480" y="360281"/>
            <a:ext cx="2331803" cy="1965652"/>
          </a:xfrm>
          <a:custGeom>
            <a:avLst/>
            <a:gdLst/>
            <a:ahLst/>
            <a:cxnLst/>
            <a:rect r="r" b="b" t="t" l="l"/>
            <a:pathLst>
              <a:path h="1965652" w="2331803">
                <a:moveTo>
                  <a:pt x="2331802" y="0"/>
                </a:moveTo>
                <a:lnTo>
                  <a:pt x="0" y="0"/>
                </a:lnTo>
                <a:lnTo>
                  <a:pt x="0" y="1965651"/>
                </a:lnTo>
                <a:lnTo>
                  <a:pt x="2331802" y="1965651"/>
                </a:lnTo>
                <a:lnTo>
                  <a:pt x="2331802"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9283488">
            <a:off x="13672292" y="-1822472"/>
            <a:ext cx="6615469" cy="4244938"/>
          </a:xfrm>
          <a:custGeom>
            <a:avLst/>
            <a:gdLst/>
            <a:ahLst/>
            <a:cxnLst/>
            <a:rect r="r" b="b" t="t" l="l"/>
            <a:pathLst>
              <a:path h="4244938" w="6615469">
                <a:moveTo>
                  <a:pt x="0" y="0"/>
                </a:moveTo>
                <a:lnTo>
                  <a:pt x="6615468" y="0"/>
                </a:lnTo>
                <a:lnTo>
                  <a:pt x="6615468" y="4244939"/>
                </a:lnTo>
                <a:lnTo>
                  <a:pt x="0" y="424493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5499562">
            <a:off x="14496665" y="-1815888"/>
            <a:ext cx="7176712" cy="5689175"/>
          </a:xfrm>
          <a:custGeom>
            <a:avLst/>
            <a:gdLst/>
            <a:ahLst/>
            <a:cxnLst/>
            <a:rect r="r" b="b" t="t" l="l"/>
            <a:pathLst>
              <a:path h="5689175" w="7176712">
                <a:moveTo>
                  <a:pt x="0" y="0"/>
                </a:moveTo>
                <a:lnTo>
                  <a:pt x="7176712" y="0"/>
                </a:lnTo>
                <a:lnTo>
                  <a:pt x="7176712" y="5689176"/>
                </a:lnTo>
                <a:lnTo>
                  <a:pt x="0" y="56891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true" flipV="true" rot="-518932">
            <a:off x="16730974" y="-235256"/>
            <a:ext cx="1891279" cy="1588674"/>
          </a:xfrm>
          <a:custGeom>
            <a:avLst/>
            <a:gdLst/>
            <a:ahLst/>
            <a:cxnLst/>
            <a:rect r="r" b="b" t="t" l="l"/>
            <a:pathLst>
              <a:path h="1588674" w="1891279">
                <a:moveTo>
                  <a:pt x="1891279" y="1588675"/>
                </a:moveTo>
                <a:lnTo>
                  <a:pt x="0" y="1588675"/>
                </a:lnTo>
                <a:lnTo>
                  <a:pt x="0" y="0"/>
                </a:lnTo>
                <a:lnTo>
                  <a:pt x="1891279" y="0"/>
                </a:lnTo>
                <a:lnTo>
                  <a:pt x="1891279" y="1588675"/>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4467551">
            <a:off x="-50203" y="6220769"/>
            <a:ext cx="1240050" cy="1799545"/>
          </a:xfrm>
          <a:custGeom>
            <a:avLst/>
            <a:gdLst/>
            <a:ahLst/>
            <a:cxnLst/>
            <a:rect r="r" b="b" t="t" l="l"/>
            <a:pathLst>
              <a:path h="1799545" w="1240050">
                <a:moveTo>
                  <a:pt x="0" y="0"/>
                </a:moveTo>
                <a:lnTo>
                  <a:pt x="1240049" y="0"/>
                </a:lnTo>
                <a:lnTo>
                  <a:pt x="1240049"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6646680">
            <a:off x="1907552" y="-434408"/>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0" id="10"/>
          <p:cNvSpPr txBox="true"/>
          <p:nvPr/>
        </p:nvSpPr>
        <p:spPr>
          <a:xfrm rot="0">
            <a:off x="2169703" y="1618536"/>
            <a:ext cx="13948594" cy="2059155"/>
          </a:xfrm>
          <a:prstGeom prst="rect">
            <a:avLst/>
          </a:prstGeom>
        </p:spPr>
        <p:txBody>
          <a:bodyPr anchor="t" rtlCol="false" tIns="0" lIns="0" bIns="0" rIns="0">
            <a:spAutoFit/>
          </a:bodyPr>
          <a:lstStyle/>
          <a:p>
            <a:pPr algn="ctr">
              <a:lnSpc>
                <a:spcPts val="4070"/>
              </a:lnSpc>
            </a:pPr>
            <a:r>
              <a:rPr lang="en-US" sz="2907" spc="302">
                <a:solidFill>
                  <a:srgbClr val="243440"/>
                </a:solidFill>
                <a:latin typeface="Poppins Bold"/>
              </a:rPr>
              <a:t>OBSERWACJE PROWADZONE PRZEZ JAGODĘ CIESZYŃSKĄ WYKAZAŁY, ŻE DZIECI W DRUGIM ROKU ŻYCIA OGLĄDAJĄCE TELEWIZJĘ OD 30 MIN DO 2 LUB 3 GODZIN (WEDŁUG DEKLARACJI MATEK) CHARAKTERYZOWAŁY SIĘ:</a:t>
            </a:r>
          </a:p>
        </p:txBody>
      </p:sp>
      <p:sp>
        <p:nvSpPr>
          <p:cNvPr name="TextBox 11" id="11"/>
          <p:cNvSpPr txBox="true"/>
          <p:nvPr/>
        </p:nvSpPr>
        <p:spPr>
          <a:xfrm rot="0">
            <a:off x="6016173" y="4220219"/>
            <a:ext cx="9033867" cy="4503817"/>
          </a:xfrm>
          <a:prstGeom prst="rect">
            <a:avLst/>
          </a:prstGeom>
        </p:spPr>
        <p:txBody>
          <a:bodyPr anchor="t" rtlCol="false" tIns="0" lIns="0" bIns="0" rIns="0">
            <a:spAutoFit/>
          </a:bodyPr>
          <a:lstStyle/>
          <a:p>
            <a:pPr algn="ctr" marL="534123" indent="-267061" lvl="1">
              <a:lnSpc>
                <a:spcPts val="3983"/>
              </a:lnSpc>
              <a:buFont typeface="Arial"/>
              <a:buChar char="•"/>
            </a:pPr>
            <a:r>
              <a:rPr lang="en-US" sz="2473" spc="257">
                <a:solidFill>
                  <a:srgbClr val="243440"/>
                </a:solidFill>
                <a:latin typeface="Poppins Bold"/>
              </a:rPr>
              <a:t>nieustannym rozproszeniem uwagi</a:t>
            </a:r>
          </a:p>
          <a:p>
            <a:pPr algn="ctr" marL="534123" indent="-267061" lvl="1">
              <a:lnSpc>
                <a:spcPts val="3983"/>
              </a:lnSpc>
              <a:buFont typeface="Arial"/>
              <a:buChar char="•"/>
            </a:pPr>
            <a:r>
              <a:rPr lang="en-US" sz="2473" spc="257">
                <a:solidFill>
                  <a:srgbClr val="243440"/>
                </a:solidFill>
                <a:latin typeface="Poppins Bold"/>
              </a:rPr>
              <a:t>okazjonalną reakcją na imię</a:t>
            </a:r>
          </a:p>
          <a:p>
            <a:pPr algn="ctr" marL="534123" indent="-267061" lvl="1">
              <a:lnSpc>
                <a:spcPts val="3983"/>
              </a:lnSpc>
              <a:buFont typeface="Arial"/>
              <a:buChar char="•"/>
            </a:pPr>
            <a:r>
              <a:rPr lang="en-US" sz="2473" spc="257">
                <a:solidFill>
                  <a:srgbClr val="243440"/>
                </a:solidFill>
                <a:latin typeface="Poppins Bold"/>
              </a:rPr>
              <a:t>opóźnieniem rozwoju mowy lub jej brakiem</a:t>
            </a:r>
          </a:p>
          <a:p>
            <a:pPr algn="ctr" marL="534123" indent="-267061" lvl="1">
              <a:lnSpc>
                <a:spcPts val="3983"/>
              </a:lnSpc>
              <a:buFont typeface="Arial"/>
              <a:buChar char="•"/>
            </a:pPr>
            <a:r>
              <a:rPr lang="en-US" sz="2473" spc="257">
                <a:solidFill>
                  <a:srgbClr val="243440"/>
                </a:solidFill>
                <a:latin typeface="Poppins Bold"/>
              </a:rPr>
              <a:t>brakiem wspólnego pola uwagi</a:t>
            </a:r>
          </a:p>
          <a:p>
            <a:pPr algn="ctr" marL="534123" indent="-267061" lvl="1">
              <a:lnSpc>
                <a:spcPts val="3983"/>
              </a:lnSpc>
              <a:buFont typeface="Arial"/>
              <a:buChar char="•"/>
            </a:pPr>
            <a:r>
              <a:rPr lang="en-US" sz="2473" spc="257">
                <a:solidFill>
                  <a:srgbClr val="243440"/>
                </a:solidFill>
                <a:latin typeface="Poppins Bold"/>
              </a:rPr>
              <a:t>brakiem gestu wskazywania palcem</a:t>
            </a:r>
          </a:p>
          <a:p>
            <a:pPr algn="ctr" marL="534123" indent="-267061" lvl="1">
              <a:lnSpc>
                <a:spcPts val="3983"/>
              </a:lnSpc>
              <a:buFont typeface="Arial"/>
              <a:buChar char="•"/>
            </a:pPr>
            <a:r>
              <a:rPr lang="en-US" sz="2473" spc="257">
                <a:solidFill>
                  <a:srgbClr val="243440"/>
                </a:solidFill>
                <a:latin typeface="Poppins Bold"/>
              </a:rPr>
              <a:t>trudnością w szanowaniu reguł społecznych</a:t>
            </a:r>
          </a:p>
          <a:p>
            <a:pPr algn="ctr" marL="534123" indent="-267061" lvl="1">
              <a:lnSpc>
                <a:spcPts val="3983"/>
              </a:lnSpc>
              <a:buFont typeface="Arial"/>
              <a:buChar char="•"/>
            </a:pPr>
            <a:r>
              <a:rPr lang="en-US" sz="2473" spc="257">
                <a:solidFill>
                  <a:srgbClr val="243440"/>
                </a:solidFill>
                <a:latin typeface="Poppins Bold"/>
              </a:rPr>
              <a:t>zaburzeniami łaknienia</a:t>
            </a:r>
          </a:p>
          <a:p>
            <a:pPr algn="ctr" marL="534123" indent="-267061" lvl="1">
              <a:lnSpc>
                <a:spcPts val="3983"/>
              </a:lnSpc>
              <a:buFont typeface="Arial"/>
              <a:buChar char="•"/>
            </a:pPr>
            <a:r>
              <a:rPr lang="en-US" sz="2473" spc="257">
                <a:solidFill>
                  <a:srgbClr val="243440"/>
                </a:solidFill>
                <a:latin typeface="Poppins Bold"/>
              </a:rPr>
              <a:t>opóźnieniami w zakresie formowania się</a:t>
            </a:r>
          </a:p>
          <a:p>
            <a:pPr algn="ctr">
              <a:lnSpc>
                <a:spcPts val="3463"/>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13701" y="-549672"/>
            <a:ext cx="6424914" cy="4462395"/>
          </a:xfrm>
          <a:custGeom>
            <a:avLst/>
            <a:gdLst/>
            <a:ahLst/>
            <a:cxnLst/>
            <a:rect r="r" b="b" t="t" l="l"/>
            <a:pathLst>
              <a:path h="4462395" w="6424914">
                <a:moveTo>
                  <a:pt x="0" y="0"/>
                </a:moveTo>
                <a:lnTo>
                  <a:pt x="6424914" y="0"/>
                </a:lnTo>
                <a:lnTo>
                  <a:pt x="6424914"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2800119" y="8734634"/>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9312066">
            <a:off x="-937300" y="8876522"/>
            <a:ext cx="5829781" cy="1748934"/>
          </a:xfrm>
          <a:custGeom>
            <a:avLst/>
            <a:gdLst/>
            <a:ahLst/>
            <a:cxnLst/>
            <a:rect r="r" b="b" t="t" l="l"/>
            <a:pathLst>
              <a:path h="1748934" w="5829781">
                <a:moveTo>
                  <a:pt x="0" y="0"/>
                </a:moveTo>
                <a:lnTo>
                  <a:pt x="5829780" y="0"/>
                </a:lnTo>
                <a:lnTo>
                  <a:pt x="5829780" y="1748934"/>
                </a:lnTo>
                <a:lnTo>
                  <a:pt x="0" y="17489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690491">
            <a:off x="-213816" y="6550363"/>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1911803">
            <a:off x="891137" y="243664"/>
            <a:ext cx="1576015" cy="2287093"/>
          </a:xfrm>
          <a:custGeom>
            <a:avLst/>
            <a:gdLst/>
            <a:ahLst/>
            <a:cxnLst/>
            <a:rect r="r" b="b" t="t" l="l"/>
            <a:pathLst>
              <a:path h="2287093" w="1576015">
                <a:moveTo>
                  <a:pt x="0" y="0"/>
                </a:moveTo>
                <a:lnTo>
                  <a:pt x="1576015" y="0"/>
                </a:lnTo>
                <a:lnTo>
                  <a:pt x="1576015" y="2287093"/>
                </a:lnTo>
                <a:lnTo>
                  <a:pt x="0" y="228709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1911803">
            <a:off x="15965611" y="7978219"/>
            <a:ext cx="1576015" cy="2287093"/>
          </a:xfrm>
          <a:custGeom>
            <a:avLst/>
            <a:gdLst/>
            <a:ahLst/>
            <a:cxnLst/>
            <a:rect r="r" b="b" t="t" l="l"/>
            <a:pathLst>
              <a:path h="2287093" w="1576015">
                <a:moveTo>
                  <a:pt x="0" y="0"/>
                </a:moveTo>
                <a:lnTo>
                  <a:pt x="1576015" y="0"/>
                </a:lnTo>
                <a:lnTo>
                  <a:pt x="1576015" y="2287093"/>
                </a:lnTo>
                <a:lnTo>
                  <a:pt x="0" y="228709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1" id="11"/>
          <p:cNvSpPr txBox="true"/>
          <p:nvPr/>
        </p:nvSpPr>
        <p:spPr>
          <a:xfrm rot="0">
            <a:off x="1377608" y="2093811"/>
            <a:ext cx="14941696" cy="5458537"/>
          </a:xfrm>
          <a:prstGeom prst="rect">
            <a:avLst/>
          </a:prstGeom>
        </p:spPr>
        <p:txBody>
          <a:bodyPr anchor="t" rtlCol="false" tIns="0" lIns="0" bIns="0" rIns="0">
            <a:spAutoFit/>
          </a:bodyPr>
          <a:lstStyle/>
          <a:p>
            <a:pPr algn="ctr">
              <a:lnSpc>
                <a:spcPts val="6160"/>
              </a:lnSpc>
            </a:pPr>
            <a:r>
              <a:rPr lang="en-US" sz="4400" spc="457" u="sng">
                <a:solidFill>
                  <a:srgbClr val="000000"/>
                </a:solidFill>
                <a:latin typeface="Poppins Bold"/>
              </a:rPr>
              <a:t>Korzystając z nowych technologii dziecko:</a:t>
            </a:r>
          </a:p>
          <a:p>
            <a:pPr algn="ctr">
              <a:lnSpc>
                <a:spcPts val="5180"/>
              </a:lnSpc>
              <a:spcBef>
                <a:spcPct val="0"/>
              </a:spcBef>
            </a:pPr>
          </a:p>
          <a:p>
            <a:pPr algn="ctr" marL="647700" indent="-323850" lvl="1">
              <a:lnSpc>
                <a:spcPts val="4200"/>
              </a:lnSpc>
              <a:buFont typeface="Arial"/>
              <a:buChar char="•"/>
            </a:pPr>
            <a:r>
              <a:rPr lang="en-US" sz="3000" spc="312">
                <a:solidFill>
                  <a:srgbClr val="000000"/>
                </a:solidFill>
                <a:latin typeface="Poppins Bold"/>
              </a:rPr>
              <a:t> </a:t>
            </a:r>
            <a:r>
              <a:rPr lang="en-US" sz="3000" spc="312">
                <a:solidFill>
                  <a:srgbClr val="000000"/>
                </a:solidFill>
                <a:latin typeface="Poppins Bold"/>
              </a:rPr>
              <a:t>uzależnia się od szybko zmieniających się obrazów i słów</a:t>
            </a:r>
          </a:p>
          <a:p>
            <a:pPr algn="ctr" marL="647700" indent="-323850" lvl="1">
              <a:lnSpc>
                <a:spcPts val="4200"/>
              </a:lnSpc>
              <a:buFont typeface="Arial"/>
              <a:buChar char="•"/>
            </a:pPr>
            <a:r>
              <a:rPr lang="en-US" sz="3000" spc="312">
                <a:solidFill>
                  <a:srgbClr val="000000"/>
                </a:solidFill>
                <a:latin typeface="Poppins Bold"/>
              </a:rPr>
              <a:t> uczy się świata przesiąkniętego agresją i hałasem</a:t>
            </a:r>
          </a:p>
          <a:p>
            <a:pPr algn="ctr">
              <a:lnSpc>
                <a:spcPts val="6160"/>
              </a:lnSpc>
              <a:spcBef>
                <a:spcPct val="0"/>
              </a:spcBef>
            </a:pPr>
          </a:p>
          <a:p>
            <a:pPr algn="ctr">
              <a:lnSpc>
                <a:spcPts val="6160"/>
              </a:lnSpc>
              <a:spcBef>
                <a:spcPct val="0"/>
              </a:spcBef>
            </a:pPr>
            <a:r>
              <a:rPr lang="en-US" sz="4400" spc="457" u="sng">
                <a:solidFill>
                  <a:srgbClr val="000000"/>
                </a:solidFill>
                <a:latin typeface="Poppins Bold"/>
              </a:rPr>
              <a:t>Efekt:</a:t>
            </a:r>
          </a:p>
          <a:p>
            <a:pPr algn="ctr">
              <a:lnSpc>
                <a:spcPts val="2380"/>
              </a:lnSpc>
              <a:spcBef>
                <a:spcPct val="0"/>
              </a:spcBef>
            </a:pPr>
          </a:p>
          <a:p>
            <a:pPr algn="ctr">
              <a:lnSpc>
                <a:spcPts val="4200"/>
              </a:lnSpc>
            </a:pPr>
            <a:r>
              <a:rPr lang="en-US" sz="3000" spc="312">
                <a:solidFill>
                  <a:srgbClr val="000000"/>
                </a:solidFill>
                <a:latin typeface="Poppins Bold"/>
              </a:rPr>
              <a:t>nadmierne pobudzenie</a:t>
            </a:r>
          </a:p>
          <a:p>
            <a:pPr algn="ctr">
              <a:lnSpc>
                <a:spcPts val="4200"/>
              </a:lnSpc>
            </a:pPr>
            <a:r>
              <a:rPr lang="en-US" sz="3000" spc="312">
                <a:solidFill>
                  <a:srgbClr val="000000"/>
                </a:solidFill>
                <a:latin typeface="Poppins Bold"/>
              </a:rPr>
              <a:t> niepokój, lękliwość</a:t>
            </a:r>
          </a:p>
        </p:txBody>
      </p:sp>
      <p:sp>
        <p:nvSpPr>
          <p:cNvPr name="TextBox 12" id="12"/>
          <p:cNvSpPr txBox="true"/>
          <p:nvPr/>
        </p:nvSpPr>
        <p:spPr>
          <a:xfrm rot="0">
            <a:off x="4048061" y="8459847"/>
            <a:ext cx="10773482" cy="1327036"/>
          </a:xfrm>
          <a:prstGeom prst="rect">
            <a:avLst/>
          </a:prstGeom>
        </p:spPr>
        <p:txBody>
          <a:bodyPr anchor="t" rtlCol="false" tIns="0" lIns="0" bIns="0" rIns="0">
            <a:spAutoFit/>
          </a:bodyPr>
          <a:lstStyle/>
          <a:p>
            <a:pPr algn="ctr">
              <a:lnSpc>
                <a:spcPts val="3500"/>
              </a:lnSpc>
              <a:spcBef>
                <a:spcPct val="0"/>
              </a:spcBef>
            </a:pPr>
            <a:r>
              <a:rPr lang="en-US" sz="2500" spc="260">
                <a:solidFill>
                  <a:srgbClr val="000000"/>
                </a:solidFill>
                <a:latin typeface="Poppins Bold Italics"/>
              </a:rPr>
              <a:t>"Negatywny wpływ mediów na rozwój językowy dziecka</a:t>
            </a:r>
          </a:p>
          <a:p>
            <a:pPr algn="ctr">
              <a:lnSpc>
                <a:spcPts val="3500"/>
              </a:lnSpc>
              <a:spcBef>
                <a:spcPct val="0"/>
              </a:spcBef>
            </a:pPr>
            <a:r>
              <a:rPr lang="en-US" sz="2500" spc="260">
                <a:solidFill>
                  <a:srgbClr val="000000"/>
                </a:solidFill>
                <a:latin typeface="Poppins Bold Italics"/>
              </a:rPr>
              <a:t>jest […] dwa razy silniejszy niż pozytywny efekt</a:t>
            </a:r>
          </a:p>
          <a:p>
            <a:pPr algn="ctr">
              <a:lnSpc>
                <a:spcPts val="3500"/>
              </a:lnSpc>
              <a:spcBef>
                <a:spcPct val="0"/>
              </a:spcBef>
            </a:pPr>
            <a:r>
              <a:rPr lang="en-US" sz="2500" spc="260">
                <a:solidFill>
                  <a:srgbClr val="000000"/>
                </a:solidFill>
                <a:latin typeface="Poppins Bold Italics"/>
              </a:rPr>
              <a:t>czytania dzieciom książek” Manfred Spitzer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2213701" y="-549672"/>
            <a:ext cx="6424914" cy="4462395"/>
          </a:xfrm>
          <a:custGeom>
            <a:avLst/>
            <a:gdLst/>
            <a:ahLst/>
            <a:cxnLst/>
            <a:rect r="r" b="b" t="t" l="l"/>
            <a:pathLst>
              <a:path h="4462395" w="6424914">
                <a:moveTo>
                  <a:pt x="0" y="0"/>
                </a:moveTo>
                <a:lnTo>
                  <a:pt x="6424914" y="0"/>
                </a:lnTo>
                <a:lnTo>
                  <a:pt x="6424914"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082696">
            <a:off x="-2800119" y="8734634"/>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0800000">
            <a:off x="13913170" y="-121298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10571936">
            <a:off x="16211980" y="-482185"/>
            <a:ext cx="2094640" cy="1765729"/>
          </a:xfrm>
          <a:custGeom>
            <a:avLst/>
            <a:gdLst/>
            <a:ahLst/>
            <a:cxnLst/>
            <a:rect r="r" b="b" t="t" l="l"/>
            <a:pathLst>
              <a:path h="1765729" w="2094640">
                <a:moveTo>
                  <a:pt x="2094640" y="0"/>
                </a:moveTo>
                <a:lnTo>
                  <a:pt x="0" y="0"/>
                </a:lnTo>
                <a:lnTo>
                  <a:pt x="0" y="1765730"/>
                </a:lnTo>
                <a:lnTo>
                  <a:pt x="2094640" y="1765730"/>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9312066">
            <a:off x="-937300" y="8876522"/>
            <a:ext cx="5829781" cy="1748934"/>
          </a:xfrm>
          <a:custGeom>
            <a:avLst/>
            <a:gdLst/>
            <a:ahLst/>
            <a:cxnLst/>
            <a:rect r="r" b="b" t="t" l="l"/>
            <a:pathLst>
              <a:path h="1748934" w="5829781">
                <a:moveTo>
                  <a:pt x="0" y="0"/>
                </a:moveTo>
                <a:lnTo>
                  <a:pt x="5829780" y="0"/>
                </a:lnTo>
                <a:lnTo>
                  <a:pt x="5829780" y="1748934"/>
                </a:lnTo>
                <a:lnTo>
                  <a:pt x="0" y="17489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6267315">
            <a:off x="17325322" y="213125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690491">
            <a:off x="-213816" y="6550363"/>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1911803">
            <a:off x="891137" y="243664"/>
            <a:ext cx="1576015" cy="2287093"/>
          </a:xfrm>
          <a:custGeom>
            <a:avLst/>
            <a:gdLst/>
            <a:ahLst/>
            <a:cxnLst/>
            <a:rect r="r" b="b" t="t" l="l"/>
            <a:pathLst>
              <a:path h="2287093" w="1576015">
                <a:moveTo>
                  <a:pt x="0" y="0"/>
                </a:moveTo>
                <a:lnTo>
                  <a:pt x="1576015" y="0"/>
                </a:lnTo>
                <a:lnTo>
                  <a:pt x="1576015" y="2287093"/>
                </a:lnTo>
                <a:lnTo>
                  <a:pt x="0" y="228709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1911803">
            <a:off x="15965611" y="7978219"/>
            <a:ext cx="1576015" cy="2287093"/>
          </a:xfrm>
          <a:custGeom>
            <a:avLst/>
            <a:gdLst/>
            <a:ahLst/>
            <a:cxnLst/>
            <a:rect r="r" b="b" t="t" l="l"/>
            <a:pathLst>
              <a:path h="2287093" w="1576015">
                <a:moveTo>
                  <a:pt x="0" y="0"/>
                </a:moveTo>
                <a:lnTo>
                  <a:pt x="1576015" y="0"/>
                </a:lnTo>
                <a:lnTo>
                  <a:pt x="1576015" y="2287093"/>
                </a:lnTo>
                <a:lnTo>
                  <a:pt x="0" y="228709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1" id="11"/>
          <p:cNvSpPr txBox="true"/>
          <p:nvPr/>
        </p:nvSpPr>
        <p:spPr>
          <a:xfrm rot="0">
            <a:off x="3696919" y="4045974"/>
            <a:ext cx="14941696" cy="5485695"/>
          </a:xfrm>
          <a:prstGeom prst="rect">
            <a:avLst/>
          </a:prstGeom>
        </p:spPr>
        <p:txBody>
          <a:bodyPr anchor="t" rtlCol="false" tIns="0" lIns="0" bIns="0" rIns="0">
            <a:spAutoFit/>
          </a:bodyPr>
          <a:lstStyle/>
          <a:p>
            <a:pPr marL="561342" indent="-280671" lvl="1">
              <a:lnSpc>
                <a:spcPts val="3640"/>
              </a:lnSpc>
              <a:buFont typeface="Arial"/>
              <a:buChar char="•"/>
            </a:pPr>
            <a:r>
              <a:rPr lang="en-US" sz="2600" spc="270">
                <a:solidFill>
                  <a:srgbClr val="000000"/>
                </a:solidFill>
                <a:latin typeface="Poppins Bold"/>
              </a:rPr>
              <a:t>krótki czas uwagi, trudności w koncentracji</a:t>
            </a:r>
          </a:p>
          <a:p>
            <a:pPr marL="561342" indent="-280671" lvl="1">
              <a:lnSpc>
                <a:spcPts val="3640"/>
              </a:lnSpc>
              <a:buFont typeface="Arial"/>
              <a:buChar char="•"/>
            </a:pPr>
            <a:r>
              <a:rPr lang="en-US" sz="2600" spc="270">
                <a:solidFill>
                  <a:srgbClr val="000000"/>
                </a:solidFill>
                <a:latin typeface="Poppins Bold"/>
              </a:rPr>
              <a:t>problemy z kontaktem wzrokowym </a:t>
            </a:r>
          </a:p>
          <a:p>
            <a:pPr marL="561342" indent="-280671" lvl="1">
              <a:lnSpc>
                <a:spcPts val="3640"/>
              </a:lnSpc>
              <a:buFont typeface="Arial"/>
              <a:buChar char="•"/>
            </a:pPr>
            <a:r>
              <a:rPr lang="en-US" sz="2600" spc="270">
                <a:solidFill>
                  <a:srgbClr val="000000"/>
                </a:solidFill>
                <a:latin typeface="Poppins Bold"/>
              </a:rPr>
              <a:t>problemy z czytaniem </a:t>
            </a:r>
          </a:p>
          <a:p>
            <a:pPr marL="561342" indent="-280671" lvl="1">
              <a:lnSpc>
                <a:spcPts val="3640"/>
              </a:lnSpc>
              <a:buFont typeface="Arial"/>
              <a:buChar char="•"/>
            </a:pPr>
            <a:r>
              <a:rPr lang="en-US" sz="2600" spc="270">
                <a:solidFill>
                  <a:srgbClr val="000000"/>
                </a:solidFill>
                <a:latin typeface="Poppins Bold"/>
              </a:rPr>
              <a:t>nieprawidłowa artykulacja </a:t>
            </a:r>
          </a:p>
          <a:p>
            <a:pPr marL="561342" indent="-280671" lvl="1">
              <a:lnSpc>
                <a:spcPts val="3640"/>
              </a:lnSpc>
              <a:buFont typeface="Arial"/>
              <a:buChar char="•"/>
            </a:pPr>
            <a:r>
              <a:rPr lang="en-US" sz="2600" spc="270">
                <a:solidFill>
                  <a:srgbClr val="000000"/>
                </a:solidFill>
                <a:latin typeface="Poppins Bold"/>
              </a:rPr>
              <a:t>brak umiejętności opowiedzenia historyjki obrazowej </a:t>
            </a:r>
          </a:p>
          <a:p>
            <a:pPr marL="561342" indent="-280671" lvl="1">
              <a:lnSpc>
                <a:spcPts val="3640"/>
              </a:lnSpc>
              <a:buFont typeface="Arial"/>
              <a:buChar char="•"/>
            </a:pPr>
            <a:r>
              <a:rPr lang="en-US" sz="2600" spc="270">
                <a:solidFill>
                  <a:srgbClr val="000000"/>
                </a:solidFill>
                <a:latin typeface="Poppins Bold"/>
              </a:rPr>
              <a:t>brak umiejętności opowiedzenia obejrzanej bajki </a:t>
            </a:r>
          </a:p>
          <a:p>
            <a:pPr marL="561342" indent="-280671" lvl="1">
              <a:lnSpc>
                <a:spcPts val="3640"/>
              </a:lnSpc>
              <a:buFont typeface="Arial"/>
              <a:buChar char="•"/>
            </a:pPr>
            <a:r>
              <a:rPr lang="en-US" sz="2600" spc="270">
                <a:solidFill>
                  <a:srgbClr val="000000"/>
                </a:solidFill>
                <a:latin typeface="Poppins Bold"/>
              </a:rPr>
              <a:t>brak umiejętności słuchania</a:t>
            </a:r>
          </a:p>
          <a:p>
            <a:pPr marL="561342" indent="-280671" lvl="1">
              <a:lnSpc>
                <a:spcPts val="3640"/>
              </a:lnSpc>
              <a:buFont typeface="Arial"/>
              <a:buChar char="•"/>
            </a:pPr>
            <a:r>
              <a:rPr lang="en-US" sz="2600" spc="270">
                <a:solidFill>
                  <a:srgbClr val="000000"/>
                </a:solidFill>
                <a:latin typeface="Poppins Bold"/>
              </a:rPr>
              <a:t>brak rozumienia emocji</a:t>
            </a:r>
          </a:p>
          <a:p>
            <a:pPr marL="561342" indent="-280671" lvl="1">
              <a:lnSpc>
                <a:spcPts val="3640"/>
              </a:lnSpc>
              <a:buFont typeface="Arial"/>
              <a:buChar char="•"/>
            </a:pPr>
            <a:r>
              <a:rPr lang="en-US" sz="2600" spc="270">
                <a:solidFill>
                  <a:srgbClr val="000000"/>
                </a:solidFill>
                <a:latin typeface="Poppins Bold"/>
              </a:rPr>
              <a:t>brak myślenia symbolicznego</a:t>
            </a:r>
          </a:p>
          <a:p>
            <a:pPr marL="561342" indent="-280671" lvl="1">
              <a:lnSpc>
                <a:spcPts val="3640"/>
              </a:lnSpc>
              <a:buFont typeface="Arial"/>
              <a:buChar char="•"/>
            </a:pPr>
            <a:r>
              <a:rPr lang="en-US" sz="2600" spc="270">
                <a:solidFill>
                  <a:srgbClr val="000000"/>
                </a:solidFill>
                <a:latin typeface="Poppins Bold"/>
              </a:rPr>
              <a:t>gorsze wyniki w nauce</a:t>
            </a:r>
          </a:p>
          <a:p>
            <a:pPr marL="561342" indent="-280671" lvl="1">
              <a:lnSpc>
                <a:spcPts val="3640"/>
              </a:lnSpc>
              <a:buFont typeface="Arial"/>
              <a:buChar char="•"/>
            </a:pPr>
            <a:r>
              <a:rPr lang="en-US" sz="2600" spc="270">
                <a:solidFill>
                  <a:srgbClr val="000000"/>
                </a:solidFill>
                <a:latin typeface="Poppins Bold"/>
              </a:rPr>
              <a:t>mniejsza aktywność fizyczna</a:t>
            </a:r>
          </a:p>
          <a:p>
            <a:pPr marL="561342" indent="-280671" lvl="1">
              <a:lnSpc>
                <a:spcPts val="3640"/>
              </a:lnSpc>
              <a:buFont typeface="Arial"/>
              <a:buChar char="•"/>
            </a:pPr>
            <a:r>
              <a:rPr lang="en-US" sz="2600" spc="270">
                <a:solidFill>
                  <a:srgbClr val="000000"/>
                </a:solidFill>
                <a:latin typeface="Poppins Bold"/>
              </a:rPr>
              <a:t>problem ze słuchaniem tekstu pisanego</a:t>
            </a:r>
          </a:p>
        </p:txBody>
      </p:sp>
      <p:sp>
        <p:nvSpPr>
          <p:cNvPr name="TextBox 12" id="12"/>
          <p:cNvSpPr txBox="true"/>
          <p:nvPr/>
        </p:nvSpPr>
        <p:spPr>
          <a:xfrm rot="0">
            <a:off x="2667472" y="1748102"/>
            <a:ext cx="12953056" cy="1674066"/>
          </a:xfrm>
          <a:prstGeom prst="rect">
            <a:avLst/>
          </a:prstGeom>
        </p:spPr>
        <p:txBody>
          <a:bodyPr anchor="t" rtlCol="false" tIns="0" lIns="0" bIns="0" rIns="0">
            <a:spAutoFit/>
          </a:bodyPr>
          <a:lstStyle/>
          <a:p>
            <a:pPr algn="ctr">
              <a:lnSpc>
                <a:spcPts val="6544"/>
              </a:lnSpc>
              <a:spcBef>
                <a:spcPct val="0"/>
              </a:spcBef>
            </a:pPr>
            <a:r>
              <a:rPr lang="en-US" sz="4674" spc="486">
                <a:solidFill>
                  <a:srgbClr val="000000"/>
                </a:solidFill>
                <a:latin typeface="Poppins Bold"/>
              </a:rPr>
              <a:t>SKUTKI NADMIERNEGO OGLĄDANIA TELEWIZJI PRZEZ DZIECI:</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CBB6AC"/>
        </a:solidFill>
      </p:bgPr>
    </p:bg>
    <p:spTree>
      <p:nvGrpSpPr>
        <p:cNvPr id="1" name=""/>
        <p:cNvGrpSpPr/>
        <p:nvPr/>
      </p:nvGrpSpPr>
      <p:grpSpPr>
        <a:xfrm>
          <a:off x="0" y="0"/>
          <a:ext cx="0" cy="0"/>
          <a:chOff x="0" y="0"/>
          <a:chExt cx="0" cy="0"/>
        </a:xfrm>
      </p:grpSpPr>
      <p:sp>
        <p:nvSpPr>
          <p:cNvPr name="Freeform 2" id="2"/>
          <p:cNvSpPr/>
          <p:nvPr/>
        </p:nvSpPr>
        <p:spPr>
          <a:xfrm flipH="false" flipV="false" rot="0">
            <a:off x="10508256" y="-408117"/>
            <a:ext cx="8444127" cy="5634536"/>
          </a:xfrm>
          <a:custGeom>
            <a:avLst/>
            <a:gdLst/>
            <a:ahLst/>
            <a:cxnLst/>
            <a:rect r="r" b="b" t="t" l="l"/>
            <a:pathLst>
              <a:path h="5634536" w="8444127">
                <a:moveTo>
                  <a:pt x="0" y="0"/>
                </a:moveTo>
                <a:lnTo>
                  <a:pt x="8444127" y="0"/>
                </a:lnTo>
                <a:lnTo>
                  <a:pt x="8444127" y="5634536"/>
                </a:lnTo>
                <a:lnTo>
                  <a:pt x="0" y="56345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319914" y="4994884"/>
            <a:ext cx="8039571" cy="5583848"/>
          </a:xfrm>
          <a:custGeom>
            <a:avLst/>
            <a:gdLst/>
            <a:ahLst/>
            <a:cxnLst/>
            <a:rect r="r" b="b" t="t" l="l"/>
            <a:pathLst>
              <a:path h="5583848" w="8039571">
                <a:moveTo>
                  <a:pt x="0" y="0"/>
                </a:moveTo>
                <a:lnTo>
                  <a:pt x="8039572" y="0"/>
                </a:lnTo>
                <a:lnTo>
                  <a:pt x="8039572" y="5583848"/>
                </a:lnTo>
                <a:lnTo>
                  <a:pt x="0" y="55838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17303">
            <a:off x="1078256" y="-2465517"/>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52175" y="5600444"/>
            <a:ext cx="6012231" cy="5641597"/>
          </a:xfrm>
          <a:custGeom>
            <a:avLst/>
            <a:gdLst/>
            <a:ahLst/>
            <a:cxnLst/>
            <a:rect r="r" b="b" t="t" l="l"/>
            <a:pathLst>
              <a:path h="5641597" w="6012231">
                <a:moveTo>
                  <a:pt x="0" y="0"/>
                </a:moveTo>
                <a:lnTo>
                  <a:pt x="6012231" y="0"/>
                </a:lnTo>
                <a:lnTo>
                  <a:pt x="6012231" y="5641597"/>
                </a:lnTo>
                <a:lnTo>
                  <a:pt x="0" y="56415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228063">
            <a:off x="-439286" y="8548966"/>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142693">
            <a:off x="11998389" y="-82140"/>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717303">
            <a:off x="12287312" y="7691400"/>
            <a:ext cx="6615469" cy="4244938"/>
          </a:xfrm>
          <a:custGeom>
            <a:avLst/>
            <a:gdLst/>
            <a:ahLst/>
            <a:cxnLst/>
            <a:rect r="r" b="b" t="t" l="l"/>
            <a:pathLst>
              <a:path h="4244938" w="6615469">
                <a:moveTo>
                  <a:pt x="0" y="0"/>
                </a:moveTo>
                <a:lnTo>
                  <a:pt x="6615468" y="0"/>
                </a:lnTo>
                <a:lnTo>
                  <a:pt x="6615468"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5091">
            <a:off x="13670944" y="5968272"/>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true" flipV="true" rot="10281067">
            <a:off x="15718019" y="8072539"/>
            <a:ext cx="2139654" cy="1797309"/>
          </a:xfrm>
          <a:custGeom>
            <a:avLst/>
            <a:gdLst/>
            <a:ahLst/>
            <a:cxnLst/>
            <a:rect r="r" b="b" t="t" l="l"/>
            <a:pathLst>
              <a:path h="1797309" w="2139654">
                <a:moveTo>
                  <a:pt x="2139654" y="1797309"/>
                </a:moveTo>
                <a:lnTo>
                  <a:pt x="0" y="1797309"/>
                </a:lnTo>
                <a:lnTo>
                  <a:pt x="0" y="0"/>
                </a:lnTo>
                <a:lnTo>
                  <a:pt x="2139654" y="0"/>
                </a:lnTo>
                <a:lnTo>
                  <a:pt x="2139654" y="1797309"/>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1" id="11"/>
          <p:cNvSpPr/>
          <p:nvPr/>
        </p:nvSpPr>
        <p:spPr>
          <a:xfrm flipH="false" flipV="false" rot="-1708428">
            <a:off x="-1925391" y="1073622"/>
            <a:ext cx="7315200" cy="2194560"/>
          </a:xfrm>
          <a:custGeom>
            <a:avLst/>
            <a:gdLst/>
            <a:ahLst/>
            <a:cxnLst/>
            <a:rect r="r" b="b" t="t" l="l"/>
            <a:pathLst>
              <a:path h="2194560" w="7315200">
                <a:moveTo>
                  <a:pt x="0" y="0"/>
                </a:moveTo>
                <a:lnTo>
                  <a:pt x="7315200" y="0"/>
                </a:lnTo>
                <a:lnTo>
                  <a:pt x="7315200" y="2194560"/>
                </a:lnTo>
                <a:lnTo>
                  <a:pt x="0" y="219456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2" id="12"/>
          <p:cNvSpPr/>
          <p:nvPr/>
        </p:nvSpPr>
        <p:spPr>
          <a:xfrm flipH="false" flipV="false" rot="-4532684">
            <a:off x="86123" y="5599496"/>
            <a:ext cx="1240050" cy="1799545"/>
          </a:xfrm>
          <a:custGeom>
            <a:avLst/>
            <a:gdLst/>
            <a:ahLst/>
            <a:cxnLst/>
            <a:rect r="r" b="b" t="t" l="l"/>
            <a:pathLst>
              <a:path h="1799545" w="1240050">
                <a:moveTo>
                  <a:pt x="0" y="0"/>
                </a:moveTo>
                <a:lnTo>
                  <a:pt x="1240049" y="0"/>
                </a:lnTo>
                <a:lnTo>
                  <a:pt x="1240049"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true" flipV="false" rot="-10260044">
            <a:off x="15430065" y="-578048"/>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8853935">
            <a:off x="106301" y="-21593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5" id="15"/>
          <p:cNvSpPr/>
          <p:nvPr/>
        </p:nvSpPr>
        <p:spPr>
          <a:xfrm flipH="false" flipV="false" rot="2700000">
            <a:off x="10887114" y="8645378"/>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6" id="16"/>
          <p:cNvSpPr/>
          <p:nvPr/>
        </p:nvSpPr>
        <p:spPr>
          <a:xfrm flipH="false" flipV="false" rot="5662259">
            <a:off x="17254973" y="2196175"/>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17" id="17"/>
          <p:cNvSpPr txBox="true"/>
          <p:nvPr/>
        </p:nvSpPr>
        <p:spPr>
          <a:xfrm rot="0">
            <a:off x="3011555" y="4311942"/>
            <a:ext cx="12583491" cy="2356262"/>
          </a:xfrm>
          <a:prstGeom prst="rect">
            <a:avLst/>
          </a:prstGeom>
        </p:spPr>
        <p:txBody>
          <a:bodyPr anchor="t" rtlCol="false" tIns="0" lIns="0" bIns="0" rIns="0">
            <a:spAutoFit/>
          </a:bodyPr>
          <a:lstStyle/>
          <a:p>
            <a:pPr algn="ctr">
              <a:lnSpc>
                <a:spcPts val="9240"/>
              </a:lnSpc>
            </a:pPr>
            <a:r>
              <a:rPr lang="en-US" sz="6600" spc="686">
                <a:solidFill>
                  <a:srgbClr val="543324"/>
                </a:solidFill>
                <a:latin typeface="Poppins Bold"/>
              </a:rPr>
              <a:t>CZY NOWE MEDIA TO SAMO ZŁO?</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0">
            <a:off x="13219756" y="-549672"/>
            <a:ext cx="5473384" cy="3801514"/>
          </a:xfrm>
          <a:custGeom>
            <a:avLst/>
            <a:gdLst/>
            <a:ahLst/>
            <a:cxnLst/>
            <a:rect r="r" b="b" t="t" l="l"/>
            <a:pathLst>
              <a:path h="3801514" w="5473384">
                <a:moveTo>
                  <a:pt x="0" y="0"/>
                </a:moveTo>
                <a:lnTo>
                  <a:pt x="5473384" y="0"/>
                </a:lnTo>
                <a:lnTo>
                  <a:pt x="5473384" y="3801514"/>
                </a:lnTo>
                <a:lnTo>
                  <a:pt x="0" y="38015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4904315" y="-282937"/>
            <a:ext cx="4019973" cy="3772155"/>
          </a:xfrm>
          <a:custGeom>
            <a:avLst/>
            <a:gdLst/>
            <a:ahLst/>
            <a:cxnLst/>
            <a:rect r="r" b="b" t="t" l="l"/>
            <a:pathLst>
              <a:path h="3772155" w="4019973">
                <a:moveTo>
                  <a:pt x="0" y="0"/>
                </a:moveTo>
                <a:lnTo>
                  <a:pt x="4019972" y="0"/>
                </a:lnTo>
                <a:lnTo>
                  <a:pt x="4019972" y="3772155"/>
                </a:lnTo>
                <a:lnTo>
                  <a:pt x="0" y="37721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10571936">
            <a:off x="16473923" y="-744473"/>
            <a:ext cx="2386312" cy="2011602"/>
          </a:xfrm>
          <a:custGeom>
            <a:avLst/>
            <a:gdLst/>
            <a:ahLst/>
            <a:cxnLst/>
            <a:rect r="r" b="b" t="t" l="l"/>
            <a:pathLst>
              <a:path h="2011602" w="2386312">
                <a:moveTo>
                  <a:pt x="2386312" y="0"/>
                </a:moveTo>
                <a:lnTo>
                  <a:pt x="0" y="0"/>
                </a:lnTo>
                <a:lnTo>
                  <a:pt x="0" y="2011602"/>
                </a:lnTo>
                <a:lnTo>
                  <a:pt x="2386312" y="2011602"/>
                </a:lnTo>
                <a:lnTo>
                  <a:pt x="2386312"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9082696">
            <a:off x="-1089273" y="-1779465"/>
            <a:ext cx="6615469" cy="4244938"/>
          </a:xfrm>
          <a:custGeom>
            <a:avLst/>
            <a:gdLst/>
            <a:ahLst/>
            <a:cxnLst/>
            <a:rect r="r" b="b" t="t" l="l"/>
            <a:pathLst>
              <a:path h="4244938" w="6615469">
                <a:moveTo>
                  <a:pt x="0" y="0"/>
                </a:moveTo>
                <a:lnTo>
                  <a:pt x="6615469" y="0"/>
                </a:lnTo>
                <a:lnTo>
                  <a:pt x="6615469" y="4244938"/>
                </a:lnTo>
                <a:lnTo>
                  <a:pt x="0" y="42449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9714908">
            <a:off x="-3034149" y="-1500574"/>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true" flipV="true" rot="-518932">
            <a:off x="187110" y="269536"/>
            <a:ext cx="1891279" cy="1588674"/>
          </a:xfrm>
          <a:custGeom>
            <a:avLst/>
            <a:gdLst/>
            <a:ahLst/>
            <a:cxnLst/>
            <a:rect r="r" b="b" t="t" l="l"/>
            <a:pathLst>
              <a:path h="1588674" w="1891279">
                <a:moveTo>
                  <a:pt x="1891279" y="1588675"/>
                </a:moveTo>
                <a:lnTo>
                  <a:pt x="0" y="1588675"/>
                </a:lnTo>
                <a:lnTo>
                  <a:pt x="0" y="0"/>
                </a:lnTo>
                <a:lnTo>
                  <a:pt x="1891279" y="0"/>
                </a:lnTo>
                <a:lnTo>
                  <a:pt x="1891279" y="1588675"/>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5521487">
            <a:off x="157040" y="8278437"/>
            <a:ext cx="1633437" cy="2370423"/>
          </a:xfrm>
          <a:custGeom>
            <a:avLst/>
            <a:gdLst/>
            <a:ahLst/>
            <a:cxnLst/>
            <a:rect r="r" b="b" t="t" l="l"/>
            <a:pathLst>
              <a:path h="2370423" w="1633437">
                <a:moveTo>
                  <a:pt x="0" y="0"/>
                </a:moveTo>
                <a:lnTo>
                  <a:pt x="1633438" y="0"/>
                </a:lnTo>
                <a:lnTo>
                  <a:pt x="1633438" y="2370424"/>
                </a:lnTo>
                <a:lnTo>
                  <a:pt x="0" y="237042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3117965">
            <a:off x="16241211" y="8286455"/>
            <a:ext cx="1622388" cy="2354389"/>
          </a:xfrm>
          <a:custGeom>
            <a:avLst/>
            <a:gdLst/>
            <a:ahLst/>
            <a:cxnLst/>
            <a:rect r="r" b="b" t="t" l="l"/>
            <a:pathLst>
              <a:path h="2354389" w="1622388">
                <a:moveTo>
                  <a:pt x="0" y="0"/>
                </a:moveTo>
                <a:lnTo>
                  <a:pt x="1622388" y="0"/>
                </a:lnTo>
                <a:lnTo>
                  <a:pt x="1622388" y="2354388"/>
                </a:lnTo>
                <a:lnTo>
                  <a:pt x="0" y="235438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false" flipV="false" rot="0">
            <a:off x="5017117" y="4165403"/>
            <a:ext cx="8253767" cy="5499072"/>
          </a:xfrm>
          <a:custGeom>
            <a:avLst/>
            <a:gdLst/>
            <a:ahLst/>
            <a:cxnLst/>
            <a:rect r="r" b="b" t="t" l="l"/>
            <a:pathLst>
              <a:path h="5499072" w="8253767">
                <a:moveTo>
                  <a:pt x="0" y="0"/>
                </a:moveTo>
                <a:lnTo>
                  <a:pt x="8253766" y="0"/>
                </a:lnTo>
                <a:lnTo>
                  <a:pt x="8253766" y="5499072"/>
                </a:lnTo>
                <a:lnTo>
                  <a:pt x="0" y="5499072"/>
                </a:lnTo>
                <a:lnTo>
                  <a:pt x="0" y="0"/>
                </a:lnTo>
                <a:close/>
              </a:path>
            </a:pathLst>
          </a:custGeom>
          <a:blipFill>
            <a:blip r:embed="rId18"/>
            <a:stretch>
              <a:fillRect l="0" t="0" r="0" b="0"/>
            </a:stretch>
          </a:blipFill>
        </p:spPr>
      </p:sp>
      <p:sp>
        <p:nvSpPr>
          <p:cNvPr name="TextBox 11" id="11"/>
          <p:cNvSpPr txBox="true"/>
          <p:nvPr/>
        </p:nvSpPr>
        <p:spPr>
          <a:xfrm rot="0">
            <a:off x="3245569" y="2178447"/>
            <a:ext cx="11796861" cy="1765149"/>
          </a:xfrm>
          <a:prstGeom prst="rect">
            <a:avLst/>
          </a:prstGeom>
        </p:spPr>
        <p:txBody>
          <a:bodyPr anchor="t" rtlCol="false" tIns="0" lIns="0" bIns="0" rIns="0">
            <a:spAutoFit/>
          </a:bodyPr>
          <a:lstStyle/>
          <a:p>
            <a:pPr algn="ctr">
              <a:lnSpc>
                <a:spcPts val="3500"/>
              </a:lnSpc>
              <a:spcBef>
                <a:spcPct val="0"/>
              </a:spcBef>
            </a:pPr>
            <a:r>
              <a:rPr lang="en-US" sz="2500" spc="260">
                <a:solidFill>
                  <a:srgbClr val="243440"/>
                </a:solidFill>
                <a:latin typeface="Poppins Bold"/>
              </a:rPr>
              <a:t>TECHNOLOGIA NIE JEST ANI WROGIEM ANI PRZYJACIELEM JEST</a:t>
            </a:r>
          </a:p>
          <a:p>
            <a:pPr algn="ctr">
              <a:lnSpc>
                <a:spcPts val="3500"/>
              </a:lnSpc>
              <a:spcBef>
                <a:spcPct val="0"/>
              </a:spcBef>
            </a:pPr>
            <a:r>
              <a:rPr lang="en-US" sz="2500" spc="260">
                <a:solidFill>
                  <a:srgbClr val="243440"/>
                </a:solidFill>
                <a:latin typeface="Poppins Bold"/>
              </a:rPr>
              <a:t>SZANSĄ, KTÓRĄ MOŻEMY DOBRZE WYKORZYSTAĆ DO ROZWOJU</a:t>
            </a:r>
          </a:p>
          <a:p>
            <a:pPr algn="ctr">
              <a:lnSpc>
                <a:spcPts val="3500"/>
              </a:lnSpc>
              <a:spcBef>
                <a:spcPct val="0"/>
              </a:spcBef>
            </a:pPr>
            <a:r>
              <a:rPr lang="en-US" sz="2500" spc="260">
                <a:solidFill>
                  <a:srgbClr val="243440"/>
                </a:solidFill>
                <a:latin typeface="Poppins Bold"/>
              </a:rPr>
              <a:t>DZIECKA ALE W ODPOWIEDNIM WIEKU I W ODPOWIEDNICH</a:t>
            </a:r>
          </a:p>
          <a:p>
            <a:pPr algn="ctr">
              <a:lnSpc>
                <a:spcPts val="3500"/>
              </a:lnSpc>
              <a:spcBef>
                <a:spcPct val="0"/>
              </a:spcBef>
            </a:pPr>
            <a:r>
              <a:rPr lang="en-US" sz="2500" spc="260">
                <a:solidFill>
                  <a:srgbClr val="243440"/>
                </a:solidFill>
                <a:latin typeface="Poppins Bold"/>
              </a:rPr>
              <a:t>ILOŚCIACH.</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9F5F1"/>
        </a:solidFill>
      </p:bgPr>
    </p:bg>
    <p:spTree>
      <p:nvGrpSpPr>
        <p:cNvPr id="1" name=""/>
        <p:cNvGrpSpPr/>
        <p:nvPr/>
      </p:nvGrpSpPr>
      <p:grpSpPr>
        <a:xfrm>
          <a:off x="0" y="0"/>
          <a:ext cx="0" cy="0"/>
          <a:chOff x="0" y="0"/>
          <a:chExt cx="0" cy="0"/>
        </a:xfrm>
      </p:grpSpPr>
      <p:sp>
        <p:nvSpPr>
          <p:cNvPr name="Freeform 2" id="2"/>
          <p:cNvSpPr/>
          <p:nvPr/>
        </p:nvSpPr>
        <p:spPr>
          <a:xfrm flipH="false" flipV="false" rot="5835293">
            <a:off x="13516084" y="5681015"/>
            <a:ext cx="6424914" cy="4462395"/>
          </a:xfrm>
          <a:custGeom>
            <a:avLst/>
            <a:gdLst/>
            <a:ahLst/>
            <a:cxnLst/>
            <a:rect r="r" b="b" t="t" l="l"/>
            <a:pathLst>
              <a:path h="4462395" w="6424914">
                <a:moveTo>
                  <a:pt x="0" y="0"/>
                </a:moveTo>
                <a:lnTo>
                  <a:pt x="6424914" y="0"/>
                </a:lnTo>
                <a:lnTo>
                  <a:pt x="6424914" y="4462395"/>
                </a:lnTo>
                <a:lnTo>
                  <a:pt x="0" y="446239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17303">
            <a:off x="778723" y="-2360010"/>
            <a:ext cx="6412656" cy="4114800"/>
          </a:xfrm>
          <a:custGeom>
            <a:avLst/>
            <a:gdLst/>
            <a:ahLst/>
            <a:cxnLst/>
            <a:rect r="r" b="b" t="t" l="l"/>
            <a:pathLst>
              <a:path h="4114800" w="6412656">
                <a:moveTo>
                  <a:pt x="0" y="0"/>
                </a:moveTo>
                <a:lnTo>
                  <a:pt x="6412656" y="0"/>
                </a:lnTo>
                <a:lnTo>
                  <a:pt x="64126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4398872">
            <a:off x="14779023" y="6867631"/>
            <a:ext cx="5058238" cy="4746414"/>
          </a:xfrm>
          <a:custGeom>
            <a:avLst/>
            <a:gdLst/>
            <a:ahLst/>
            <a:cxnLst/>
            <a:rect r="r" b="b" t="t" l="l"/>
            <a:pathLst>
              <a:path h="4746414" w="5058238">
                <a:moveTo>
                  <a:pt x="0" y="0"/>
                </a:moveTo>
                <a:lnTo>
                  <a:pt x="5058238" y="0"/>
                </a:lnTo>
                <a:lnTo>
                  <a:pt x="5058238" y="4746415"/>
                </a:lnTo>
                <a:lnTo>
                  <a:pt x="0" y="4746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4170808">
            <a:off x="16874797" y="8988017"/>
            <a:ext cx="2094640" cy="1765729"/>
          </a:xfrm>
          <a:custGeom>
            <a:avLst/>
            <a:gdLst/>
            <a:ahLst/>
            <a:cxnLst/>
            <a:rect r="r" b="b" t="t" l="l"/>
            <a:pathLst>
              <a:path h="1765729" w="2094640">
                <a:moveTo>
                  <a:pt x="2094640" y="0"/>
                </a:moveTo>
                <a:lnTo>
                  <a:pt x="0" y="0"/>
                </a:lnTo>
                <a:lnTo>
                  <a:pt x="0" y="1765729"/>
                </a:lnTo>
                <a:lnTo>
                  <a:pt x="2094640" y="1765729"/>
                </a:lnTo>
                <a:lnTo>
                  <a:pt x="209464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2186173">
            <a:off x="-1182459" y="726499"/>
            <a:ext cx="5829781" cy="1748934"/>
          </a:xfrm>
          <a:custGeom>
            <a:avLst/>
            <a:gdLst/>
            <a:ahLst/>
            <a:cxnLst/>
            <a:rect r="r" b="b" t="t" l="l"/>
            <a:pathLst>
              <a:path h="1748934" w="5829781">
                <a:moveTo>
                  <a:pt x="0" y="0"/>
                </a:moveTo>
                <a:lnTo>
                  <a:pt x="5829780" y="0"/>
                </a:lnTo>
                <a:lnTo>
                  <a:pt x="5829780" y="1748934"/>
                </a:lnTo>
                <a:lnTo>
                  <a:pt x="0" y="17489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4532684">
            <a:off x="13688678" y="8971109"/>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8853935">
            <a:off x="-216132" y="-7636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9" id="9"/>
          <p:cNvSpPr/>
          <p:nvPr/>
        </p:nvSpPr>
        <p:spPr>
          <a:xfrm flipH="false" flipV="false" rot="6992396">
            <a:off x="-37396" y="8158656"/>
            <a:ext cx="1515510" cy="2199288"/>
          </a:xfrm>
          <a:custGeom>
            <a:avLst/>
            <a:gdLst/>
            <a:ahLst/>
            <a:cxnLst/>
            <a:rect r="r" b="b" t="t" l="l"/>
            <a:pathLst>
              <a:path h="2199288" w="1515510">
                <a:moveTo>
                  <a:pt x="0" y="0"/>
                </a:moveTo>
                <a:lnTo>
                  <a:pt x="1515509" y="0"/>
                </a:lnTo>
                <a:lnTo>
                  <a:pt x="1515509" y="2199288"/>
                </a:lnTo>
                <a:lnTo>
                  <a:pt x="0" y="219928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6992396">
            <a:off x="17267454" y="168009"/>
            <a:ext cx="1515510" cy="2199288"/>
          </a:xfrm>
          <a:custGeom>
            <a:avLst/>
            <a:gdLst/>
            <a:ahLst/>
            <a:cxnLst/>
            <a:rect r="r" b="b" t="t" l="l"/>
            <a:pathLst>
              <a:path h="2199288" w="1515510">
                <a:moveTo>
                  <a:pt x="0" y="0"/>
                </a:moveTo>
                <a:lnTo>
                  <a:pt x="1515509" y="0"/>
                </a:lnTo>
                <a:lnTo>
                  <a:pt x="1515509" y="2199288"/>
                </a:lnTo>
                <a:lnTo>
                  <a:pt x="0" y="219928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11" id="11"/>
          <p:cNvGrpSpPr/>
          <p:nvPr/>
        </p:nvGrpSpPr>
        <p:grpSpPr>
          <a:xfrm rot="0">
            <a:off x="898951" y="3118247"/>
            <a:ext cx="4180230" cy="2743276"/>
            <a:chOff x="0" y="0"/>
            <a:chExt cx="812800" cy="533400"/>
          </a:xfrm>
        </p:grpSpPr>
        <p:sp>
          <p:nvSpPr>
            <p:cNvPr name="Freeform 12" id="12"/>
            <p:cNvSpPr/>
            <p:nvPr/>
          </p:nvSpPr>
          <p:spPr>
            <a:xfrm flipH="false" flipV="false" rot="0">
              <a:off x="0" y="0"/>
              <a:ext cx="827989" cy="537638"/>
            </a:xfrm>
            <a:custGeom>
              <a:avLst/>
              <a:gdLst/>
              <a:ahLst/>
              <a:cxnLst/>
              <a:rect r="r" b="b" t="t" l="l"/>
              <a:pathLst>
                <a:path h="537638" w="827989">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C19784"/>
            </a:solidFill>
          </p:spPr>
        </p:sp>
        <p:sp>
          <p:nvSpPr>
            <p:cNvPr name="TextBox 13" id="13"/>
            <p:cNvSpPr txBox="true"/>
            <p:nvPr/>
          </p:nvSpPr>
          <p:spPr>
            <a:xfrm>
              <a:off x="38100" y="22225"/>
              <a:ext cx="736600" cy="434975"/>
            </a:xfrm>
            <a:prstGeom prst="rect">
              <a:avLst/>
            </a:prstGeom>
          </p:spPr>
          <p:txBody>
            <a:bodyPr anchor="ctr" rtlCol="false" tIns="50800" lIns="50800" bIns="50800" rIns="50800"/>
            <a:lstStyle/>
            <a:p>
              <a:pPr algn="ctr">
                <a:lnSpc>
                  <a:spcPts val="3639"/>
                </a:lnSpc>
              </a:pPr>
            </a:p>
          </p:txBody>
        </p:sp>
      </p:grpSp>
      <p:sp>
        <p:nvSpPr>
          <p:cNvPr name="TextBox 14" id="14"/>
          <p:cNvSpPr txBox="true"/>
          <p:nvPr/>
        </p:nvSpPr>
        <p:spPr>
          <a:xfrm rot="0">
            <a:off x="3051039" y="895350"/>
            <a:ext cx="14871078" cy="1674066"/>
          </a:xfrm>
          <a:prstGeom prst="rect">
            <a:avLst/>
          </a:prstGeom>
        </p:spPr>
        <p:txBody>
          <a:bodyPr anchor="t" rtlCol="false" tIns="0" lIns="0" bIns="0" rIns="0">
            <a:spAutoFit/>
          </a:bodyPr>
          <a:lstStyle/>
          <a:p>
            <a:pPr algn="ctr">
              <a:lnSpc>
                <a:spcPts val="6544"/>
              </a:lnSpc>
              <a:spcBef>
                <a:spcPct val="0"/>
              </a:spcBef>
            </a:pPr>
            <a:r>
              <a:rPr lang="en-US" sz="4674" spc="486">
                <a:solidFill>
                  <a:srgbClr val="000000"/>
                </a:solidFill>
                <a:latin typeface="Poppins Bold"/>
              </a:rPr>
              <a:t>WAŻNE ZASADY PODCZAS WPROWADZANIA NOWYCH TECHNOLOGII?</a:t>
            </a:r>
          </a:p>
        </p:txBody>
      </p:sp>
      <p:sp>
        <p:nvSpPr>
          <p:cNvPr name="TextBox 15" id="15"/>
          <p:cNvSpPr txBox="true"/>
          <p:nvPr/>
        </p:nvSpPr>
        <p:spPr>
          <a:xfrm rot="0">
            <a:off x="1476902" y="3696926"/>
            <a:ext cx="3148273" cy="1500192"/>
          </a:xfrm>
          <a:prstGeom prst="rect">
            <a:avLst/>
          </a:prstGeom>
        </p:spPr>
        <p:txBody>
          <a:bodyPr anchor="t" rtlCol="false" tIns="0" lIns="0" bIns="0" rIns="0">
            <a:spAutoFit/>
          </a:bodyPr>
          <a:lstStyle/>
          <a:p>
            <a:pPr algn="ctr">
              <a:lnSpc>
                <a:spcPts val="3924"/>
              </a:lnSpc>
              <a:spcBef>
                <a:spcPct val="0"/>
              </a:spcBef>
            </a:pPr>
            <a:r>
              <a:rPr lang="en-US" sz="2803" spc="291">
                <a:solidFill>
                  <a:srgbClr val="000000"/>
                </a:solidFill>
                <a:latin typeface="Poppins Bold"/>
              </a:rPr>
              <a:t>dopiero</a:t>
            </a:r>
          </a:p>
          <a:p>
            <a:pPr algn="ctr">
              <a:lnSpc>
                <a:spcPts val="3924"/>
              </a:lnSpc>
              <a:spcBef>
                <a:spcPct val="0"/>
              </a:spcBef>
            </a:pPr>
            <a:r>
              <a:rPr lang="en-US" sz="2803" spc="291">
                <a:solidFill>
                  <a:srgbClr val="000000"/>
                </a:solidFill>
                <a:latin typeface="Poppins Bold"/>
              </a:rPr>
              <a:t>po ukończeniu</a:t>
            </a:r>
          </a:p>
          <a:p>
            <a:pPr algn="ctr">
              <a:lnSpc>
                <a:spcPts val="3924"/>
              </a:lnSpc>
              <a:spcBef>
                <a:spcPct val="0"/>
              </a:spcBef>
            </a:pPr>
            <a:r>
              <a:rPr lang="en-US" sz="2803" spc="291">
                <a:solidFill>
                  <a:srgbClr val="000000"/>
                </a:solidFill>
                <a:latin typeface="Poppins Bold"/>
              </a:rPr>
              <a:t>3. r.ż.</a:t>
            </a:r>
          </a:p>
        </p:txBody>
      </p:sp>
      <p:grpSp>
        <p:nvGrpSpPr>
          <p:cNvPr name="Group 16" id="16"/>
          <p:cNvGrpSpPr/>
          <p:nvPr/>
        </p:nvGrpSpPr>
        <p:grpSpPr>
          <a:xfrm rot="0">
            <a:off x="5695001" y="3825480"/>
            <a:ext cx="4180230" cy="2743276"/>
            <a:chOff x="0" y="0"/>
            <a:chExt cx="812800" cy="533400"/>
          </a:xfrm>
        </p:grpSpPr>
        <p:sp>
          <p:nvSpPr>
            <p:cNvPr name="Freeform 17" id="17"/>
            <p:cNvSpPr/>
            <p:nvPr/>
          </p:nvSpPr>
          <p:spPr>
            <a:xfrm flipH="false" flipV="false" rot="0">
              <a:off x="0" y="0"/>
              <a:ext cx="827989" cy="537638"/>
            </a:xfrm>
            <a:custGeom>
              <a:avLst/>
              <a:gdLst/>
              <a:ahLst/>
              <a:cxnLst/>
              <a:rect r="r" b="b" t="t" l="l"/>
              <a:pathLst>
                <a:path h="537638" w="827989">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C19784"/>
            </a:solidFill>
          </p:spPr>
        </p:sp>
        <p:sp>
          <p:nvSpPr>
            <p:cNvPr name="TextBox 18" id="18"/>
            <p:cNvSpPr txBox="true"/>
            <p:nvPr/>
          </p:nvSpPr>
          <p:spPr>
            <a:xfrm>
              <a:off x="38100" y="22225"/>
              <a:ext cx="736600" cy="434975"/>
            </a:xfrm>
            <a:prstGeom prst="rect">
              <a:avLst/>
            </a:prstGeom>
          </p:spPr>
          <p:txBody>
            <a:bodyPr anchor="ctr" rtlCol="false" tIns="50800" lIns="50800" bIns="50800" rIns="50800"/>
            <a:lstStyle/>
            <a:p>
              <a:pPr algn="ctr">
                <a:lnSpc>
                  <a:spcPts val="3639"/>
                </a:lnSpc>
              </a:pPr>
            </a:p>
          </p:txBody>
        </p:sp>
      </p:grpSp>
      <p:sp>
        <p:nvSpPr>
          <p:cNvPr name="TextBox 19" id="19"/>
          <p:cNvSpPr txBox="true"/>
          <p:nvPr/>
        </p:nvSpPr>
        <p:spPr>
          <a:xfrm rot="0">
            <a:off x="6364947" y="4404160"/>
            <a:ext cx="2964284" cy="1500192"/>
          </a:xfrm>
          <a:prstGeom prst="rect">
            <a:avLst/>
          </a:prstGeom>
        </p:spPr>
        <p:txBody>
          <a:bodyPr anchor="t" rtlCol="false" tIns="0" lIns="0" bIns="0" rIns="0">
            <a:spAutoFit/>
          </a:bodyPr>
          <a:lstStyle/>
          <a:p>
            <a:pPr algn="ctr">
              <a:lnSpc>
                <a:spcPts val="3924"/>
              </a:lnSpc>
            </a:pPr>
            <a:r>
              <a:rPr lang="en-US" sz="2803" spc="291">
                <a:solidFill>
                  <a:srgbClr val="000000"/>
                </a:solidFill>
                <a:latin typeface="Poppins Bold"/>
              </a:rPr>
              <a:t>nie dłużej niż </a:t>
            </a:r>
          </a:p>
          <a:p>
            <a:pPr algn="ctr">
              <a:lnSpc>
                <a:spcPts val="3924"/>
              </a:lnSpc>
            </a:pPr>
            <a:r>
              <a:rPr lang="en-US" sz="2803" spc="291">
                <a:solidFill>
                  <a:srgbClr val="000000"/>
                </a:solidFill>
                <a:latin typeface="Poppins Bold"/>
              </a:rPr>
              <a:t>godzinę </a:t>
            </a:r>
          </a:p>
          <a:p>
            <a:pPr algn="ctr">
              <a:lnSpc>
                <a:spcPts val="3924"/>
              </a:lnSpc>
              <a:spcBef>
                <a:spcPct val="0"/>
              </a:spcBef>
            </a:pPr>
            <a:r>
              <a:rPr lang="en-US" sz="2803" spc="291">
                <a:solidFill>
                  <a:srgbClr val="000000"/>
                </a:solidFill>
                <a:latin typeface="Poppins Bold"/>
              </a:rPr>
              <a:t>dziennie</a:t>
            </a:r>
          </a:p>
        </p:txBody>
      </p:sp>
      <p:grpSp>
        <p:nvGrpSpPr>
          <p:cNvPr name="Group 20" id="20"/>
          <p:cNvGrpSpPr/>
          <p:nvPr/>
        </p:nvGrpSpPr>
        <p:grpSpPr>
          <a:xfrm rot="0">
            <a:off x="1894936" y="6717413"/>
            <a:ext cx="4180230" cy="2743276"/>
            <a:chOff x="0" y="0"/>
            <a:chExt cx="812800" cy="533400"/>
          </a:xfrm>
        </p:grpSpPr>
        <p:sp>
          <p:nvSpPr>
            <p:cNvPr name="Freeform 21" id="21"/>
            <p:cNvSpPr/>
            <p:nvPr/>
          </p:nvSpPr>
          <p:spPr>
            <a:xfrm flipH="false" flipV="false" rot="0">
              <a:off x="0" y="0"/>
              <a:ext cx="827989" cy="537638"/>
            </a:xfrm>
            <a:custGeom>
              <a:avLst/>
              <a:gdLst/>
              <a:ahLst/>
              <a:cxnLst/>
              <a:rect r="r" b="b" t="t" l="l"/>
              <a:pathLst>
                <a:path h="537638" w="827989">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C19784"/>
            </a:solidFill>
          </p:spPr>
        </p:sp>
        <p:sp>
          <p:nvSpPr>
            <p:cNvPr name="TextBox 22" id="22"/>
            <p:cNvSpPr txBox="true"/>
            <p:nvPr/>
          </p:nvSpPr>
          <p:spPr>
            <a:xfrm>
              <a:off x="38100" y="22225"/>
              <a:ext cx="736600" cy="434975"/>
            </a:xfrm>
            <a:prstGeom prst="rect">
              <a:avLst/>
            </a:prstGeom>
          </p:spPr>
          <p:txBody>
            <a:bodyPr anchor="ctr" rtlCol="false" tIns="50800" lIns="50800" bIns="50800" rIns="50800"/>
            <a:lstStyle/>
            <a:p>
              <a:pPr algn="ctr">
                <a:lnSpc>
                  <a:spcPts val="3639"/>
                </a:lnSpc>
              </a:pPr>
            </a:p>
          </p:txBody>
        </p:sp>
      </p:grpSp>
      <p:sp>
        <p:nvSpPr>
          <p:cNvPr name="TextBox 23" id="23"/>
          <p:cNvSpPr txBox="true"/>
          <p:nvPr/>
        </p:nvSpPr>
        <p:spPr>
          <a:xfrm rot="0">
            <a:off x="2886886" y="7543705"/>
            <a:ext cx="2196331" cy="1004967"/>
          </a:xfrm>
          <a:prstGeom prst="rect">
            <a:avLst/>
          </a:prstGeom>
        </p:spPr>
        <p:txBody>
          <a:bodyPr anchor="t" rtlCol="false" tIns="0" lIns="0" bIns="0" rIns="0">
            <a:spAutoFit/>
          </a:bodyPr>
          <a:lstStyle/>
          <a:p>
            <a:pPr algn="ctr">
              <a:lnSpc>
                <a:spcPts val="3924"/>
              </a:lnSpc>
            </a:pPr>
            <a:r>
              <a:rPr lang="en-US" sz="2803" spc="291">
                <a:solidFill>
                  <a:srgbClr val="000000"/>
                </a:solidFill>
                <a:latin typeface="Poppins Bold"/>
              </a:rPr>
              <a:t>wspólne</a:t>
            </a:r>
          </a:p>
          <a:p>
            <a:pPr algn="ctr">
              <a:lnSpc>
                <a:spcPts val="3924"/>
              </a:lnSpc>
              <a:spcBef>
                <a:spcPct val="0"/>
              </a:spcBef>
            </a:pPr>
            <a:r>
              <a:rPr lang="en-US" sz="2803" spc="291">
                <a:solidFill>
                  <a:srgbClr val="000000"/>
                </a:solidFill>
                <a:latin typeface="Poppins Bold"/>
              </a:rPr>
              <a:t>oglądanie</a:t>
            </a:r>
          </a:p>
        </p:txBody>
      </p:sp>
      <p:grpSp>
        <p:nvGrpSpPr>
          <p:cNvPr name="Group 24" id="24"/>
          <p:cNvGrpSpPr/>
          <p:nvPr/>
        </p:nvGrpSpPr>
        <p:grpSpPr>
          <a:xfrm rot="0">
            <a:off x="10629637" y="2852619"/>
            <a:ext cx="4180230" cy="2743276"/>
            <a:chOff x="0" y="0"/>
            <a:chExt cx="812800" cy="533400"/>
          </a:xfrm>
        </p:grpSpPr>
        <p:sp>
          <p:nvSpPr>
            <p:cNvPr name="Freeform 25" id="25"/>
            <p:cNvSpPr/>
            <p:nvPr/>
          </p:nvSpPr>
          <p:spPr>
            <a:xfrm flipH="false" flipV="false" rot="0">
              <a:off x="0" y="0"/>
              <a:ext cx="827989" cy="537638"/>
            </a:xfrm>
            <a:custGeom>
              <a:avLst/>
              <a:gdLst/>
              <a:ahLst/>
              <a:cxnLst/>
              <a:rect r="r" b="b" t="t" l="l"/>
              <a:pathLst>
                <a:path h="537638" w="827989">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C19784"/>
            </a:solidFill>
          </p:spPr>
        </p:sp>
        <p:sp>
          <p:nvSpPr>
            <p:cNvPr name="TextBox 26" id="26"/>
            <p:cNvSpPr txBox="true"/>
            <p:nvPr/>
          </p:nvSpPr>
          <p:spPr>
            <a:xfrm>
              <a:off x="38100" y="22225"/>
              <a:ext cx="736600" cy="434975"/>
            </a:xfrm>
            <a:prstGeom prst="rect">
              <a:avLst/>
            </a:prstGeom>
          </p:spPr>
          <p:txBody>
            <a:bodyPr anchor="ctr" rtlCol="false" tIns="50800" lIns="50800" bIns="50800" rIns="50800"/>
            <a:lstStyle/>
            <a:p>
              <a:pPr algn="ctr">
                <a:lnSpc>
                  <a:spcPts val="3639"/>
                </a:lnSpc>
              </a:pPr>
            </a:p>
          </p:txBody>
        </p:sp>
      </p:grpSp>
      <p:sp>
        <p:nvSpPr>
          <p:cNvPr name="TextBox 27" id="27"/>
          <p:cNvSpPr txBox="true"/>
          <p:nvPr/>
        </p:nvSpPr>
        <p:spPr>
          <a:xfrm rot="0">
            <a:off x="11385624" y="3431298"/>
            <a:ext cx="2792202" cy="1500192"/>
          </a:xfrm>
          <a:prstGeom prst="rect">
            <a:avLst/>
          </a:prstGeom>
        </p:spPr>
        <p:txBody>
          <a:bodyPr anchor="t" rtlCol="false" tIns="0" lIns="0" bIns="0" rIns="0">
            <a:spAutoFit/>
          </a:bodyPr>
          <a:lstStyle/>
          <a:p>
            <a:pPr algn="ctr">
              <a:lnSpc>
                <a:spcPts val="3924"/>
              </a:lnSpc>
            </a:pPr>
            <a:r>
              <a:rPr lang="en-US" sz="2803" spc="291">
                <a:solidFill>
                  <a:srgbClr val="000000"/>
                </a:solidFill>
                <a:latin typeface="Poppins Bold"/>
              </a:rPr>
              <a:t>nigdy w </a:t>
            </a:r>
          </a:p>
          <a:p>
            <a:pPr algn="ctr">
              <a:lnSpc>
                <a:spcPts val="3924"/>
              </a:lnSpc>
            </a:pPr>
            <a:r>
              <a:rPr lang="en-US" sz="2803" spc="291">
                <a:solidFill>
                  <a:srgbClr val="000000"/>
                </a:solidFill>
                <a:latin typeface="Poppins Bold"/>
              </a:rPr>
              <a:t>formie</a:t>
            </a:r>
          </a:p>
          <a:p>
            <a:pPr algn="ctr">
              <a:lnSpc>
                <a:spcPts val="3924"/>
              </a:lnSpc>
              <a:spcBef>
                <a:spcPct val="0"/>
              </a:spcBef>
            </a:pPr>
            <a:r>
              <a:rPr lang="en-US" sz="2803" spc="291">
                <a:solidFill>
                  <a:srgbClr val="000000"/>
                </a:solidFill>
                <a:latin typeface="Poppins Bold"/>
              </a:rPr>
              <a:t>przekupstwa</a:t>
            </a:r>
          </a:p>
        </p:txBody>
      </p:sp>
      <p:grpSp>
        <p:nvGrpSpPr>
          <p:cNvPr name="Group 28" id="28"/>
          <p:cNvGrpSpPr/>
          <p:nvPr/>
        </p:nvGrpSpPr>
        <p:grpSpPr>
          <a:xfrm rot="0">
            <a:off x="7053885" y="7014721"/>
            <a:ext cx="4180230" cy="2743276"/>
            <a:chOff x="0" y="0"/>
            <a:chExt cx="812800" cy="533400"/>
          </a:xfrm>
        </p:grpSpPr>
        <p:sp>
          <p:nvSpPr>
            <p:cNvPr name="Freeform 29" id="29"/>
            <p:cNvSpPr/>
            <p:nvPr/>
          </p:nvSpPr>
          <p:spPr>
            <a:xfrm flipH="false" flipV="false" rot="0">
              <a:off x="0" y="0"/>
              <a:ext cx="827989" cy="537638"/>
            </a:xfrm>
            <a:custGeom>
              <a:avLst/>
              <a:gdLst/>
              <a:ahLst/>
              <a:cxnLst/>
              <a:rect r="r" b="b" t="t" l="l"/>
              <a:pathLst>
                <a:path h="537638" w="827989">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C19784"/>
            </a:solidFill>
          </p:spPr>
        </p:sp>
        <p:sp>
          <p:nvSpPr>
            <p:cNvPr name="TextBox 30" id="30"/>
            <p:cNvSpPr txBox="true"/>
            <p:nvPr/>
          </p:nvSpPr>
          <p:spPr>
            <a:xfrm>
              <a:off x="38100" y="22225"/>
              <a:ext cx="736600" cy="434975"/>
            </a:xfrm>
            <a:prstGeom prst="rect">
              <a:avLst/>
            </a:prstGeom>
          </p:spPr>
          <p:txBody>
            <a:bodyPr anchor="ctr" rtlCol="false" tIns="50800" lIns="50800" bIns="50800" rIns="50800"/>
            <a:lstStyle/>
            <a:p>
              <a:pPr algn="ctr">
                <a:lnSpc>
                  <a:spcPts val="3639"/>
                </a:lnSpc>
              </a:pPr>
            </a:p>
          </p:txBody>
        </p:sp>
      </p:grpSp>
      <p:sp>
        <p:nvSpPr>
          <p:cNvPr name="TextBox 31" id="31"/>
          <p:cNvSpPr txBox="true"/>
          <p:nvPr/>
        </p:nvSpPr>
        <p:spPr>
          <a:xfrm rot="0">
            <a:off x="7897216" y="7593400"/>
            <a:ext cx="2617515" cy="1500192"/>
          </a:xfrm>
          <a:prstGeom prst="rect">
            <a:avLst/>
          </a:prstGeom>
        </p:spPr>
        <p:txBody>
          <a:bodyPr anchor="t" rtlCol="false" tIns="0" lIns="0" bIns="0" rIns="0">
            <a:spAutoFit/>
          </a:bodyPr>
          <a:lstStyle/>
          <a:p>
            <a:pPr algn="ctr">
              <a:lnSpc>
                <a:spcPts val="3924"/>
              </a:lnSpc>
            </a:pPr>
            <a:r>
              <a:rPr lang="en-US" sz="2803" spc="291">
                <a:solidFill>
                  <a:srgbClr val="000000"/>
                </a:solidFill>
                <a:latin typeface="Poppins Bold"/>
              </a:rPr>
              <a:t>tylko </a:t>
            </a:r>
          </a:p>
          <a:p>
            <a:pPr algn="ctr">
              <a:lnSpc>
                <a:spcPts val="3924"/>
              </a:lnSpc>
            </a:pPr>
            <a:r>
              <a:rPr lang="en-US" sz="2803" spc="291">
                <a:solidFill>
                  <a:srgbClr val="000000"/>
                </a:solidFill>
                <a:latin typeface="Poppins Bold"/>
              </a:rPr>
              <a:t>sprawdzone</a:t>
            </a:r>
          </a:p>
          <a:p>
            <a:pPr algn="ctr">
              <a:lnSpc>
                <a:spcPts val="3924"/>
              </a:lnSpc>
              <a:spcBef>
                <a:spcPct val="0"/>
              </a:spcBef>
            </a:pPr>
            <a:r>
              <a:rPr lang="en-US" sz="2803" spc="291">
                <a:solidFill>
                  <a:srgbClr val="000000"/>
                </a:solidFill>
                <a:latin typeface="Poppins Bold"/>
              </a:rPr>
              <a:t>treści</a:t>
            </a:r>
          </a:p>
        </p:txBody>
      </p:sp>
      <p:grpSp>
        <p:nvGrpSpPr>
          <p:cNvPr name="Group 32" id="32"/>
          <p:cNvGrpSpPr/>
          <p:nvPr/>
        </p:nvGrpSpPr>
        <p:grpSpPr>
          <a:xfrm rot="0">
            <a:off x="12215190" y="5861523"/>
            <a:ext cx="4180230" cy="2743276"/>
            <a:chOff x="0" y="0"/>
            <a:chExt cx="812800" cy="533400"/>
          </a:xfrm>
        </p:grpSpPr>
        <p:sp>
          <p:nvSpPr>
            <p:cNvPr name="Freeform 33" id="33"/>
            <p:cNvSpPr/>
            <p:nvPr/>
          </p:nvSpPr>
          <p:spPr>
            <a:xfrm flipH="false" flipV="false" rot="0">
              <a:off x="0" y="0"/>
              <a:ext cx="827989" cy="537638"/>
            </a:xfrm>
            <a:custGeom>
              <a:avLst/>
              <a:gdLst/>
              <a:ahLst/>
              <a:cxnLst/>
              <a:rect r="r" b="b" t="t" l="l"/>
              <a:pathLst>
                <a:path h="537638" w="827989">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C19784"/>
            </a:solidFill>
          </p:spPr>
        </p:sp>
        <p:sp>
          <p:nvSpPr>
            <p:cNvPr name="TextBox 34" id="34"/>
            <p:cNvSpPr txBox="true"/>
            <p:nvPr/>
          </p:nvSpPr>
          <p:spPr>
            <a:xfrm>
              <a:off x="38100" y="22225"/>
              <a:ext cx="736600" cy="434975"/>
            </a:xfrm>
            <a:prstGeom prst="rect">
              <a:avLst/>
            </a:prstGeom>
          </p:spPr>
          <p:txBody>
            <a:bodyPr anchor="ctr" rtlCol="false" tIns="50800" lIns="50800" bIns="50800" rIns="50800"/>
            <a:lstStyle/>
            <a:p>
              <a:pPr algn="ctr">
                <a:lnSpc>
                  <a:spcPts val="3639"/>
                </a:lnSpc>
              </a:pPr>
            </a:p>
          </p:txBody>
        </p:sp>
      </p:grpSp>
      <p:sp>
        <p:nvSpPr>
          <p:cNvPr name="TextBox 35" id="35"/>
          <p:cNvSpPr txBox="true"/>
          <p:nvPr/>
        </p:nvSpPr>
        <p:spPr>
          <a:xfrm rot="0">
            <a:off x="13282642" y="6192589"/>
            <a:ext cx="2251583" cy="1995418"/>
          </a:xfrm>
          <a:prstGeom prst="rect">
            <a:avLst/>
          </a:prstGeom>
        </p:spPr>
        <p:txBody>
          <a:bodyPr anchor="t" rtlCol="false" tIns="0" lIns="0" bIns="0" rIns="0">
            <a:spAutoFit/>
          </a:bodyPr>
          <a:lstStyle/>
          <a:p>
            <a:pPr algn="ctr">
              <a:lnSpc>
                <a:spcPts val="3924"/>
              </a:lnSpc>
            </a:pPr>
            <a:r>
              <a:rPr lang="en-US" sz="2803" spc="291">
                <a:solidFill>
                  <a:srgbClr val="000000"/>
                </a:solidFill>
                <a:latin typeface="Poppins Bold"/>
              </a:rPr>
              <a:t>statyczne </a:t>
            </a:r>
          </a:p>
          <a:p>
            <a:pPr algn="ctr">
              <a:lnSpc>
                <a:spcPts val="3924"/>
              </a:lnSpc>
            </a:pPr>
            <a:r>
              <a:rPr lang="en-US" sz="2803" spc="291">
                <a:solidFill>
                  <a:srgbClr val="000000"/>
                </a:solidFill>
                <a:latin typeface="Poppins Bold"/>
              </a:rPr>
              <a:t>bajki</a:t>
            </a:r>
          </a:p>
          <a:p>
            <a:pPr algn="ctr">
              <a:lnSpc>
                <a:spcPts val="3924"/>
              </a:lnSpc>
            </a:pPr>
            <a:r>
              <a:rPr lang="en-US" sz="2803" spc="291">
                <a:solidFill>
                  <a:srgbClr val="000000"/>
                </a:solidFill>
                <a:latin typeface="Poppins Bold"/>
              </a:rPr>
              <a:t>z prostą </a:t>
            </a:r>
          </a:p>
          <a:p>
            <a:pPr algn="ctr">
              <a:lnSpc>
                <a:spcPts val="3924"/>
              </a:lnSpc>
              <a:spcBef>
                <a:spcPct val="0"/>
              </a:spcBef>
            </a:pPr>
            <a:r>
              <a:rPr lang="en-US" sz="2803" spc="291">
                <a:solidFill>
                  <a:srgbClr val="000000"/>
                </a:solidFill>
                <a:latin typeface="Poppins Bold"/>
              </a:rPr>
              <a:t>animacją</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CBB6AC"/>
        </a:solidFill>
      </p:bgPr>
    </p:bg>
    <p:spTree>
      <p:nvGrpSpPr>
        <p:cNvPr id="1" name=""/>
        <p:cNvGrpSpPr/>
        <p:nvPr/>
      </p:nvGrpSpPr>
      <p:grpSpPr>
        <a:xfrm>
          <a:off x="0" y="0"/>
          <a:ext cx="0" cy="0"/>
          <a:chOff x="0" y="0"/>
          <a:chExt cx="0" cy="0"/>
        </a:xfrm>
      </p:grpSpPr>
      <p:sp>
        <p:nvSpPr>
          <p:cNvPr name="Freeform 2" id="2"/>
          <p:cNvSpPr/>
          <p:nvPr/>
        </p:nvSpPr>
        <p:spPr>
          <a:xfrm flipH="false" flipV="false" rot="0">
            <a:off x="11071168" y="-916266"/>
            <a:ext cx="8444127" cy="5634536"/>
          </a:xfrm>
          <a:custGeom>
            <a:avLst/>
            <a:gdLst/>
            <a:ahLst/>
            <a:cxnLst/>
            <a:rect r="r" b="b" t="t" l="l"/>
            <a:pathLst>
              <a:path h="5634536" w="8444127">
                <a:moveTo>
                  <a:pt x="0" y="0"/>
                </a:moveTo>
                <a:lnTo>
                  <a:pt x="8444127" y="0"/>
                </a:lnTo>
                <a:lnTo>
                  <a:pt x="8444127" y="5634536"/>
                </a:lnTo>
                <a:lnTo>
                  <a:pt x="0" y="56345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279557" y="5591615"/>
            <a:ext cx="8039571" cy="5583848"/>
          </a:xfrm>
          <a:custGeom>
            <a:avLst/>
            <a:gdLst/>
            <a:ahLst/>
            <a:cxnLst/>
            <a:rect r="r" b="b" t="t" l="l"/>
            <a:pathLst>
              <a:path h="5583848" w="8039571">
                <a:moveTo>
                  <a:pt x="0" y="0"/>
                </a:moveTo>
                <a:lnTo>
                  <a:pt x="8039571" y="0"/>
                </a:lnTo>
                <a:lnTo>
                  <a:pt x="8039571" y="5583848"/>
                </a:lnTo>
                <a:lnTo>
                  <a:pt x="0" y="55838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717303">
            <a:off x="1078256" y="-2465517"/>
            <a:ext cx="6412656" cy="4114800"/>
          </a:xfrm>
          <a:custGeom>
            <a:avLst/>
            <a:gdLst/>
            <a:ahLst/>
            <a:cxnLst/>
            <a:rect r="r" b="b" t="t" l="l"/>
            <a:pathLst>
              <a:path h="4114800" w="6412656">
                <a:moveTo>
                  <a:pt x="0" y="0"/>
                </a:moveTo>
                <a:lnTo>
                  <a:pt x="6412657" y="0"/>
                </a:lnTo>
                <a:lnTo>
                  <a:pt x="641265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552175" y="5600444"/>
            <a:ext cx="6012231" cy="5641597"/>
          </a:xfrm>
          <a:custGeom>
            <a:avLst/>
            <a:gdLst/>
            <a:ahLst/>
            <a:cxnLst/>
            <a:rect r="r" b="b" t="t" l="l"/>
            <a:pathLst>
              <a:path h="5641597" w="6012231">
                <a:moveTo>
                  <a:pt x="0" y="0"/>
                </a:moveTo>
                <a:lnTo>
                  <a:pt x="6012231" y="0"/>
                </a:lnTo>
                <a:lnTo>
                  <a:pt x="6012231" y="5641597"/>
                </a:lnTo>
                <a:lnTo>
                  <a:pt x="0" y="56415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true" flipV="false" rot="228063">
            <a:off x="-439286" y="8548966"/>
            <a:ext cx="3001045" cy="2529807"/>
          </a:xfrm>
          <a:custGeom>
            <a:avLst/>
            <a:gdLst/>
            <a:ahLst/>
            <a:cxnLst/>
            <a:rect r="r" b="b" t="t" l="l"/>
            <a:pathLst>
              <a:path h="2529807" w="3001045">
                <a:moveTo>
                  <a:pt x="3001045" y="0"/>
                </a:moveTo>
                <a:lnTo>
                  <a:pt x="0" y="0"/>
                </a:lnTo>
                <a:lnTo>
                  <a:pt x="0" y="2529806"/>
                </a:lnTo>
                <a:lnTo>
                  <a:pt x="3001045" y="2529806"/>
                </a:lnTo>
                <a:lnTo>
                  <a:pt x="300104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5142693">
            <a:off x="12129993" y="-429323"/>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1717303">
            <a:off x="12287312" y="7824392"/>
            <a:ext cx="6615469" cy="4244938"/>
          </a:xfrm>
          <a:custGeom>
            <a:avLst/>
            <a:gdLst/>
            <a:ahLst/>
            <a:cxnLst/>
            <a:rect r="r" b="b" t="t" l="l"/>
            <a:pathLst>
              <a:path h="4244938" w="6615469">
                <a:moveTo>
                  <a:pt x="0" y="0"/>
                </a:moveTo>
                <a:lnTo>
                  <a:pt x="6615468" y="0"/>
                </a:lnTo>
                <a:lnTo>
                  <a:pt x="6615468" y="4244938"/>
                </a:lnTo>
                <a:lnTo>
                  <a:pt x="0" y="42449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2833295" y="4218035"/>
            <a:ext cx="12621411" cy="1378473"/>
          </a:xfrm>
          <a:prstGeom prst="rect">
            <a:avLst/>
          </a:prstGeom>
        </p:spPr>
        <p:txBody>
          <a:bodyPr anchor="t" rtlCol="false" tIns="0" lIns="0" bIns="0" rIns="0">
            <a:spAutoFit/>
          </a:bodyPr>
          <a:lstStyle/>
          <a:p>
            <a:pPr algn="ctr">
              <a:lnSpc>
                <a:spcPts val="11120"/>
              </a:lnSpc>
            </a:pPr>
            <a:r>
              <a:rPr lang="en-US" sz="8000" spc="192">
                <a:solidFill>
                  <a:srgbClr val="543324"/>
                </a:solidFill>
                <a:latin typeface="Hey Gotcha!"/>
              </a:rPr>
              <a:t>DZIĘKUJĘ ZA UWAGĘ</a:t>
            </a:r>
          </a:p>
        </p:txBody>
      </p:sp>
      <p:sp>
        <p:nvSpPr>
          <p:cNvPr name="Freeform 10" id="10"/>
          <p:cNvSpPr/>
          <p:nvPr/>
        </p:nvSpPr>
        <p:spPr>
          <a:xfrm flipH="false" flipV="false" rot="203055">
            <a:off x="13670944" y="6706136"/>
            <a:ext cx="7176712" cy="5689175"/>
          </a:xfrm>
          <a:custGeom>
            <a:avLst/>
            <a:gdLst/>
            <a:ahLst/>
            <a:cxnLst/>
            <a:rect r="r" b="b" t="t" l="l"/>
            <a:pathLst>
              <a:path h="5689175" w="7176712">
                <a:moveTo>
                  <a:pt x="0" y="0"/>
                </a:moveTo>
                <a:lnTo>
                  <a:pt x="7176712" y="0"/>
                </a:lnTo>
                <a:lnTo>
                  <a:pt x="7176712" y="5689175"/>
                </a:lnTo>
                <a:lnTo>
                  <a:pt x="0" y="568917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true" flipV="true" rot="10281067">
            <a:off x="15718019" y="8072539"/>
            <a:ext cx="2139654" cy="1797309"/>
          </a:xfrm>
          <a:custGeom>
            <a:avLst/>
            <a:gdLst/>
            <a:ahLst/>
            <a:cxnLst/>
            <a:rect r="r" b="b" t="t" l="l"/>
            <a:pathLst>
              <a:path h="1797309" w="2139654">
                <a:moveTo>
                  <a:pt x="2139654" y="1797309"/>
                </a:moveTo>
                <a:lnTo>
                  <a:pt x="0" y="1797309"/>
                </a:lnTo>
                <a:lnTo>
                  <a:pt x="0" y="0"/>
                </a:lnTo>
                <a:lnTo>
                  <a:pt x="2139654" y="0"/>
                </a:lnTo>
                <a:lnTo>
                  <a:pt x="2139654" y="1797309"/>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1708428">
            <a:off x="-1925391" y="1073622"/>
            <a:ext cx="7315200" cy="2194560"/>
          </a:xfrm>
          <a:custGeom>
            <a:avLst/>
            <a:gdLst/>
            <a:ahLst/>
            <a:cxnLst/>
            <a:rect r="r" b="b" t="t" l="l"/>
            <a:pathLst>
              <a:path h="2194560" w="7315200">
                <a:moveTo>
                  <a:pt x="0" y="0"/>
                </a:moveTo>
                <a:lnTo>
                  <a:pt x="7315200" y="0"/>
                </a:lnTo>
                <a:lnTo>
                  <a:pt x="7315200" y="2194560"/>
                </a:lnTo>
                <a:lnTo>
                  <a:pt x="0" y="2194560"/>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3" id="13"/>
          <p:cNvSpPr/>
          <p:nvPr/>
        </p:nvSpPr>
        <p:spPr>
          <a:xfrm flipH="false" flipV="false" rot="-4532684">
            <a:off x="126479" y="6196227"/>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4" id="14"/>
          <p:cNvSpPr/>
          <p:nvPr/>
        </p:nvSpPr>
        <p:spPr>
          <a:xfrm flipH="true" flipV="false" rot="-10260044">
            <a:off x="15637642" y="-733646"/>
            <a:ext cx="2500868" cy="2108170"/>
          </a:xfrm>
          <a:custGeom>
            <a:avLst/>
            <a:gdLst/>
            <a:ahLst/>
            <a:cxnLst/>
            <a:rect r="r" b="b" t="t" l="l"/>
            <a:pathLst>
              <a:path h="2108170" w="2500868">
                <a:moveTo>
                  <a:pt x="2500869" y="0"/>
                </a:moveTo>
                <a:lnTo>
                  <a:pt x="0" y="0"/>
                </a:lnTo>
                <a:lnTo>
                  <a:pt x="0" y="2108170"/>
                </a:lnTo>
                <a:lnTo>
                  <a:pt x="2500869" y="2108170"/>
                </a:lnTo>
                <a:lnTo>
                  <a:pt x="2500869"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8853935">
            <a:off x="106301" y="-215936"/>
            <a:ext cx="1240050" cy="1799545"/>
          </a:xfrm>
          <a:custGeom>
            <a:avLst/>
            <a:gdLst/>
            <a:ahLst/>
            <a:cxnLst/>
            <a:rect r="r" b="b" t="t" l="l"/>
            <a:pathLst>
              <a:path h="1799545" w="1240050">
                <a:moveTo>
                  <a:pt x="0" y="0"/>
                </a:moveTo>
                <a:lnTo>
                  <a:pt x="1240050" y="0"/>
                </a:lnTo>
                <a:lnTo>
                  <a:pt x="1240050" y="1799545"/>
                </a:lnTo>
                <a:lnTo>
                  <a:pt x="0" y="179954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6" id="16"/>
          <p:cNvSpPr/>
          <p:nvPr/>
        </p:nvSpPr>
        <p:spPr>
          <a:xfrm flipH="false" flipV="false" rot="2700000">
            <a:off x="10887114" y="8645378"/>
            <a:ext cx="1369210" cy="1986980"/>
          </a:xfrm>
          <a:custGeom>
            <a:avLst/>
            <a:gdLst/>
            <a:ahLst/>
            <a:cxnLst/>
            <a:rect r="r" b="b" t="t" l="l"/>
            <a:pathLst>
              <a:path h="1986980" w="1369210">
                <a:moveTo>
                  <a:pt x="0" y="0"/>
                </a:moveTo>
                <a:lnTo>
                  <a:pt x="1369210" y="0"/>
                </a:lnTo>
                <a:lnTo>
                  <a:pt x="1369210" y="1986980"/>
                </a:lnTo>
                <a:lnTo>
                  <a:pt x="0" y="198698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7" id="17"/>
          <p:cNvSpPr/>
          <p:nvPr/>
        </p:nvSpPr>
        <p:spPr>
          <a:xfrm flipH="false" flipV="false" rot="5662259">
            <a:off x="17360621" y="1347213"/>
            <a:ext cx="1240050" cy="1799545"/>
          </a:xfrm>
          <a:custGeom>
            <a:avLst/>
            <a:gdLst/>
            <a:ahLst/>
            <a:cxnLst/>
            <a:rect r="r" b="b" t="t" l="l"/>
            <a:pathLst>
              <a:path h="1799545" w="1240050">
                <a:moveTo>
                  <a:pt x="0" y="0"/>
                </a:moveTo>
                <a:lnTo>
                  <a:pt x="1240050" y="0"/>
                </a:lnTo>
                <a:lnTo>
                  <a:pt x="1240050" y="1799544"/>
                </a:lnTo>
                <a:lnTo>
                  <a:pt x="0" y="1799544"/>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DAFruHKSzAg</dc:identifier>
  <dcterms:modified xsi:type="dcterms:W3CDTF">2011-08-01T06:04:30Z</dcterms:modified>
  <cp:revision>1</cp:revision>
  <dc:title>WPŁYW WYSOKICH TECHNOLOGI NA ROZWÓJ MOWY</dc:title>
</cp:coreProperties>
</file>