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90"/>
  </p:notesMasterIdLst>
  <p:sldIdLst>
    <p:sldId id="256" r:id="rId2"/>
    <p:sldId id="296" r:id="rId3"/>
    <p:sldId id="320" r:id="rId4"/>
    <p:sldId id="369" r:id="rId5"/>
    <p:sldId id="372" r:id="rId6"/>
    <p:sldId id="370" r:id="rId7"/>
    <p:sldId id="371" r:id="rId8"/>
    <p:sldId id="297" r:id="rId9"/>
    <p:sldId id="298" r:id="rId10"/>
    <p:sldId id="378" r:id="rId11"/>
    <p:sldId id="379" r:id="rId12"/>
    <p:sldId id="380" r:id="rId13"/>
    <p:sldId id="381" r:id="rId14"/>
    <p:sldId id="382" r:id="rId15"/>
    <p:sldId id="358" r:id="rId16"/>
    <p:sldId id="360" r:id="rId17"/>
    <p:sldId id="362" r:id="rId18"/>
    <p:sldId id="364" r:id="rId19"/>
    <p:sldId id="353" r:id="rId20"/>
    <p:sldId id="354" r:id="rId21"/>
    <p:sldId id="258" r:id="rId22"/>
    <p:sldId id="259" r:id="rId23"/>
    <p:sldId id="261" r:id="rId24"/>
    <p:sldId id="265" r:id="rId25"/>
    <p:sldId id="311" r:id="rId26"/>
    <p:sldId id="312" r:id="rId27"/>
    <p:sldId id="339" r:id="rId28"/>
    <p:sldId id="387" r:id="rId29"/>
    <p:sldId id="366" r:id="rId30"/>
    <p:sldId id="270" r:id="rId31"/>
    <p:sldId id="327" r:id="rId32"/>
    <p:sldId id="314" r:id="rId33"/>
    <p:sldId id="328" r:id="rId34"/>
    <p:sldId id="337" r:id="rId35"/>
    <p:sldId id="338" r:id="rId36"/>
    <p:sldId id="315" r:id="rId37"/>
    <p:sldId id="332" r:id="rId38"/>
    <p:sldId id="333" r:id="rId39"/>
    <p:sldId id="334" r:id="rId40"/>
    <p:sldId id="335" r:id="rId41"/>
    <p:sldId id="336" r:id="rId42"/>
    <p:sldId id="321" r:id="rId43"/>
    <p:sldId id="316" r:id="rId44"/>
    <p:sldId id="322" r:id="rId45"/>
    <p:sldId id="317" r:id="rId46"/>
    <p:sldId id="330" r:id="rId47"/>
    <p:sldId id="300" r:id="rId48"/>
    <p:sldId id="389" r:id="rId49"/>
    <p:sldId id="377" r:id="rId50"/>
    <p:sldId id="386" r:id="rId51"/>
    <p:sldId id="385" r:id="rId52"/>
    <p:sldId id="384" r:id="rId53"/>
    <p:sldId id="274" r:id="rId54"/>
    <p:sldId id="272" r:id="rId55"/>
    <p:sldId id="273" r:id="rId56"/>
    <p:sldId id="275" r:id="rId57"/>
    <p:sldId id="373" r:id="rId58"/>
    <p:sldId id="374" r:id="rId59"/>
    <p:sldId id="390" r:id="rId60"/>
    <p:sldId id="277" r:id="rId61"/>
    <p:sldId id="278" r:id="rId62"/>
    <p:sldId id="279" r:id="rId63"/>
    <p:sldId id="280" r:id="rId64"/>
    <p:sldId id="281" r:id="rId65"/>
    <p:sldId id="282" r:id="rId66"/>
    <p:sldId id="283" r:id="rId67"/>
    <p:sldId id="284" r:id="rId68"/>
    <p:sldId id="291" r:id="rId69"/>
    <p:sldId id="340" r:id="rId70"/>
    <p:sldId id="376" r:id="rId71"/>
    <p:sldId id="307" r:id="rId72"/>
    <p:sldId id="308" r:id="rId73"/>
    <p:sldId id="375" r:id="rId74"/>
    <p:sldId id="388" r:id="rId75"/>
    <p:sldId id="368" r:id="rId76"/>
    <p:sldId id="292" r:id="rId77"/>
    <p:sldId id="302" r:id="rId78"/>
    <p:sldId id="303" r:id="rId79"/>
    <p:sldId id="349" r:id="rId80"/>
    <p:sldId id="345" r:id="rId81"/>
    <p:sldId id="347" r:id="rId82"/>
    <p:sldId id="346" r:id="rId83"/>
    <p:sldId id="344" r:id="rId84"/>
    <p:sldId id="304" r:id="rId85"/>
    <p:sldId id="343" r:id="rId86"/>
    <p:sldId id="341" r:id="rId87"/>
    <p:sldId id="342" r:id="rId88"/>
    <p:sldId id="352" r:id="rId89"/>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660"/>
  </p:normalViewPr>
  <p:slideViewPr>
    <p:cSldViewPr>
      <p:cViewPr varScale="1">
        <p:scale>
          <a:sx n="70" d="100"/>
          <a:sy n="70" d="100"/>
        </p:scale>
        <p:origin x="138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7E97E1-F8B7-450C-8B06-36A9FD678923}" type="datetimeFigureOut">
              <a:rPr lang="pl-PL" smtClean="0"/>
              <a:pPr/>
              <a:t>2020-08-30</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6FD8D4-2128-499A-B48E-4EF12AE48A9D}" type="slidenum">
              <a:rPr lang="pl-PL" smtClean="0"/>
              <a:pPr/>
              <a:t>‹#›</a:t>
            </a:fld>
            <a:endParaRPr lang="pl-PL"/>
          </a:p>
        </p:txBody>
      </p:sp>
    </p:spTree>
    <p:extLst>
      <p:ext uri="{BB962C8B-B14F-4D97-AF65-F5344CB8AC3E}">
        <p14:creationId xmlns:p14="http://schemas.microsoft.com/office/powerpoint/2010/main" val="4048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A16FD8D4-2128-499A-B48E-4EF12AE48A9D}" type="slidenum">
              <a:rPr lang="pl-PL" smtClean="0"/>
              <a:pPr/>
              <a:t>3</a:t>
            </a:fld>
            <a:endParaRPr lang="pl-PL"/>
          </a:p>
        </p:txBody>
      </p:sp>
    </p:spTree>
    <p:extLst>
      <p:ext uri="{BB962C8B-B14F-4D97-AF65-F5344CB8AC3E}">
        <p14:creationId xmlns:p14="http://schemas.microsoft.com/office/powerpoint/2010/main" val="7985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pl-PL" smtClean="0"/>
              <a:t>Kliknij, aby edytować styl</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a:p>
        </p:txBody>
      </p:sp>
      <p:sp>
        <p:nvSpPr>
          <p:cNvPr id="4" name="Date Placeholder 3"/>
          <p:cNvSpPr>
            <a:spLocks noGrp="1"/>
          </p:cNvSpPr>
          <p:nvPr>
            <p:ph type="dt" sz="half" idx="10"/>
          </p:nvPr>
        </p:nvSpPr>
        <p:spPr/>
        <p:txBody>
          <a:bodyPr/>
          <a:lstStyle/>
          <a:p>
            <a:fld id="{893809E2-3B56-48A9-991A-CBB25D9F5B12}" type="datetime1">
              <a:rPr lang="pl-PL" smtClean="0"/>
              <a:t>2020-08-30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C911E64D-DEE2-40B1-984F-D36A1EDF4FCA}" type="datetime1">
              <a:rPr lang="pl-PL" smtClean="0"/>
              <a:t>2020-08-30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pl-PL" smtClean="0"/>
              <a:t>Kliknij, aby edytować styl</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55B82B6B-4F94-4008-B4FA-152C17E697D2}" type="datetime1">
              <a:rPr lang="pl-PL" smtClean="0"/>
              <a:t>2020-08-30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pl-PL" smtClean="0"/>
              <a:t>Kliknij, aby edytować styl</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7D7DE3A5-117D-45BB-B207-4E4803468EC0}" type="datetime1">
              <a:rPr lang="pl-PL" smtClean="0"/>
              <a:t>2020-08-30</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Date Placeholder 6"/>
          <p:cNvSpPr>
            <a:spLocks noGrp="1"/>
          </p:cNvSpPr>
          <p:nvPr>
            <p:ph type="dt" sz="half" idx="10"/>
          </p:nvPr>
        </p:nvSpPr>
        <p:spPr/>
        <p:txBody>
          <a:bodyPr/>
          <a:lstStyle/>
          <a:p>
            <a:fld id="{2F524EB5-F8BA-4E94-8C08-E40B50A76746}" type="datetime1">
              <a:rPr lang="pl-PL" smtClean="0"/>
              <a:t>2020-08-30</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Date Placeholder 2"/>
          <p:cNvSpPr>
            <a:spLocks noGrp="1"/>
          </p:cNvSpPr>
          <p:nvPr>
            <p:ph type="dt" sz="half" idx="10"/>
          </p:nvPr>
        </p:nvSpPr>
        <p:spPr/>
        <p:txBody>
          <a:bodyPr/>
          <a:lstStyle/>
          <a:p>
            <a:fld id="{4D2CDA4C-BA96-4802-867D-B2DD275D7518}" type="datetime1">
              <a:rPr lang="pl-PL" smtClean="0"/>
              <a:t>2020-08-30</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3944C9-E056-4F5C-8CC7-A3361AD2793E}" type="datetime1">
              <a:rPr lang="pl-PL" smtClean="0"/>
              <a:t>2020-08-30</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pl-PL" smtClean="0"/>
              <a:t>Kliknij, aby edytować styl</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934CDEDE-6A8D-445C-8BB8-8D9E21158355}" type="datetime1">
              <a:rPr lang="pl-PL" smtClean="0"/>
              <a:t>2020-08-30</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pl-PL" smtClean="0"/>
              <a:t>Kliknij, aby edytować styl</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500B10D8-A3F2-467F-8739-2E548C9416BB}" type="datetime1">
              <a:rPr lang="pl-PL" smtClean="0"/>
              <a:t>2020-08-30</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196B06C-77F0-45E2-864D-CB9CAB8CC921}" type="slidenum">
              <a:rPr lang="pl-PL" smtClean="0"/>
              <a:pPr/>
              <a:t>‹#›</a:t>
            </a:fld>
            <a:endParaRPr lang="pl-PL"/>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pl-PL" smtClean="0"/>
              <a:t>Kliknij ikonę, aby dodać obraz</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B9C9A778-31FE-4476-B81F-F9B7ADBF40B6}" type="datetime1">
              <a:rPr lang="pl-PL" smtClean="0"/>
              <a:t>2020-08-30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pl-PL" smtClean="0"/>
              <a:t>Kliknij, aby edytować styl</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0C6769B5-40E5-4B8D-B1BC-9C11025590A8}" type="datetime1">
              <a:rPr lang="pl-PL" smtClean="0"/>
              <a:t>2020-08-30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196B06C-77F0-45E2-864D-CB9CAB8CC921}"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pl-PL" smtClean="0"/>
              <a:t>Kliknij, aby edytować styl</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1CE297C7-54E0-49FA-B5C7-EF23B933BB61}" type="datetime1">
              <a:rPr lang="pl-PL" smtClean="0"/>
              <a:t>2020-08-30</a:t>
            </a:fld>
            <a:endParaRPr lang="pl-PL"/>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pl-PL"/>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6196B06C-77F0-45E2-864D-CB9CAB8CC921}"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images.google.pl/imgres?imgurl=http://i1.trekearth.com/photos/82720/punk.jpg&amp;imgrefurl=http://pl.trekearth.com/gallery/Europe/Germany/photo805242.htm&amp;usg=__Cj1ipgz3mZSDjn3R3aD_2Y50Mkw=&amp;h=600&amp;w=400&amp;sz=210&amp;hl=pl&amp;start=4&amp;tbnid=6XxWDdSvbw8F0M:&amp;tbnh=135&amp;tbnw=90&amp;prev=/images?q=Punk&amp;gbv=2&amp;ndsp=20&amp;hl=pl&amp;sa=N" TargetMode="Externa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hyperlink" Target="http://images.google.pl/imgres?imgurl=http://travelblog.viator.com/wp-content/uploads/2008/02/berlin-punk-things-to-do.jpg&amp;imgrefurl=http://travelblog.viator.com/diy-punk-backpacker-in-berlin/&amp;usg=__ard1RG066BADKAZnBqecHc8Mngk=&amp;h=318&amp;w=350&amp;sz=32&amp;hl=pl&amp;start=18&amp;tbnid=nA6bez5yQ017SM:&amp;tbnh=109&amp;tbnw=120&amp;prev=/images?q=Punk&amp;gbv=2&amp;ndsp=20&amp;hl=pl&amp;sa=N"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http://dawniejdzisiaj.pl/17895"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55576" y="1382911"/>
            <a:ext cx="7772400" cy="1470025"/>
          </a:xfrm>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pl-PL" sz="4900" b="1" cap="all"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erlin Sans FB Demi" pitchFamily="34" charset="0"/>
                <a:cs typeface="Arial" pitchFamily="34" charset="0"/>
              </a:rPr>
              <a:t>CZAS WOLNY DZIECI I MŁODZIEŻY</a:t>
            </a:r>
            <a:r>
              <a:rPr lang="pl-PL" b="1" cap="all" dirty="0" smtClean="0">
                <a:ln/>
                <a:solidFill>
                  <a:schemeClr val="accent6">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erlin Sans FB Demi" pitchFamily="34" charset="0"/>
                <a:cs typeface="Arial" pitchFamily="34" charset="0"/>
              </a:rPr>
              <a:t/>
            </a:r>
            <a:br>
              <a:rPr lang="pl-PL" b="1" cap="all" dirty="0" smtClean="0">
                <a:ln/>
                <a:solidFill>
                  <a:schemeClr val="accent6">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erlin Sans FB Demi" pitchFamily="34" charset="0"/>
                <a:cs typeface="Arial" pitchFamily="34" charset="0"/>
              </a:rPr>
            </a:br>
            <a:r>
              <a:rPr lang="pl-PL" sz="3600" b="1" cap="all" dirty="0" smtClean="0">
                <a:ln/>
                <a:solidFill>
                  <a:schemeClr val="tx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erlin Sans FB Demi" pitchFamily="34" charset="0"/>
                <a:cs typeface="Arial" pitchFamily="34" charset="0"/>
              </a:rPr>
              <a:t>w aspekcie wartości wychowawczych i zagrożeń</a:t>
            </a:r>
            <a:endParaRPr lang="pl-PL" sz="3600" b="1" cap="all" dirty="0">
              <a:ln/>
              <a:solidFill>
                <a:schemeClr val="tx2">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Berlin Sans FB Demi" pitchFamily="34" charset="0"/>
              <a:cs typeface="Arial" pitchFamily="34" charset="0"/>
            </a:endParaRPr>
          </a:p>
        </p:txBody>
      </p:sp>
      <p:pic>
        <p:nvPicPr>
          <p:cNvPr id="1033" name="Picture 9" descr="http://bosko.pl/sites/default/files/imagecache/lead-image-full/artykul/2011/czas_wolny_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2601" y="3140968"/>
            <a:ext cx="3476625" cy="2609851"/>
          </a:xfrm>
          <a:prstGeom prst="rect">
            <a:avLst/>
          </a:prstGeom>
          <a:noFill/>
          <a:ln>
            <a:solidFill>
              <a:schemeClr val="tx2">
                <a:lumMod val="75000"/>
              </a:schemeClr>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11560" y="764704"/>
            <a:ext cx="6912768" cy="1815882"/>
          </a:xfrm>
          <a:prstGeom prst="rect">
            <a:avLst/>
          </a:prstGeom>
        </p:spPr>
        <p:txBody>
          <a:bodyPr wrap="square">
            <a:spAutoFit/>
          </a:bodyPr>
          <a:lstStyle/>
          <a:p>
            <a:r>
              <a:rPr lang="pl-PL" sz="2800" b="1" dirty="0">
                <a:solidFill>
                  <a:srgbClr val="7030A0"/>
                </a:solidFill>
                <a:latin typeface="Comic Sans MS" pitchFamily="66" charset="0"/>
              </a:rPr>
              <a:t>Czas </a:t>
            </a:r>
            <a:r>
              <a:rPr lang="pl-PL" sz="2800" b="1" dirty="0" smtClean="0">
                <a:solidFill>
                  <a:srgbClr val="7030A0"/>
                </a:solidFill>
                <a:latin typeface="Comic Sans MS" pitchFamily="66" charset="0"/>
              </a:rPr>
              <a:t>wolny </a:t>
            </a:r>
            <a:r>
              <a:rPr lang="pl-PL" sz="2800" dirty="0" smtClean="0">
                <a:latin typeface="Comic Sans MS" pitchFamily="66" charset="0"/>
              </a:rPr>
              <a:t>jest </a:t>
            </a:r>
            <a:r>
              <a:rPr lang="pl-PL" sz="2800" dirty="0">
                <a:latin typeface="Comic Sans MS" pitchFamily="66" charset="0"/>
              </a:rPr>
              <a:t>nieodłącznym elementem życia człowieka, wpływającym na jego rozwój fizyczny, psychologiczny i społeczny.</a:t>
            </a:r>
          </a:p>
        </p:txBody>
      </p:sp>
      <p:pic>
        <p:nvPicPr>
          <p:cNvPr id="3" name="Picture 2" descr="http://2010.zlotemysli.pl/images/Marta/rodzi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584787"/>
            <a:ext cx="4536504" cy="3010104"/>
          </a:xfrm>
          <a:prstGeom prst="rect">
            <a:avLst/>
          </a:prstGeom>
          <a:noFill/>
          <a:extLst>
            <a:ext uri="{909E8E84-426E-40DD-AFC4-6F175D3DCCD1}">
              <a14:hiddenFill xmlns:a14="http://schemas.microsoft.com/office/drawing/2010/main">
                <a:solidFill>
                  <a:srgbClr val="FFFFFF"/>
                </a:solidFill>
              </a14:hiddenFill>
            </a:ext>
          </a:extLst>
        </p:spPr>
      </p:pic>
      <p:sp>
        <p:nvSpPr>
          <p:cNvPr id="4" name="Symbol zastępczy numeru slajdu 3"/>
          <p:cNvSpPr>
            <a:spLocks noGrp="1"/>
          </p:cNvSpPr>
          <p:nvPr>
            <p:ph type="sldNum" sz="quarter" idx="12"/>
          </p:nvPr>
        </p:nvSpPr>
        <p:spPr/>
        <p:txBody>
          <a:bodyPr/>
          <a:lstStyle/>
          <a:p>
            <a:fld id="{6196B06C-77F0-45E2-864D-CB9CAB8CC921}" type="slidenum">
              <a:rPr lang="pl-PL" smtClean="0"/>
              <a:pPr/>
              <a:t>2</a:t>
            </a:fld>
            <a:endParaRPr lang="pl-PL"/>
          </a:p>
        </p:txBody>
      </p:sp>
    </p:spTree>
    <p:extLst>
      <p:ext uri="{BB962C8B-B14F-4D97-AF65-F5344CB8AC3E}">
        <p14:creationId xmlns:p14="http://schemas.microsoft.com/office/powerpoint/2010/main" val="3334956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rostokąt 15"/>
          <p:cNvSpPr/>
          <p:nvPr/>
        </p:nvSpPr>
        <p:spPr>
          <a:xfrm>
            <a:off x="683568" y="486865"/>
            <a:ext cx="7143800" cy="2616101"/>
          </a:xfrm>
          <a:prstGeom prst="rect">
            <a:avLst/>
          </a:prstGeom>
        </p:spPr>
        <p:txBody>
          <a:bodyPr wrap="square">
            <a:spAutoFit/>
          </a:bodyPr>
          <a:lstStyle/>
          <a:p>
            <a:r>
              <a:rPr lang="pl-PL" sz="4400" dirty="0">
                <a:gradFill flip="none" rotWithShape="1">
                  <a:gsLst>
                    <a:gs pos="17000">
                      <a:srgbClr val="7030A0">
                        <a:alpha val="68000"/>
                      </a:srgbClr>
                    </a:gs>
                    <a:gs pos="25000">
                      <a:srgbClr val="21D6E0"/>
                    </a:gs>
                    <a:gs pos="75000">
                      <a:srgbClr val="0087E6"/>
                    </a:gs>
                    <a:gs pos="100000">
                      <a:srgbClr val="005CBF"/>
                    </a:gs>
                  </a:gsLst>
                  <a:path path="circle">
                    <a:fillToRect l="50000" t="50000" r="50000" b="50000"/>
                  </a:path>
                  <a:tileRect/>
                </a:gradFill>
                <a:latin typeface="Comic Sans MS" pitchFamily="66" charset="0"/>
              </a:rPr>
              <a:t>CZAS WOLNY </a:t>
            </a:r>
            <a:r>
              <a:rPr lang="pl-PL" sz="2400" dirty="0">
                <a:latin typeface="Comic Sans MS" pitchFamily="66" charset="0"/>
              </a:rPr>
              <a:t>(wg Izdebskiej) </a:t>
            </a:r>
            <a:r>
              <a:rPr lang="pl-PL" sz="2400" dirty="0" smtClean="0">
                <a:latin typeface="Comic Sans MS" pitchFamily="66" charset="0"/>
              </a:rPr>
              <a:t>– </a:t>
            </a:r>
          </a:p>
          <a:p>
            <a:pPr algn="just"/>
            <a:r>
              <a:rPr lang="pl-PL" sz="2400" dirty="0">
                <a:latin typeface="Comic Sans MS" pitchFamily="66" charset="0"/>
              </a:rPr>
              <a:t>t</a:t>
            </a:r>
            <a:r>
              <a:rPr lang="pl-PL" sz="2400" dirty="0" smtClean="0">
                <a:latin typeface="Comic Sans MS" pitchFamily="66" charset="0"/>
              </a:rPr>
              <a:t>o ten </a:t>
            </a:r>
            <a:r>
              <a:rPr lang="pl-PL" sz="2400" dirty="0">
                <a:latin typeface="Comic Sans MS" pitchFamily="66" charset="0"/>
              </a:rPr>
              <a:t>okres w ciągu doby, który pozostaje po wypełnieniu obowiązków szkolnych, zawodowych, domowych, organizacyjno – porządkowych oraz czynności związanych z zachowaniem zdrowia </a:t>
            </a:r>
            <a:endParaRPr lang="pl-PL" sz="2400" dirty="0" smtClean="0">
              <a:latin typeface="Comic Sans MS" pitchFamily="66" charset="0"/>
            </a:endParaRPr>
          </a:p>
          <a:p>
            <a:pPr algn="just"/>
            <a:r>
              <a:rPr lang="pl-PL" sz="2400" dirty="0" smtClean="0">
                <a:latin typeface="Comic Sans MS" pitchFamily="66" charset="0"/>
              </a:rPr>
              <a:t>i higieny</a:t>
            </a:r>
            <a:r>
              <a:rPr lang="pl-PL" sz="2400" dirty="0">
                <a:latin typeface="Comic Sans MS" pitchFamily="66" charset="0"/>
              </a:rPr>
              <a:t>. </a:t>
            </a:r>
          </a:p>
        </p:txBody>
      </p:sp>
      <p:sp>
        <p:nvSpPr>
          <p:cNvPr id="19" name="Prostokąt 18"/>
          <p:cNvSpPr/>
          <p:nvPr/>
        </p:nvSpPr>
        <p:spPr>
          <a:xfrm>
            <a:off x="2843808" y="3000372"/>
            <a:ext cx="5798448" cy="2677656"/>
          </a:xfrm>
          <a:prstGeom prst="rect">
            <a:avLst/>
          </a:prstGeom>
        </p:spPr>
        <p:txBody>
          <a:bodyPr wrap="square">
            <a:spAutoFit/>
          </a:bodyPr>
          <a:lstStyle/>
          <a:p>
            <a:pPr algn="just"/>
            <a:r>
              <a:rPr lang="pl-PL" sz="2400" dirty="0">
                <a:latin typeface="Comic Sans MS" pitchFamily="66" charset="0"/>
              </a:rPr>
              <a:t>Za czas wolny ucznia (młodzieży) należy uważać taki czas, który pozostaje mu po wypełnieniu szkolnych i domowych obowiązków, w którym może on wykonywać czynności według swego upodobania, zgodnie ze swoimi potrzebami psychospołecznymi.</a:t>
            </a:r>
          </a:p>
        </p:txBody>
      </p:sp>
      <p:pic>
        <p:nvPicPr>
          <p:cNvPr id="5" name="Picture 6" descr="MPj0438639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3284984"/>
            <a:ext cx="2069041" cy="1552443"/>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3</a:t>
            </a:fld>
            <a:endParaRPr lang="pl-PL"/>
          </a:p>
        </p:txBody>
      </p:sp>
    </p:spTree>
    <p:extLst>
      <p:ext uri="{BB962C8B-B14F-4D97-AF65-F5344CB8AC3E}">
        <p14:creationId xmlns:p14="http://schemas.microsoft.com/office/powerpoint/2010/main" val="2610737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683568" y="681603"/>
            <a:ext cx="7920880" cy="46474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04800" algn="l"/>
              </a:tabLst>
            </a:pPr>
            <a:r>
              <a:rPr kumimoji="0" lang="pl-PL" sz="3200" b="0" i="0" strike="noStrike" cap="none" normalizeH="0" baseline="0" dirty="0" smtClean="0">
                <a:ln>
                  <a:noFill/>
                </a:ln>
                <a:solidFill>
                  <a:schemeClr val="accent6">
                    <a:lumMod val="50000"/>
                  </a:schemeClr>
                </a:solidFill>
                <a:effectLst/>
                <a:latin typeface="Comic Sans MS" pitchFamily="66" charset="0"/>
                <a:ea typeface="Times New Roman" pitchFamily="18" charset="0"/>
                <a:cs typeface="Arial" pitchFamily="34" charset="0"/>
              </a:rPr>
              <a:t>Funkcje czasu wolnego:                              </a:t>
            </a:r>
            <a:endParaRPr kumimoji="0" lang="pl-PL" sz="2800" b="0" i="0" u="none" strike="noStrike" cap="none" normalizeH="0" baseline="0" dirty="0" smtClean="0">
              <a:ln>
                <a:noFill/>
              </a:ln>
              <a:solidFill>
                <a:schemeClr val="accent6">
                  <a:lumMod val="50000"/>
                </a:schemeClr>
              </a:solidFill>
              <a:effectLst/>
              <a:latin typeface="Comic Sans MS" pitchFamily="66"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304800" algn="l"/>
              </a:tabLst>
            </a:pPr>
            <a:r>
              <a:rPr kumimoji="0" lang="pl-PL" sz="2800" b="0" i="0" u="none" strike="noStrike" cap="none" normalizeH="0" baseline="0" dirty="0" smtClean="0">
                <a:ln>
                  <a:noFill/>
                </a:ln>
                <a:solidFill>
                  <a:schemeClr val="accent6">
                    <a:lumMod val="50000"/>
                  </a:schemeClr>
                </a:solidFill>
                <a:effectLst/>
                <a:latin typeface="Comic Sans MS" pitchFamily="66" charset="0"/>
                <a:ea typeface="Times New Roman" pitchFamily="18" charset="0"/>
                <a:cs typeface="Arial" pitchFamily="34" charset="0"/>
              </a:rPr>
              <a:t>w ujęciu szerokim:                          </a:t>
            </a:r>
            <a:endParaRPr kumimoji="0" lang="pl-PL" sz="2800" b="0" i="0" u="none" strike="noStrike" cap="none" normalizeH="0" baseline="0" dirty="0" smtClean="0">
              <a:ln>
                <a:noFill/>
              </a:ln>
              <a:solidFill>
                <a:schemeClr val="accent6">
                  <a:lumMod val="50000"/>
                </a:schemeClr>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04800" algn="l"/>
              </a:tabLst>
            </a:pP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wypoczynku, </a:t>
            </a:r>
            <a:endParaRPr kumimoji="0" lang="pl-PL" sz="28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04800" algn="l"/>
              </a:tabLst>
            </a:pP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rozwoju osobowości                  </a:t>
            </a:r>
            <a:endParaRPr kumimoji="0" lang="pl-PL" sz="2800" b="0" i="0" u="none" strike="noStrike" cap="none" normalizeH="0" baseline="0" dirty="0" smtClean="0">
              <a:ln>
                <a:noFill/>
              </a:ln>
              <a:solidFill>
                <a:srgbClr val="00B0F0"/>
              </a:solidFill>
              <a:effectLst/>
              <a:latin typeface="Comic Sans MS" pitchFamily="66"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304800" algn="l"/>
              </a:tabLst>
            </a:pPr>
            <a:r>
              <a:rPr kumimoji="0" lang="pl-PL" sz="2800" b="0" i="0" u="none" strike="noStrike" cap="none" normalizeH="0" baseline="0" dirty="0" smtClean="0">
                <a:ln>
                  <a:noFill/>
                </a:ln>
                <a:solidFill>
                  <a:schemeClr val="accent6">
                    <a:lumMod val="50000"/>
                  </a:schemeClr>
                </a:solidFill>
                <a:effectLst/>
                <a:latin typeface="Comic Sans MS" pitchFamily="66" charset="0"/>
                <a:ea typeface="Times New Roman" pitchFamily="18" charset="0"/>
                <a:cs typeface="Arial" pitchFamily="34" charset="0"/>
              </a:rPr>
              <a:t>w ujęciu wąskim:   </a:t>
            </a:r>
            <a:endParaRPr kumimoji="0" lang="pl-PL" sz="2800" b="0" i="0" u="none" strike="noStrike" cap="none" normalizeH="0" baseline="0" dirty="0" smtClean="0">
              <a:ln>
                <a:noFill/>
              </a:ln>
              <a:solidFill>
                <a:schemeClr val="accent6">
                  <a:lumMod val="50000"/>
                </a:schemeClr>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04800" algn="l"/>
              </a:tabLst>
            </a:pP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rozrywki, zabawy, </a:t>
            </a:r>
            <a:endParaRPr kumimoji="0" lang="pl-PL" sz="28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304800" algn="l"/>
              </a:tabLst>
            </a:pP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poznawczo- kształcąca            </a:t>
            </a:r>
          </a:p>
          <a:p>
            <a:pPr marL="0" marR="0" lvl="0" indent="0" algn="l" defTabSz="914400" rtl="0" eaLnBrk="0" fontAlgn="base" latinLnBrk="0" hangingPunct="0">
              <a:lnSpc>
                <a:spcPct val="100000"/>
              </a:lnSpc>
              <a:spcBef>
                <a:spcPct val="0"/>
              </a:spcBef>
              <a:spcAft>
                <a:spcPct val="0"/>
              </a:spcAft>
              <a:buClrTx/>
              <a:buSzTx/>
              <a:buFontTx/>
              <a:buChar char="•"/>
              <a:tabLst>
                <a:tab pos="304800" algn="l"/>
              </a:tabLst>
            </a:pP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wychowawcza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(dotyczy świadomej i planowej działalności </a:t>
            </a:r>
          </a:p>
          <a:p>
            <a:pPr marL="0" marR="0" lvl="0" indent="0" algn="l" defTabSz="914400" rtl="0" eaLnBrk="0" fontAlgn="base" latinLnBrk="0" hangingPunct="0">
              <a:lnSpc>
                <a:spcPct val="100000"/>
              </a:lnSpc>
              <a:spcBef>
                <a:spcPct val="0"/>
              </a:spcBef>
              <a:spcAft>
                <a:spcPct val="0"/>
              </a:spcAft>
              <a:buClrTx/>
              <a:buSzTx/>
              <a:buFontTx/>
              <a:buNone/>
              <a:tabLst>
                <a:tab pos="304800" algn="l"/>
              </a:tabLst>
            </a:pP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wychowawczej prowadzącej do kształtowania instrumentalnych </a:t>
            </a:r>
          </a:p>
          <a:p>
            <a:pPr marL="0" marR="0" lvl="0" indent="0" algn="l" defTabSz="914400" rtl="0" eaLnBrk="0" fontAlgn="base" latinLnBrk="0" hangingPunct="0">
              <a:lnSpc>
                <a:spcPct val="100000"/>
              </a:lnSpc>
              <a:spcBef>
                <a:spcPct val="0"/>
              </a:spcBef>
              <a:spcAft>
                <a:spcPct val="0"/>
              </a:spcAft>
              <a:buClrTx/>
              <a:buSzTx/>
              <a:buFontTx/>
              <a:buNone/>
              <a:tabLst>
                <a:tab pos="304800" algn="l"/>
              </a:tabLst>
            </a:pP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cech osobowości, wiadomości, zdolności, zainteresowań, potrzeb, </a:t>
            </a:r>
          </a:p>
          <a:p>
            <a:pPr marL="0" marR="0" lvl="0" indent="0" algn="l" defTabSz="914400" rtl="0" eaLnBrk="0" fontAlgn="base" latinLnBrk="0" hangingPunct="0">
              <a:lnSpc>
                <a:spcPct val="100000"/>
              </a:lnSpc>
              <a:spcBef>
                <a:spcPct val="0"/>
              </a:spcBef>
              <a:spcAft>
                <a:spcPct val="0"/>
              </a:spcAft>
              <a:buClrTx/>
              <a:buSzTx/>
              <a:buFontTx/>
              <a:buNone/>
              <a:tabLst>
                <a:tab pos="304800" algn="l"/>
              </a:tabLst>
            </a:pP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postaw, wartości) </a:t>
            </a: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r>
              <a:rPr kumimoji="0" lang="pl-PL" sz="2800" b="0" i="0" u="none" strike="noStrike" cap="none" normalizeH="0" baseline="0" dirty="0" smtClean="0">
                <a:ln>
                  <a:noFill/>
                </a:ln>
                <a:solidFill>
                  <a:schemeClr val="tx1"/>
                </a:solidFill>
                <a:effectLst/>
                <a:latin typeface="Comic Sans MS" pitchFamily="66" charset="0"/>
                <a:cs typeface="Arial" pitchFamily="34" charset="0"/>
              </a:rPr>
              <a:t> </a:t>
            </a:r>
          </a:p>
        </p:txBody>
      </p:sp>
      <p:pic>
        <p:nvPicPr>
          <p:cNvPr id="1026" name="Picture 2" descr="http://t0.gstatic.com/images?q=tbn:ANd9GcRfoxS_2K8Sp_I6M6NuALrdd4eoOlOPAAvd4HpASklxdpvIc-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980728"/>
            <a:ext cx="2231990" cy="2731393"/>
          </a:xfrm>
          <a:prstGeom prst="rect">
            <a:avLst/>
          </a:prstGeom>
          <a:noFill/>
          <a:extLst>
            <a:ext uri="{909E8E84-426E-40DD-AFC4-6F175D3DCCD1}">
              <a14:hiddenFill xmlns:a14="http://schemas.microsoft.com/office/drawing/2010/main">
                <a:solidFill>
                  <a:srgbClr val="FFFFFF"/>
                </a:solidFill>
              </a14:hiddenFill>
            </a:ext>
          </a:extLst>
        </p:spPr>
      </p:pic>
      <p:sp>
        <p:nvSpPr>
          <p:cNvPr id="2" name="Symbol zastępczy numeru slajdu 1"/>
          <p:cNvSpPr>
            <a:spLocks noGrp="1"/>
          </p:cNvSpPr>
          <p:nvPr>
            <p:ph type="sldNum" sz="quarter" idx="12"/>
          </p:nvPr>
        </p:nvSpPr>
        <p:spPr/>
        <p:txBody>
          <a:bodyPr/>
          <a:lstStyle/>
          <a:p>
            <a:fld id="{6196B06C-77F0-45E2-864D-CB9CAB8CC921}" type="slidenum">
              <a:rPr lang="pl-PL" smtClean="0"/>
              <a:pPr/>
              <a:t>4</a:t>
            </a:fld>
            <a:endParaRPr lang="pl-PL"/>
          </a:p>
        </p:txBody>
      </p:sp>
    </p:spTree>
    <p:extLst>
      <p:ext uri="{BB962C8B-B14F-4D97-AF65-F5344CB8AC3E}">
        <p14:creationId xmlns:p14="http://schemas.microsoft.com/office/powerpoint/2010/main" val="1988714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6196B06C-77F0-45E2-864D-CB9CAB8CC921}" type="slidenum">
              <a:rPr lang="pl-PL" smtClean="0"/>
              <a:pPr/>
              <a:t>5</a:t>
            </a:fld>
            <a:endParaRPr lang="pl-PL"/>
          </a:p>
        </p:txBody>
      </p:sp>
      <p:sp>
        <p:nvSpPr>
          <p:cNvPr id="3" name="Prostokąt 2"/>
          <p:cNvSpPr/>
          <p:nvPr/>
        </p:nvSpPr>
        <p:spPr>
          <a:xfrm>
            <a:off x="755576" y="692696"/>
            <a:ext cx="7704856" cy="5539978"/>
          </a:xfrm>
          <a:prstGeom prst="rect">
            <a:avLst/>
          </a:prstGeom>
        </p:spPr>
        <p:txBody>
          <a:bodyPr wrap="square">
            <a:spAutoFit/>
          </a:bodyPr>
          <a:lstStyle/>
          <a:p>
            <a:pPr algn="ctr"/>
            <a:r>
              <a:rPr lang="pl-PL" sz="2400" dirty="0">
                <a:latin typeface="Comic Sans MS" pitchFamily="66" charset="0"/>
              </a:rPr>
              <a:t>W polskiej literaturze pedagogicznej często spotykamy pogląd, iż </a:t>
            </a:r>
            <a:r>
              <a:rPr lang="pl-PL" sz="2400" b="1" dirty="0">
                <a:solidFill>
                  <a:srgbClr val="7030A0"/>
                </a:solidFill>
                <a:latin typeface="Comic Sans MS" pitchFamily="66" charset="0"/>
              </a:rPr>
              <a:t>wypoczynek, rozrywka </a:t>
            </a:r>
            <a:r>
              <a:rPr lang="pl-PL" sz="2400" dirty="0">
                <a:latin typeface="Comic Sans MS" pitchFamily="66" charset="0"/>
              </a:rPr>
              <a:t>oraz</a:t>
            </a:r>
            <a:r>
              <a:rPr lang="pl-PL" sz="2400" b="1" dirty="0">
                <a:latin typeface="Comic Sans MS" pitchFamily="66" charset="0"/>
              </a:rPr>
              <a:t> </a:t>
            </a:r>
            <a:r>
              <a:rPr lang="pl-PL" sz="2400" b="1" dirty="0">
                <a:solidFill>
                  <a:srgbClr val="7030A0"/>
                </a:solidFill>
                <a:latin typeface="Comic Sans MS" pitchFamily="66" charset="0"/>
              </a:rPr>
              <a:t>rozwój osobowości </a:t>
            </a:r>
            <a:r>
              <a:rPr lang="pl-PL" sz="2400" dirty="0">
                <a:latin typeface="Comic Sans MS" pitchFamily="66" charset="0"/>
              </a:rPr>
              <a:t>są najważniejszymi funkcjami czasu wolnego. Niemal wszyscy badacze tej problematyki jednoznacznie ujmują funkcje odpoczynku i rozrywki, różnie natomiast jest określana </a:t>
            </a:r>
            <a:r>
              <a:rPr lang="pl-PL" sz="2400" b="1" dirty="0">
                <a:solidFill>
                  <a:srgbClr val="7030A0"/>
                </a:solidFill>
                <a:latin typeface="Comic Sans MS" pitchFamily="66" charset="0"/>
              </a:rPr>
              <a:t>funkcja wychowawcza</a:t>
            </a:r>
            <a:r>
              <a:rPr lang="pl-PL" sz="2400" dirty="0">
                <a:latin typeface="Comic Sans MS" pitchFamily="66" charset="0"/>
              </a:rPr>
              <a:t>. Najczęściej jest ona utożsamiana z rozwijaniem zainteresowań i zdolności, niewielu natomiast naukowców akcentuje kształtowanie postaw, cech charakteru, uspołecznienie dziecka.</a:t>
            </a:r>
          </a:p>
          <a:p>
            <a:pPr algn="ctr"/>
            <a:r>
              <a:rPr lang="pl-PL" sz="2400" dirty="0">
                <a:latin typeface="Comic Sans MS" pitchFamily="66" charset="0"/>
              </a:rPr>
              <a:t>Celem wychowania w czasie wolnym powinno być zarówno zaspokajanie potrzeb młodzieży, jak i rozwijanie pasji i talentów.</a:t>
            </a:r>
          </a:p>
          <a:p>
            <a:r>
              <a:rPr lang="pl-PL" dirty="0"/>
              <a:t> </a:t>
            </a:r>
          </a:p>
        </p:txBody>
      </p:sp>
    </p:spTree>
    <p:extLst>
      <p:ext uri="{BB962C8B-B14F-4D97-AF65-F5344CB8AC3E}">
        <p14:creationId xmlns:p14="http://schemas.microsoft.com/office/powerpoint/2010/main" val="40550088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6196B06C-77F0-45E2-864D-CB9CAB8CC921}" type="slidenum">
              <a:rPr lang="pl-PL" smtClean="0"/>
              <a:pPr/>
              <a:t>6</a:t>
            </a:fld>
            <a:endParaRPr lang="pl-PL"/>
          </a:p>
        </p:txBody>
      </p:sp>
      <p:sp>
        <p:nvSpPr>
          <p:cNvPr id="3" name="Prostokąt 2"/>
          <p:cNvSpPr/>
          <p:nvPr/>
        </p:nvSpPr>
        <p:spPr>
          <a:xfrm>
            <a:off x="683568" y="980728"/>
            <a:ext cx="7433298" cy="4154984"/>
          </a:xfrm>
          <a:prstGeom prst="rect">
            <a:avLst/>
          </a:prstGeom>
        </p:spPr>
        <p:txBody>
          <a:bodyPr wrap="square">
            <a:spAutoFit/>
          </a:bodyPr>
          <a:lstStyle/>
          <a:p>
            <a:pPr algn="ctr"/>
            <a:r>
              <a:rPr lang="pl-PL" sz="2400" b="1" dirty="0">
                <a:solidFill>
                  <a:srgbClr val="7030A0"/>
                </a:solidFill>
                <a:latin typeface="Comic Sans MS" pitchFamily="66" charset="0"/>
              </a:rPr>
              <a:t>Funkcje czasu wolnego ucznia</a:t>
            </a:r>
            <a:r>
              <a:rPr lang="pl-PL" sz="2400" dirty="0">
                <a:solidFill>
                  <a:srgbClr val="7030A0"/>
                </a:solidFill>
                <a:latin typeface="Comic Sans MS" pitchFamily="66" charset="0"/>
              </a:rPr>
              <a:t> </a:t>
            </a:r>
            <a:r>
              <a:rPr lang="pl-PL" sz="2400" dirty="0">
                <a:latin typeface="Comic Sans MS" pitchFamily="66" charset="0"/>
              </a:rPr>
              <a:t>można ująć w różnych aspektach:</a:t>
            </a:r>
          </a:p>
          <a:p>
            <a:pPr lvl="0" algn="ctr"/>
            <a:r>
              <a:rPr lang="pl-PL" sz="2400" dirty="0">
                <a:latin typeface="Comic Sans MS" pitchFamily="66" charset="0"/>
              </a:rPr>
              <a:t>w </a:t>
            </a:r>
            <a:r>
              <a:rPr lang="pl-PL" sz="2400" b="1" u="sng" dirty="0">
                <a:solidFill>
                  <a:srgbClr val="7030A0"/>
                </a:solidFill>
                <a:latin typeface="Comic Sans MS" pitchFamily="66" charset="0"/>
              </a:rPr>
              <a:t>aspekcie socjologicznym</a:t>
            </a:r>
            <a:r>
              <a:rPr lang="pl-PL" sz="2400" dirty="0">
                <a:solidFill>
                  <a:srgbClr val="7030A0"/>
                </a:solidFill>
                <a:latin typeface="Comic Sans MS" pitchFamily="66" charset="0"/>
              </a:rPr>
              <a:t> </a:t>
            </a:r>
            <a:r>
              <a:rPr lang="pl-PL" sz="2400" dirty="0">
                <a:latin typeface="Comic Sans MS" pitchFamily="66" charset="0"/>
              </a:rPr>
              <a:t>zwraca się uwagę na spędzanie czasu wolnego w zespole rówieśników, które prowadzi do bardziej wydajnego i wytrwałego działania, niż działanie indywidualne,</a:t>
            </a:r>
          </a:p>
          <a:p>
            <a:pPr algn="ctr"/>
            <a:r>
              <a:rPr lang="pl-PL" sz="2400" dirty="0">
                <a:latin typeface="Comic Sans MS" pitchFamily="66" charset="0"/>
              </a:rPr>
              <a:t>- czas wolny spełnia dwie podstawowe funkcje </a:t>
            </a:r>
            <a:r>
              <a:rPr lang="pl-PL" sz="2400" dirty="0" smtClean="0">
                <a:latin typeface="Comic Sans MS" pitchFamily="66" charset="0"/>
              </a:rPr>
              <a:t>:funkcja </a:t>
            </a:r>
            <a:r>
              <a:rPr lang="pl-PL" sz="2400" dirty="0">
                <a:latin typeface="Comic Sans MS" pitchFamily="66" charset="0"/>
              </a:rPr>
              <a:t>odtwarzania sił człowieka pochłanianych w sferze pracy i innych niezbędnych </a:t>
            </a:r>
            <a:r>
              <a:rPr lang="pl-PL" sz="2400" dirty="0" smtClean="0">
                <a:latin typeface="Comic Sans MS" pitchFamily="66" charset="0"/>
              </a:rPr>
              <a:t>zajęć; funkcja </a:t>
            </a:r>
            <a:r>
              <a:rPr lang="pl-PL" sz="2400" dirty="0">
                <a:latin typeface="Comic Sans MS" pitchFamily="66" charset="0"/>
              </a:rPr>
              <a:t>duchowego (kulturalnego , ideowego , </a:t>
            </a:r>
            <a:r>
              <a:rPr lang="pl-PL" sz="2400" dirty="0" smtClean="0">
                <a:latin typeface="Comic Sans MS" pitchFamily="66" charset="0"/>
              </a:rPr>
              <a:t>estetycznego) </a:t>
            </a:r>
            <a:r>
              <a:rPr lang="pl-PL" sz="2400" dirty="0">
                <a:latin typeface="Comic Sans MS" pitchFamily="66" charset="0"/>
              </a:rPr>
              <a:t>i fizycznego rozwoju człowieka, </a:t>
            </a:r>
          </a:p>
        </p:txBody>
      </p:sp>
    </p:spTree>
    <p:extLst>
      <p:ext uri="{BB962C8B-B14F-4D97-AF65-F5344CB8AC3E}">
        <p14:creationId xmlns:p14="http://schemas.microsoft.com/office/powerpoint/2010/main" val="3826685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6196B06C-77F0-45E2-864D-CB9CAB8CC921}" type="slidenum">
              <a:rPr lang="pl-PL" smtClean="0"/>
              <a:pPr/>
              <a:t>7</a:t>
            </a:fld>
            <a:endParaRPr lang="pl-PL"/>
          </a:p>
        </p:txBody>
      </p:sp>
      <p:sp>
        <p:nvSpPr>
          <p:cNvPr id="3" name="Prostokąt 2"/>
          <p:cNvSpPr/>
          <p:nvPr/>
        </p:nvSpPr>
        <p:spPr>
          <a:xfrm>
            <a:off x="827584" y="764704"/>
            <a:ext cx="7128792" cy="4524315"/>
          </a:xfrm>
          <a:prstGeom prst="rect">
            <a:avLst/>
          </a:prstGeom>
        </p:spPr>
        <p:txBody>
          <a:bodyPr wrap="square">
            <a:spAutoFit/>
          </a:bodyPr>
          <a:lstStyle/>
          <a:p>
            <a:pPr lvl="0" algn="ctr"/>
            <a:r>
              <a:rPr lang="pl-PL" sz="2400" dirty="0">
                <a:latin typeface="Comic Sans MS" pitchFamily="66" charset="0"/>
              </a:rPr>
              <a:t>w </a:t>
            </a:r>
            <a:r>
              <a:rPr lang="pl-PL" sz="2400" b="1" u="sng" dirty="0">
                <a:solidFill>
                  <a:srgbClr val="7030A0"/>
                </a:solidFill>
                <a:latin typeface="Comic Sans MS" pitchFamily="66" charset="0"/>
              </a:rPr>
              <a:t>aspekcie psychologicznym</a:t>
            </a:r>
            <a:r>
              <a:rPr lang="pl-PL" sz="2400" dirty="0">
                <a:solidFill>
                  <a:srgbClr val="7030A0"/>
                </a:solidFill>
                <a:latin typeface="Comic Sans MS" pitchFamily="66" charset="0"/>
              </a:rPr>
              <a:t> </a:t>
            </a:r>
            <a:r>
              <a:rPr lang="pl-PL" sz="2400" dirty="0">
                <a:latin typeface="Comic Sans MS" pitchFamily="66" charset="0"/>
              </a:rPr>
              <a:t>w młodym człowieku widzi się poszukiwacza nowych wrażeń, odkrywce nowych obszarów, który rozbudza i rozwija swoje zainteresowania i uzdolnienia,</a:t>
            </a:r>
          </a:p>
          <a:p>
            <a:pPr lvl="0" algn="ctr"/>
            <a:r>
              <a:rPr lang="pl-PL" sz="2400" dirty="0">
                <a:latin typeface="Comic Sans MS" pitchFamily="66" charset="0"/>
              </a:rPr>
              <a:t>w </a:t>
            </a:r>
            <a:r>
              <a:rPr lang="pl-PL" sz="2400" b="1" u="sng" dirty="0">
                <a:solidFill>
                  <a:srgbClr val="7030A0"/>
                </a:solidFill>
                <a:latin typeface="Comic Sans MS" pitchFamily="66" charset="0"/>
              </a:rPr>
              <a:t>aspekcie społecznym</a:t>
            </a:r>
            <a:r>
              <a:rPr lang="pl-PL" sz="2400" dirty="0">
                <a:solidFill>
                  <a:srgbClr val="7030A0"/>
                </a:solidFill>
                <a:latin typeface="Comic Sans MS" pitchFamily="66" charset="0"/>
              </a:rPr>
              <a:t> </a:t>
            </a:r>
            <a:r>
              <a:rPr lang="pl-PL" sz="2400" dirty="0">
                <a:latin typeface="Comic Sans MS" pitchFamily="66" charset="0"/>
              </a:rPr>
              <a:t>funkcja polega na aktywizowaniu jednostki, którego celem jest włączenie jej do życia w społeczeństwie, aby w rezultacie wykształcić w niej umiejętność świadomego w nim uczestnictwa, wyboru partnerów, podporządkowania się przepisom i obyczajom.</a:t>
            </a:r>
          </a:p>
          <a:p>
            <a:endParaRPr lang="pl-PL" sz="2400" dirty="0">
              <a:latin typeface="Comic Sans MS" pitchFamily="66" charset="0"/>
            </a:endParaRPr>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581128"/>
            <a:ext cx="2034403" cy="2043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754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39552" y="836712"/>
            <a:ext cx="7992888" cy="5016758"/>
          </a:xfrm>
          <a:prstGeom prst="rect">
            <a:avLst/>
          </a:prstGeom>
        </p:spPr>
        <p:txBody>
          <a:bodyPr wrap="square">
            <a:spAutoFit/>
          </a:bodyPr>
          <a:lstStyle/>
          <a:p>
            <a:pPr algn="ctr"/>
            <a:r>
              <a:rPr lang="pl-PL" sz="2400" dirty="0">
                <a:latin typeface="Comic Sans MS" pitchFamily="66" charset="0"/>
              </a:rPr>
              <a:t>Od wielu lat </a:t>
            </a:r>
            <a:r>
              <a:rPr lang="pl-PL" sz="3200" b="1" dirty="0">
                <a:solidFill>
                  <a:srgbClr val="7030A0"/>
                </a:solidFill>
                <a:latin typeface="Comic Sans MS" pitchFamily="66" charset="0"/>
              </a:rPr>
              <a:t>czas wolny </a:t>
            </a:r>
            <a:r>
              <a:rPr lang="pl-PL" sz="2400" dirty="0">
                <a:latin typeface="Comic Sans MS" pitchFamily="66" charset="0"/>
              </a:rPr>
              <a:t>jest obiektem zainteresowania wielu dziedzin nauki m.in. filozofii, antropologii, socjologii, psychologii, pedagogiki oraz ekonomii. Wynika to z przekonania, że czas wolny odgrywa ważną rolę w procesach społecznych oraz w zakresie działań dydaktycznych o wychowawczych. Pojęcie czasu wolnego było w większości przypadków </a:t>
            </a:r>
            <a:r>
              <a:rPr lang="pl-PL" sz="2400" dirty="0" smtClean="0">
                <a:latin typeface="Comic Sans MS" pitchFamily="66" charset="0"/>
              </a:rPr>
              <a:t>przeciwstawiane </a:t>
            </a:r>
            <a:r>
              <a:rPr lang="pl-PL" sz="2400" dirty="0">
                <a:latin typeface="Comic Sans MS" pitchFamily="66" charset="0"/>
              </a:rPr>
              <a:t>pojęciu wysiłek fizyczny. Dlatego też terminologia związana z pojęciem wolnego czasu nie jest zgodna, opiera się na różnego typu założeniach, jednak większość </a:t>
            </a:r>
            <a:r>
              <a:rPr lang="pl-PL" sz="2400" dirty="0" smtClean="0">
                <a:latin typeface="Comic Sans MS" pitchFamily="66" charset="0"/>
              </a:rPr>
              <a:t>definicji </a:t>
            </a:r>
            <a:r>
              <a:rPr lang="pl-PL" sz="2400" dirty="0">
                <a:latin typeface="Comic Sans MS" pitchFamily="66" charset="0"/>
              </a:rPr>
              <a:t>kładzie nacisk na to, że jest to okres w życiu człowieka, którym może on dysponować według własnego uznania. </a:t>
            </a:r>
          </a:p>
        </p:txBody>
      </p:sp>
      <p:sp>
        <p:nvSpPr>
          <p:cNvPr id="4" name="Symbol zastępczy numeru slajdu 3"/>
          <p:cNvSpPr>
            <a:spLocks noGrp="1"/>
          </p:cNvSpPr>
          <p:nvPr>
            <p:ph type="sldNum" sz="quarter" idx="12"/>
          </p:nvPr>
        </p:nvSpPr>
        <p:spPr/>
        <p:txBody>
          <a:bodyPr/>
          <a:lstStyle/>
          <a:p>
            <a:fld id="{6196B06C-77F0-45E2-864D-CB9CAB8CC921}" type="slidenum">
              <a:rPr lang="pl-PL" smtClean="0"/>
              <a:pPr/>
              <a:t>8</a:t>
            </a:fld>
            <a:endParaRPr lang="pl-PL"/>
          </a:p>
        </p:txBody>
      </p:sp>
    </p:spTree>
    <p:extLst>
      <p:ext uri="{BB962C8B-B14F-4D97-AF65-F5344CB8AC3E}">
        <p14:creationId xmlns:p14="http://schemas.microsoft.com/office/powerpoint/2010/main" val="591606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42600" y="260648"/>
            <a:ext cx="8856984" cy="4524315"/>
          </a:xfrm>
          <a:prstGeom prst="rect">
            <a:avLst/>
          </a:prstGeom>
        </p:spPr>
        <p:txBody>
          <a:bodyPr wrap="square">
            <a:spAutoFit/>
          </a:bodyPr>
          <a:lstStyle/>
          <a:p>
            <a:pPr algn="ctr"/>
            <a:r>
              <a:rPr lang="pl-PL" sz="2400" b="1" dirty="0">
                <a:solidFill>
                  <a:srgbClr val="7030A0"/>
                </a:solidFill>
                <a:latin typeface="Comic Sans MS" pitchFamily="66" charset="0"/>
              </a:rPr>
              <a:t>Czas wolny w życiu dziecka </a:t>
            </a:r>
            <a:r>
              <a:rPr lang="pl-PL" sz="2400" dirty="0">
                <a:latin typeface="Comic Sans MS" pitchFamily="66" charset="0"/>
              </a:rPr>
              <a:t>ma szczególne znaczenie, gdyż efekty pracy wychowawczej zależą w dużym stopniu od tego, jaką ilością czasu dziecko dysponuje, jakie wpływy na niego oddziałują, gdzie i jak spędza czas wolny. Może więc on być dobrodziejstwem, czasem, w którym można rozwijać, kształtować osobowość, ale może być też czasem bezwartościowym dla rozwoju dziecka, a nawet czynnikiem demoralizującym. Ważnym środkiem zapobiegającym takiemu niebezpieczeństwu jest odpowiednie przygotowanie dzieci do racjonalnego spędzania czasu wolnego już od najmłodszych lat, ponieważ już wtedy kształtuje się wiele upodobań i </a:t>
            </a:r>
            <a:r>
              <a:rPr lang="pl-PL" sz="2400" dirty="0" smtClean="0">
                <a:latin typeface="Comic Sans MS" pitchFamily="66" charset="0"/>
              </a:rPr>
              <a:t>nawyków</a:t>
            </a:r>
            <a:endParaRPr lang="pl-PL" sz="2400" dirty="0">
              <a:latin typeface="Comic Sans MS" pitchFamily="66" charset="0"/>
            </a:endParaRPr>
          </a:p>
        </p:txBody>
      </p:sp>
      <p:sp>
        <p:nvSpPr>
          <p:cNvPr id="4" name="Symbol zastępczy numeru slajdu 3"/>
          <p:cNvSpPr>
            <a:spLocks noGrp="1"/>
          </p:cNvSpPr>
          <p:nvPr>
            <p:ph type="sldNum" sz="quarter" idx="12"/>
          </p:nvPr>
        </p:nvSpPr>
        <p:spPr/>
        <p:txBody>
          <a:bodyPr/>
          <a:lstStyle/>
          <a:p>
            <a:fld id="{6196B06C-77F0-45E2-864D-CB9CAB8CC921}" type="slidenum">
              <a:rPr lang="pl-PL" smtClean="0"/>
              <a:pPr/>
              <a:t>9</a:t>
            </a:fld>
            <a:endParaRPr lang="pl-PL"/>
          </a:p>
        </p:txBody>
      </p:sp>
      <p:pic>
        <p:nvPicPr>
          <p:cNvPr id="1026" name="Picture 2" descr="http://bieganie.pl/img/2011_Articles/Biegaj__ca_mama5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784963"/>
            <a:ext cx="3055268" cy="1844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1784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bwMode="auto">
          <a:xfrm>
            <a:off x="827584" y="692696"/>
            <a:ext cx="711718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sz="4000" b="1" dirty="0">
                <a:solidFill>
                  <a:srgbClr val="7030A0"/>
                </a:solidFill>
                <a:latin typeface="Comic Sans MS" pitchFamily="66" charset="0"/>
              </a:rPr>
              <a:t>Najczęściej praktykowane współczesne formy spędzania wolnego czasu</a:t>
            </a:r>
            <a:br>
              <a:rPr lang="pl-PL" sz="4000" b="1" dirty="0">
                <a:solidFill>
                  <a:srgbClr val="7030A0"/>
                </a:solidFill>
                <a:latin typeface="Comic Sans MS" pitchFamily="66" charset="0"/>
              </a:rPr>
            </a:br>
            <a:endParaRPr lang="pl-PL" sz="4000" b="1" dirty="0">
              <a:solidFill>
                <a:srgbClr val="7030A0"/>
              </a:solidFill>
              <a:latin typeface="Comic Sans MS" pitchFamily="66" charset="0"/>
            </a:endParaRPr>
          </a:p>
        </p:txBody>
      </p:sp>
      <p:sp>
        <p:nvSpPr>
          <p:cNvPr id="5" name="Rectangle 3"/>
          <p:cNvSpPr>
            <a:spLocks noGrp="1" noChangeArrowheads="1"/>
          </p:cNvSpPr>
          <p:nvPr>
            <p:ph type="subTitle" idx="1"/>
          </p:nvPr>
        </p:nvSpPr>
        <p:spPr bwMode="auto">
          <a:xfrm>
            <a:off x="1547664" y="2492896"/>
            <a:ext cx="7117180" cy="861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Arial" pitchFamily="34" charset="0"/>
              <a:buChar char="•"/>
            </a:pPr>
            <a:r>
              <a:rPr lang="pl-PL" sz="3600" dirty="0" smtClean="0">
                <a:latin typeface="Comic Sans MS" pitchFamily="66" charset="0"/>
              </a:rPr>
              <a:t>Turystyka</a:t>
            </a:r>
            <a:endParaRPr lang="pl-PL" sz="3600" dirty="0">
              <a:latin typeface="Comic Sans MS" pitchFamily="66" charset="0"/>
            </a:endParaRPr>
          </a:p>
          <a:p>
            <a:pPr>
              <a:buFont typeface="Arial" pitchFamily="34" charset="0"/>
              <a:buChar char="•"/>
            </a:pPr>
            <a:r>
              <a:rPr lang="pl-PL" sz="3600" dirty="0" smtClean="0">
                <a:latin typeface="Comic Sans MS" pitchFamily="66" charset="0"/>
              </a:rPr>
              <a:t> </a:t>
            </a:r>
            <a:r>
              <a:rPr lang="pl-PL" sz="3600" dirty="0">
                <a:latin typeface="Comic Sans MS" pitchFamily="66" charset="0"/>
              </a:rPr>
              <a:t>Sport</a:t>
            </a:r>
          </a:p>
          <a:p>
            <a:pPr>
              <a:buFont typeface="Arial" pitchFamily="34" charset="0"/>
              <a:buChar char="•"/>
            </a:pPr>
            <a:r>
              <a:rPr lang="pl-PL" sz="3600" dirty="0" smtClean="0">
                <a:latin typeface="Comic Sans MS" pitchFamily="66" charset="0"/>
              </a:rPr>
              <a:t> </a:t>
            </a:r>
            <a:r>
              <a:rPr lang="pl-PL" sz="3600" dirty="0">
                <a:latin typeface="Comic Sans MS" pitchFamily="66" charset="0"/>
              </a:rPr>
              <a:t>Środki masowego przekazu (mass media)</a:t>
            </a:r>
          </a:p>
        </p:txBody>
      </p:sp>
    </p:spTree>
    <p:extLst>
      <p:ext uri="{BB962C8B-B14F-4D97-AF65-F5344CB8AC3E}">
        <p14:creationId xmlns:p14="http://schemas.microsoft.com/office/powerpoint/2010/main" val="3426033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Grp="1" noChangeArrowheads="1"/>
          </p:cNvSpPr>
          <p:nvPr/>
        </p:nvSpPr>
        <p:spPr bwMode="auto">
          <a:xfrm>
            <a:off x="827584" y="6845"/>
            <a:ext cx="7288316" cy="4243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sz="4000" b="1" dirty="0">
                <a:solidFill>
                  <a:srgbClr val="7030A0"/>
                </a:solidFill>
                <a:latin typeface="Comic Sans MS" pitchFamily="66" charset="0"/>
              </a:rPr>
              <a:t>Turystyka</a:t>
            </a:r>
            <a:r>
              <a:rPr lang="pl-PL" sz="4000" b="1" dirty="0">
                <a:solidFill>
                  <a:srgbClr val="FF0000"/>
                </a:solidFill>
                <a:latin typeface="Comic Sans MS" pitchFamily="66" charset="0"/>
              </a:rPr>
              <a:t/>
            </a:r>
            <a:br>
              <a:rPr lang="pl-PL" sz="4000" b="1" dirty="0">
                <a:solidFill>
                  <a:srgbClr val="FF0000"/>
                </a:solidFill>
                <a:latin typeface="Comic Sans MS" pitchFamily="66" charset="0"/>
              </a:rPr>
            </a:br>
            <a:r>
              <a:rPr lang="pl-PL" sz="4000" b="1" dirty="0">
                <a:latin typeface="Comic Sans MS" pitchFamily="66" charset="0"/>
              </a:rPr>
              <a:t> </a:t>
            </a:r>
            <a:r>
              <a:rPr lang="pl-PL" sz="3200" dirty="0">
                <a:solidFill>
                  <a:schemeClr val="tx1"/>
                </a:solidFill>
                <a:latin typeface="Comic Sans MS" pitchFamily="66" charset="0"/>
              </a:rPr>
              <a:t>to forma czynnego wypoczynku poza miejscem stałego zamieszkania, związana z celami poznawczymi i elementami sportu</a:t>
            </a: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650" y="3573016"/>
            <a:ext cx="3382144" cy="2372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361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nvSpPr>
        <p:spPr bwMode="auto">
          <a:xfrm>
            <a:off x="154775" y="-243408"/>
            <a:ext cx="8640960" cy="4738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sz="4000" b="1" dirty="0">
                <a:solidFill>
                  <a:srgbClr val="7030A0"/>
                </a:solidFill>
                <a:latin typeface="Comic Sans MS" pitchFamily="66" charset="0"/>
              </a:rPr>
              <a:t>Sport</a:t>
            </a:r>
            <a:r>
              <a:rPr lang="pl-PL" sz="2800" b="1" dirty="0">
                <a:solidFill>
                  <a:srgbClr val="FF0000"/>
                </a:solidFill>
                <a:latin typeface="Comic Sans MS" pitchFamily="66" charset="0"/>
              </a:rPr>
              <a:t/>
            </a:r>
            <a:br>
              <a:rPr lang="pl-PL" sz="2800" b="1" dirty="0">
                <a:solidFill>
                  <a:srgbClr val="FF0000"/>
                </a:solidFill>
                <a:latin typeface="Comic Sans MS" pitchFamily="66" charset="0"/>
              </a:rPr>
            </a:br>
            <a:r>
              <a:rPr lang="pl-PL" sz="2800" b="1" dirty="0">
                <a:latin typeface="Comic Sans MS" pitchFamily="66" charset="0"/>
              </a:rPr>
              <a:t> </a:t>
            </a:r>
            <a:r>
              <a:rPr lang="pl-PL" sz="2800" dirty="0">
                <a:solidFill>
                  <a:schemeClr val="tx1"/>
                </a:solidFill>
                <a:latin typeface="Comic Sans MS" pitchFamily="66" charset="0"/>
              </a:rPr>
              <a:t>to świadoma i dobrowolna działalność człowieka podejmowana w celu zaspokajania potrzeb: zabawy, współzawodnictwa oraz doskonalenia własnych cech fizycznych i umysłowych. Sport wyraża się przez ćwiczenia i gry uprawiane według określonych zasad.</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051720" y="3933056"/>
            <a:ext cx="4847070" cy="2303558"/>
          </a:xfrm>
          <a:prstGeom prst="rect">
            <a:avLst/>
          </a:prstGeom>
        </p:spPr>
      </p:pic>
    </p:spTree>
    <p:extLst>
      <p:ext uri="{BB962C8B-B14F-4D97-AF65-F5344CB8AC3E}">
        <p14:creationId xmlns:p14="http://schemas.microsoft.com/office/powerpoint/2010/main" val="1705588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bwMode="auto">
          <a:xfrm>
            <a:off x="539552" y="260648"/>
            <a:ext cx="8280920" cy="1512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sz="2800" b="1" dirty="0">
                <a:solidFill>
                  <a:srgbClr val="7030A0"/>
                </a:solidFill>
                <a:latin typeface="Comic Sans MS" pitchFamily="66" charset="0"/>
              </a:rPr>
              <a:t>Środki masowego przekazu (mass media, środki komunikowania masowego) </a:t>
            </a:r>
            <a:br>
              <a:rPr lang="pl-PL" sz="2800" b="1" dirty="0">
                <a:solidFill>
                  <a:srgbClr val="7030A0"/>
                </a:solidFill>
                <a:latin typeface="Comic Sans MS" pitchFamily="66" charset="0"/>
              </a:rPr>
            </a:br>
            <a:endParaRPr lang="pl-PL" sz="2800" dirty="0">
              <a:solidFill>
                <a:srgbClr val="7030A0"/>
              </a:solidFill>
              <a:latin typeface="Comic Sans MS" pitchFamily="66" charset="0"/>
            </a:endParaRPr>
          </a:p>
        </p:txBody>
      </p:sp>
      <p:sp>
        <p:nvSpPr>
          <p:cNvPr id="5" name="Rectangle 4"/>
          <p:cNvSpPr>
            <a:spLocks noGrp="1" noChangeArrowheads="1"/>
          </p:cNvSpPr>
          <p:nvPr>
            <p:ph type="subTitle" idx="1"/>
          </p:nvPr>
        </p:nvSpPr>
        <p:spPr bwMode="auto">
          <a:xfrm>
            <a:off x="251520" y="1484784"/>
            <a:ext cx="8568952"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defRPr>
            </a:lvl2pPr>
            <a:lvl3pPr marL="914400" indent="0" algn="ctr" rtl="0" fontAlgn="base">
              <a:spcBef>
                <a:spcPct val="20000"/>
              </a:spcBef>
              <a:spcAft>
                <a:spcPct val="0"/>
              </a:spcAft>
              <a:buNone/>
              <a:defRPr sz="2400">
                <a:solidFill>
                  <a:schemeClr val="tx1"/>
                </a:solidFill>
                <a:latin typeface="+mn-lt"/>
              </a:defRPr>
            </a:lvl3pPr>
            <a:lvl4pPr marL="1371600" indent="0" algn="ctr" rtl="0" fontAlgn="base">
              <a:spcBef>
                <a:spcPct val="20000"/>
              </a:spcBef>
              <a:spcAft>
                <a:spcPct val="0"/>
              </a:spcAft>
              <a:buNone/>
              <a:defRPr sz="2000">
                <a:solidFill>
                  <a:schemeClr val="tx1"/>
                </a:solidFill>
                <a:latin typeface="+mn-lt"/>
              </a:defRPr>
            </a:lvl4pPr>
            <a:lvl5pPr marL="1828800" indent="0" algn="ctr" rtl="0" fontAlgn="base">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l">
              <a:lnSpc>
                <a:spcPct val="90000"/>
              </a:lnSpc>
            </a:pPr>
            <a:r>
              <a:rPr lang="pl-PL" sz="2000" b="1" dirty="0">
                <a:latin typeface="Comic Sans MS" pitchFamily="66" charset="0"/>
              </a:rPr>
              <a:t>to urządzenia, instytucje, za pomocą których kieruje się pewne treści do bardzo licznej i zróżnicowanej publiczności.</a:t>
            </a:r>
          </a:p>
          <a:p>
            <a:pPr algn="l">
              <a:lnSpc>
                <a:spcPct val="90000"/>
              </a:lnSpc>
            </a:pPr>
            <a:r>
              <a:rPr lang="pl-PL" sz="2000" dirty="0">
                <a:latin typeface="Comic Sans MS" pitchFamily="66" charset="0"/>
              </a:rPr>
              <a:t>Do mass mediów zalicza się przede wszystkim:</a:t>
            </a:r>
          </a:p>
          <a:p>
            <a:pPr algn="l">
              <a:lnSpc>
                <a:spcPct val="90000"/>
              </a:lnSpc>
            </a:pPr>
            <a:r>
              <a:rPr lang="pl-PL" sz="2000" dirty="0" smtClean="0">
                <a:latin typeface="Comic Sans MS" pitchFamily="66" charset="0"/>
              </a:rPr>
              <a:t>wysokonakładową </a:t>
            </a:r>
            <a:r>
              <a:rPr lang="pl-PL" sz="2000" dirty="0">
                <a:latin typeface="Comic Sans MS" pitchFamily="66" charset="0"/>
              </a:rPr>
              <a:t>prasę;</a:t>
            </a:r>
          </a:p>
          <a:p>
            <a:pPr algn="l">
              <a:lnSpc>
                <a:spcPct val="90000"/>
              </a:lnSpc>
            </a:pPr>
            <a:r>
              <a:rPr lang="pl-PL" sz="2000" dirty="0" smtClean="0">
                <a:latin typeface="Comic Sans MS" pitchFamily="66" charset="0"/>
              </a:rPr>
              <a:t>radio</a:t>
            </a:r>
            <a:r>
              <a:rPr lang="pl-PL" sz="2000" dirty="0">
                <a:latin typeface="Comic Sans MS" pitchFamily="66" charset="0"/>
              </a:rPr>
              <a:t>;</a:t>
            </a:r>
          </a:p>
          <a:p>
            <a:pPr algn="l">
              <a:lnSpc>
                <a:spcPct val="90000"/>
              </a:lnSpc>
            </a:pPr>
            <a:r>
              <a:rPr lang="pl-PL" sz="2000" dirty="0" smtClean="0">
                <a:latin typeface="Comic Sans MS" pitchFamily="66" charset="0"/>
              </a:rPr>
              <a:t>telewizję</a:t>
            </a:r>
            <a:r>
              <a:rPr lang="pl-PL" sz="2000" dirty="0">
                <a:latin typeface="Comic Sans MS" pitchFamily="66" charset="0"/>
              </a:rPr>
              <a:t>;</a:t>
            </a:r>
          </a:p>
          <a:p>
            <a:pPr algn="l">
              <a:lnSpc>
                <a:spcPct val="90000"/>
              </a:lnSpc>
            </a:pPr>
            <a:r>
              <a:rPr lang="pl-PL" sz="2000" dirty="0" smtClean="0">
                <a:latin typeface="Comic Sans MS" pitchFamily="66" charset="0"/>
              </a:rPr>
              <a:t>fonografię </a:t>
            </a:r>
            <a:r>
              <a:rPr lang="pl-PL" sz="2000" dirty="0">
                <a:latin typeface="Comic Sans MS" pitchFamily="66" charset="0"/>
              </a:rPr>
              <a:t>(płyty, kasety);</a:t>
            </a:r>
          </a:p>
          <a:p>
            <a:pPr algn="l">
              <a:lnSpc>
                <a:spcPct val="90000"/>
              </a:lnSpc>
            </a:pPr>
            <a:r>
              <a:rPr lang="pl-PL" sz="2000" dirty="0" smtClean="0">
                <a:latin typeface="Comic Sans MS" pitchFamily="66" charset="0"/>
              </a:rPr>
              <a:t>szeroko </a:t>
            </a:r>
            <a:r>
              <a:rPr lang="pl-PL" sz="2000" dirty="0">
                <a:latin typeface="Comic Sans MS" pitchFamily="66" charset="0"/>
              </a:rPr>
              <a:t>dystrybuowane filmy kinowe, wideokasety, płyty DVD;</a:t>
            </a:r>
          </a:p>
          <a:p>
            <a:pPr algn="l">
              <a:lnSpc>
                <a:spcPct val="90000"/>
              </a:lnSpc>
            </a:pPr>
            <a:r>
              <a:rPr lang="pl-PL" sz="2000" dirty="0" smtClean="0">
                <a:latin typeface="Comic Sans MS" pitchFamily="66" charset="0"/>
              </a:rPr>
              <a:t>wydawane </a:t>
            </a:r>
            <a:r>
              <a:rPr lang="pl-PL" sz="2000" dirty="0">
                <a:latin typeface="Comic Sans MS" pitchFamily="66" charset="0"/>
              </a:rPr>
              <a:t>w wielkich nakładach książki;</a:t>
            </a:r>
          </a:p>
          <a:p>
            <a:pPr algn="l">
              <a:lnSpc>
                <a:spcPct val="90000"/>
              </a:lnSpc>
            </a:pPr>
            <a:r>
              <a:rPr lang="pl-PL" sz="2000" dirty="0" smtClean="0">
                <a:latin typeface="Comic Sans MS" pitchFamily="66" charset="0"/>
              </a:rPr>
              <a:t>Internet </a:t>
            </a:r>
            <a:endParaRPr lang="pl-PL" sz="2000" dirty="0">
              <a:latin typeface="Comic Sans MS" pitchFamily="66" charset="0"/>
            </a:endParaRPr>
          </a:p>
          <a:p>
            <a:pPr algn="l">
              <a:lnSpc>
                <a:spcPct val="90000"/>
              </a:lnSpc>
            </a:pPr>
            <a:r>
              <a:rPr lang="pl-PL" sz="2000" dirty="0">
                <a:latin typeface="Comic Sans MS" pitchFamily="66" charset="0"/>
              </a:rPr>
              <a:t>Decydującym wyróżnikiem środków masowego przekazu jest ich wielki (ponadregionalny, ogólnokrajowy, zmierzający do globalnego) zasięg. </a:t>
            </a:r>
          </a:p>
        </p:txBody>
      </p:sp>
    </p:spTree>
    <p:extLst>
      <p:ext uri="{BB962C8B-B14F-4D97-AF65-F5344CB8AC3E}">
        <p14:creationId xmlns:p14="http://schemas.microsoft.com/office/powerpoint/2010/main" val="29778125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bwMode="auto">
          <a:xfrm>
            <a:off x="1763688" y="548680"/>
            <a:ext cx="6120680" cy="864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pl-PL" sz="4000" b="1" dirty="0">
                <a:solidFill>
                  <a:srgbClr val="7030A0"/>
                </a:solidFill>
                <a:latin typeface="Comic Sans MS" pitchFamily="66" charset="0"/>
              </a:rPr>
              <a:t>Samokształcenie</a:t>
            </a:r>
            <a:br>
              <a:rPr lang="pl-PL" sz="4000" b="1" dirty="0">
                <a:solidFill>
                  <a:srgbClr val="7030A0"/>
                </a:solidFill>
                <a:latin typeface="Comic Sans MS" pitchFamily="66" charset="0"/>
              </a:rPr>
            </a:br>
            <a:endParaRPr lang="pl-PL" sz="4000" b="1" dirty="0">
              <a:solidFill>
                <a:srgbClr val="7030A0"/>
              </a:solidFill>
              <a:latin typeface="Comic Sans MS" pitchFamily="66" charset="0"/>
            </a:endParaRPr>
          </a:p>
        </p:txBody>
      </p:sp>
      <p:sp>
        <p:nvSpPr>
          <p:cNvPr id="5" name="Rectangle 3"/>
          <p:cNvSpPr>
            <a:spLocks noGrp="1" noChangeArrowheads="1"/>
          </p:cNvSpPr>
          <p:nvPr>
            <p:ph type="subTitle" idx="1"/>
          </p:nvPr>
        </p:nvSpPr>
        <p:spPr bwMode="auto">
          <a:xfrm>
            <a:off x="539552" y="1124744"/>
            <a:ext cx="7520880" cy="437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defRPr>
            </a:lvl2pPr>
            <a:lvl3pPr marL="914400" indent="0" algn="ctr" rtl="0" fontAlgn="base">
              <a:spcBef>
                <a:spcPct val="20000"/>
              </a:spcBef>
              <a:spcAft>
                <a:spcPct val="0"/>
              </a:spcAft>
              <a:buNone/>
              <a:defRPr sz="2400">
                <a:solidFill>
                  <a:schemeClr val="tx1"/>
                </a:solidFill>
                <a:latin typeface="+mn-lt"/>
              </a:defRPr>
            </a:lvl3pPr>
            <a:lvl4pPr marL="1371600" indent="0" algn="ctr" rtl="0" fontAlgn="base">
              <a:spcBef>
                <a:spcPct val="20000"/>
              </a:spcBef>
              <a:spcAft>
                <a:spcPct val="0"/>
              </a:spcAft>
              <a:buNone/>
              <a:defRPr sz="2000">
                <a:solidFill>
                  <a:schemeClr val="tx1"/>
                </a:solidFill>
                <a:latin typeface="+mn-lt"/>
              </a:defRPr>
            </a:lvl4pPr>
            <a:lvl5pPr marL="1828800" indent="0" algn="ctr" rtl="0" fontAlgn="base">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lvl="1">
              <a:spcBef>
                <a:spcPts val="0"/>
              </a:spcBef>
            </a:pPr>
            <a:r>
              <a:rPr lang="pl-PL" sz="2400" dirty="0">
                <a:latin typeface="Comic Sans MS" pitchFamily="66" charset="0"/>
              </a:rPr>
              <a:t>Samokształcenie jest pożyteczną formą spędzania czasu wolnego, polegającą na dobrowolnie i samodzielnie podjętym procesie kształcenia się w najróżniejszych dziedzinach nauki, techniki, gospodarki, sztuki i kultury, zwykle nie związanych z własną pracą zawodową.</a:t>
            </a:r>
          </a:p>
          <a:p>
            <a:pPr>
              <a:spcBef>
                <a:spcPts val="0"/>
              </a:spcBef>
            </a:pPr>
            <a:r>
              <a:rPr lang="pl-PL" sz="2400" dirty="0" smtClean="0">
                <a:latin typeface="Comic Sans MS" pitchFamily="66" charset="0"/>
              </a:rPr>
              <a:t>     Pojęcie </a:t>
            </a:r>
            <a:r>
              <a:rPr lang="pl-PL" sz="2400" dirty="0">
                <a:latin typeface="Comic Sans MS" pitchFamily="66" charset="0"/>
              </a:rPr>
              <a:t>samokształcenia jako rodzaju czynności </a:t>
            </a:r>
            <a:r>
              <a:rPr lang="pl-PL" sz="2400" dirty="0" smtClean="0">
                <a:latin typeface="Comic Sans MS" pitchFamily="66" charset="0"/>
              </a:rPr>
              <a:t>         wczasowania </a:t>
            </a:r>
            <a:r>
              <a:rPr lang="pl-PL" sz="2400" dirty="0">
                <a:latin typeface="Comic Sans MS" pitchFamily="66" charset="0"/>
              </a:rPr>
              <a:t>rozpatrywane jest w węższym znaczeniu niż praca nad sobą, ale całkowicie mieści się w obrębie znaczeniowym pracy nad sobą jako funkcji czasu wolnego. Jest ono równoważne intelektualnym zajęciom miłośniczym, samouctwu, dokształcaniu.</a:t>
            </a:r>
          </a:p>
        </p:txBody>
      </p:sp>
    </p:spTree>
    <p:extLst>
      <p:ext uri="{BB962C8B-B14F-4D97-AF65-F5344CB8AC3E}">
        <p14:creationId xmlns:p14="http://schemas.microsoft.com/office/powerpoint/2010/main" val="14776947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642910" y="714356"/>
            <a:ext cx="7572428" cy="2339102"/>
          </a:xfrm>
          <a:prstGeom prst="rect">
            <a:avLst/>
          </a:prstGeom>
          <a:noFill/>
        </p:spPr>
        <p:txBody>
          <a:bodyPr wrap="square" rtlCol="0">
            <a:spAutoFit/>
          </a:bodyPr>
          <a:lstStyle/>
          <a:p>
            <a:pPr lvl="0" algn="ctr"/>
            <a:r>
              <a:rPr lang="pl-PL" sz="2400" dirty="0" smtClean="0">
                <a:latin typeface="Comic Sans MS" pitchFamily="66" charset="0"/>
              </a:rPr>
              <a:t>Poza pojęciem czasu wolnego wyróżnia się również </a:t>
            </a:r>
            <a:endParaRPr lang="pl-PL" sz="2400" dirty="0" smtClean="0">
              <a:gradFill flip="none" rotWithShape="1">
                <a:gsLst>
                  <a:gs pos="0">
                    <a:srgbClr val="03D4A8"/>
                  </a:gs>
                  <a:gs pos="25000">
                    <a:srgbClr val="7030A0"/>
                  </a:gs>
                  <a:gs pos="75000">
                    <a:srgbClr val="0087E6"/>
                  </a:gs>
                  <a:gs pos="100000">
                    <a:srgbClr val="005CBF"/>
                  </a:gs>
                </a:gsLst>
                <a:path path="circle">
                  <a:fillToRect l="50000" t="50000" r="50000" b="50000"/>
                </a:path>
                <a:tileRect/>
              </a:gradFill>
              <a:latin typeface="Comic Sans MS" pitchFamily="66" charset="0"/>
            </a:endParaRPr>
          </a:p>
          <a:p>
            <a:pPr lvl="0" algn="ctr"/>
            <a:r>
              <a:rPr lang="pl-PL" sz="3200" dirty="0" smtClean="0">
                <a:gradFill flip="none" rotWithShape="1">
                  <a:gsLst>
                    <a:gs pos="0">
                      <a:srgbClr val="03D4A8"/>
                    </a:gs>
                    <a:gs pos="25000">
                      <a:srgbClr val="7030A0"/>
                    </a:gs>
                    <a:gs pos="75000">
                      <a:srgbClr val="0087E6"/>
                    </a:gs>
                    <a:gs pos="100000">
                      <a:srgbClr val="005CBF"/>
                    </a:gs>
                  </a:gsLst>
                  <a:path path="circle">
                    <a:fillToRect l="50000" t="50000" r="50000" b="50000"/>
                  </a:path>
                  <a:tileRect/>
                </a:gradFill>
                <a:latin typeface="Comic Sans MS" pitchFamily="66" charset="0"/>
              </a:rPr>
              <a:t>CZAS ZAJĘTY </a:t>
            </a:r>
            <a:r>
              <a:rPr lang="pl-PL" sz="2400" dirty="0" smtClean="0">
                <a:latin typeface="Comic Sans MS" pitchFamily="66" charset="0"/>
              </a:rPr>
              <a:t>poświęcany na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obowiązki konieczne np. nauka szkolna, praca zawodowa, </a:t>
            </a:r>
            <a:r>
              <a:rPr kumimoji="0" lang="pl-PL" sz="2400" b="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zaspakajanie potrzeb z zakresu zdrowia i higieny a także odrabianie lekcji czy prace domowe.</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endParaRPr kumimoji="0" lang="pl-PL" sz="2400" b="0" i="0" u="none" strike="noStrike" cap="none" normalizeH="0" baseline="0" dirty="0" smtClean="0">
              <a:ln>
                <a:noFill/>
              </a:ln>
              <a:solidFill>
                <a:schemeClr val="tx1"/>
              </a:solidFill>
              <a:effectLst/>
              <a:latin typeface="Comic Sans MS" pitchFamily="66" charset="0"/>
              <a:cs typeface="Arial" pitchFamily="34" charset="0"/>
            </a:endParaRPr>
          </a:p>
          <a:p>
            <a:endParaRPr lang="pl-PL" dirty="0"/>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15</a:t>
            </a:fld>
            <a:endParaRPr lang="pl-PL"/>
          </a:p>
        </p:txBody>
      </p:sp>
      <p:pic>
        <p:nvPicPr>
          <p:cNvPr id="5" name="Picture 4" descr="http://www.tescomagazyn.pl/img/2012/06/motywowanie-dziecka-279x2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081408"/>
            <a:ext cx="2657475" cy="2333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463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505588" y="522883"/>
            <a:ext cx="778671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Do najważniejszych </a:t>
            </a:r>
            <a:r>
              <a:rPr lang="pl-PL" sz="2400" dirty="0" smtClean="0">
                <a:solidFill>
                  <a:srgbClr val="7030A0"/>
                </a:solidFill>
                <a:latin typeface="Comic Sans MS" pitchFamily="66" charset="0"/>
                <a:ea typeface="Times New Roman" pitchFamily="18" charset="0"/>
                <a:cs typeface="Arial" pitchFamily="34" charset="0"/>
              </a:rPr>
              <a:t>warunków organizacji czasu wolnego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należą: </a:t>
            </a:r>
            <a:endParaRPr kumimoji="0" lang="pl-PL"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uznanie, że organizacja wolnego czasu dzieci jest z</a:t>
            </a:r>
            <a:r>
              <a:rPr kumimoji="0" lang="pl-PL" sz="2400" b="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wychowawczego punktu widzenia bardzo ważna</a:t>
            </a:r>
            <a:endParaRPr kumimoji="0" lang="pl-PL"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rozpoznanie rzeczywistych potrzeb dzieci w tym zakresie i dostosowanie form i metod pracy wychowawczej </a:t>
            </a:r>
            <a:endParaRPr kumimoji="0" lang="pl-PL"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rozwijanie samorządności dzieci,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tzn. nie tylko organizowanie jej czasu wolnego, ale kształtowanie umiejętności samodzielnego organizowania czasu wolnego przez dzieci </a:t>
            </a:r>
            <a:endParaRPr kumimoji="0" lang="pl-PL" sz="20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preferowanie form aktywnych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(np. sport, turystyka)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i twórczego spędzania wolnego czasu. </a:t>
            </a:r>
            <a:endParaRPr kumimoji="0" lang="pl-PL" sz="2400" b="0" i="0" u="none" strike="noStrike" cap="none" normalizeH="0" baseline="0" dirty="0" smtClean="0">
              <a:ln>
                <a:noFill/>
              </a:ln>
              <a:solidFill>
                <a:schemeClr val="tx1"/>
              </a:solidFill>
              <a:effectLst/>
              <a:latin typeface="Comic Sans MS" pitchFamily="66" charset="0"/>
              <a:cs typeface="Arial" pitchFamily="34" charset="0"/>
            </a:endParaRPr>
          </a:p>
        </p:txBody>
      </p:sp>
      <p:sp>
        <p:nvSpPr>
          <p:cNvPr id="2" name="Symbol zastępczy numeru slajdu 1"/>
          <p:cNvSpPr>
            <a:spLocks noGrp="1"/>
          </p:cNvSpPr>
          <p:nvPr>
            <p:ph type="sldNum" sz="quarter" idx="12"/>
          </p:nvPr>
        </p:nvSpPr>
        <p:spPr/>
        <p:txBody>
          <a:bodyPr/>
          <a:lstStyle/>
          <a:p>
            <a:fld id="{6196B06C-77F0-45E2-864D-CB9CAB8CC921}" type="slidenum">
              <a:rPr lang="pl-PL" smtClean="0"/>
              <a:pPr/>
              <a:t>16</a:t>
            </a:fld>
            <a:endParaRPr lang="pl-PL"/>
          </a:p>
        </p:txBody>
      </p:sp>
    </p:spTree>
    <p:extLst>
      <p:ext uri="{BB962C8B-B14F-4D97-AF65-F5344CB8AC3E}">
        <p14:creationId xmlns:p14="http://schemas.microsoft.com/office/powerpoint/2010/main" val="1807610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357158" y="551715"/>
            <a:ext cx="668965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pl-PL" sz="3200" dirty="0" smtClean="0">
                <a:gradFill flip="none" rotWithShape="1">
                  <a:gsLst>
                    <a:gs pos="0">
                      <a:srgbClr val="03D4A8"/>
                    </a:gs>
                    <a:gs pos="25000">
                      <a:srgbClr val="7030A0"/>
                    </a:gs>
                    <a:gs pos="75000">
                      <a:srgbClr val="0087E6"/>
                    </a:gs>
                    <a:gs pos="100000">
                      <a:srgbClr val="005CBF"/>
                    </a:gs>
                  </a:gsLst>
                  <a:path path="circle">
                    <a:fillToRect l="50000" t="50000" r="50000" b="50000"/>
                  </a:path>
                  <a:tileRect/>
                </a:gradFill>
                <a:latin typeface="Comic Sans MS" pitchFamily="66" charset="0"/>
                <a:ea typeface="Times New Roman" pitchFamily="18" charset="0"/>
                <a:cs typeface="Times New Roman" pitchFamily="18" charset="0"/>
              </a:rPr>
              <a:t>ORGANIZACJA PRACY DZIECKA</a:t>
            </a:r>
            <a:endParaRPr kumimoji="0" lang="pl-PL" sz="3200" b="0" i="0" u="none" strike="noStrike" cap="none" normalizeH="0" baseline="0" dirty="0" smtClean="0">
              <a:ln>
                <a:noFill/>
              </a:ln>
              <a:gradFill flip="none" rotWithShape="1">
                <a:gsLst>
                  <a:gs pos="0">
                    <a:srgbClr val="03D4A8"/>
                  </a:gs>
                  <a:gs pos="25000">
                    <a:srgbClr val="7030A0"/>
                  </a:gs>
                  <a:gs pos="75000">
                    <a:srgbClr val="0087E6"/>
                  </a:gs>
                  <a:gs pos="100000">
                    <a:srgbClr val="005CBF"/>
                  </a:gs>
                </a:gsLst>
                <a:path path="circle">
                  <a:fillToRect l="50000" t="50000" r="50000" b="50000"/>
                </a:path>
                <a:tileRect/>
              </a:gradFill>
              <a:effectLst/>
              <a:latin typeface="Comic Sans MS" pitchFamily="66" charset="0"/>
              <a:ea typeface="Times New Roman" pitchFamily="18" charset="0"/>
              <a:cs typeface="Times New Roman" pitchFamily="18" charset="0"/>
            </a:endParaRPr>
          </a:p>
        </p:txBody>
      </p:sp>
      <p:sp>
        <p:nvSpPr>
          <p:cNvPr id="19458" name="Rectangle 2"/>
          <p:cNvSpPr>
            <a:spLocks noChangeArrowheads="1"/>
          </p:cNvSpPr>
          <p:nvPr/>
        </p:nvSpPr>
        <p:spPr bwMode="auto">
          <a:xfrm>
            <a:off x="285720" y="1183151"/>
            <a:ext cx="850109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pl-PL" sz="2400" b="0" i="0" u="none" strike="noStrike" cap="none" normalizeH="0" dirty="0" smtClean="0">
                <a:ln>
                  <a:noFill/>
                </a:ln>
                <a:solidFill>
                  <a:srgbClr val="7030A0"/>
                </a:solidFill>
                <a:effectLst/>
                <a:latin typeface="Comic Sans MS" pitchFamily="66" charset="0"/>
                <a:ea typeface="Times New Roman" pitchFamily="18" charset="0"/>
                <a:cs typeface="Arial" pitchFamily="34" charset="0"/>
              </a:rPr>
              <a:t>Stałe godziny odrabiania prac domowych</a:t>
            </a:r>
            <a:r>
              <a:rPr kumimoji="0" lang="pl-PL" sz="2400" b="0" i="0" u="none" strike="noStrike" cap="none" normalizeH="0" dirty="0" smtClean="0">
                <a:ln>
                  <a:noFill/>
                </a:ln>
                <a:solidFill>
                  <a:srgbClr val="000000"/>
                </a:solidFill>
                <a:effectLst/>
                <a:latin typeface="Comic Sans MS" pitchFamily="66" charset="0"/>
                <a:ea typeface="Times New Roman" pitchFamily="18" charset="0"/>
                <a:cs typeface="Arial" pitchFamily="34" charset="0"/>
              </a:rPr>
              <a:t> pozwalają określić rytm pracy i wypoczynku. </a:t>
            </a:r>
            <a:r>
              <a:rPr kumimoji="0" lang="pl-PL" sz="2400" b="0" i="0" u="none" strike="noStrike" cap="none" normalizeH="0" baseline="0" dirty="0" smtClean="0">
                <a:ln>
                  <a:noFill/>
                </a:ln>
                <a:solidFill>
                  <a:srgbClr val="000000"/>
                </a:solidFill>
                <a:effectLst/>
                <a:latin typeface="Comic Sans MS" pitchFamily="66" charset="0"/>
                <a:ea typeface="Times New Roman" pitchFamily="18" charset="0"/>
                <a:cs typeface="Arial" pitchFamily="34" charset="0"/>
              </a:rPr>
              <a:t>Wdrożenie dziecka w ten rytm ułatwi mu pracę nastawiając na nią umysł w określonych godzinach. Egzekwowanie czasu odrabiania lekcji również uświadomi dziecku, że to co robi jest ważne i przez dorosłych poważnie traktowane.</a:t>
            </a:r>
          </a:p>
          <a:p>
            <a:pPr lvl="0" algn="just" fontAlgn="base">
              <a:spcBef>
                <a:spcPct val="0"/>
              </a:spcBef>
              <a:spcAft>
                <a:spcPct val="0"/>
              </a:spcAft>
            </a:pPr>
            <a:endParaRPr kumimoji="0" lang="pl-PL" sz="2400" b="0" i="0" u="none" strike="noStrike" cap="none" normalizeH="0" baseline="0" dirty="0" smtClean="0">
              <a:ln>
                <a:noFill/>
              </a:ln>
              <a:solidFill>
                <a:schemeClr val="tx1"/>
              </a:solidFill>
              <a:effectLst/>
              <a:latin typeface="Comic Sans MS" pitchFamily="66" charset="0"/>
              <a:cs typeface="Arial" pitchFamily="34" charset="0"/>
            </a:endParaRPr>
          </a:p>
          <a:p>
            <a:pPr lvl="0" algn="just" fontAlgn="base">
              <a:spcBef>
                <a:spcPct val="0"/>
              </a:spcBef>
              <a:spcAft>
                <a:spcPct val="0"/>
              </a:spcAft>
            </a:pPr>
            <a:endParaRPr kumimoji="0" lang="pl-PL" sz="2400" b="0" i="0" u="none" strike="noStrike" cap="none" normalizeH="0" baseline="0" dirty="0" smtClean="0">
              <a:ln>
                <a:noFill/>
              </a:ln>
              <a:solidFill>
                <a:srgbClr val="000000"/>
              </a:solidFill>
              <a:effectLst/>
              <a:latin typeface="Comic Sans MS" pitchFamily="66"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pl-PL" sz="2400" b="0" i="0" u="none" strike="noStrike" cap="none" normalizeH="0" baseline="0" dirty="0" smtClean="0">
              <a:ln>
                <a:noFill/>
              </a:ln>
              <a:solidFill>
                <a:srgbClr val="000000"/>
              </a:solidFill>
              <a:effectLst/>
              <a:latin typeface="Comic Sans MS" pitchFamily="66"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pl-PL" sz="2400" dirty="0">
              <a:solidFill>
                <a:srgbClr val="000000"/>
              </a:solidFill>
              <a:latin typeface="Comic Sans MS" pitchFamily="66" charset="0"/>
              <a:ea typeface="Times New Roman" pitchFamily="18" charset="0"/>
              <a:cs typeface="Arial" pitchFamily="34" charset="0"/>
            </a:endParaRPr>
          </a:p>
        </p:txBody>
      </p:sp>
      <p:sp>
        <p:nvSpPr>
          <p:cNvPr id="2" name="Symbol zastępczy numeru slajdu 1"/>
          <p:cNvSpPr>
            <a:spLocks noGrp="1"/>
          </p:cNvSpPr>
          <p:nvPr>
            <p:ph type="sldNum" sz="quarter" idx="12"/>
          </p:nvPr>
        </p:nvSpPr>
        <p:spPr/>
        <p:txBody>
          <a:bodyPr/>
          <a:lstStyle/>
          <a:p>
            <a:fld id="{6196B06C-77F0-45E2-864D-CB9CAB8CC921}" type="slidenum">
              <a:rPr lang="pl-PL" smtClean="0"/>
              <a:pPr/>
              <a:t>17</a:t>
            </a:fld>
            <a:endParaRPr lang="pl-PL"/>
          </a:p>
        </p:txBody>
      </p:sp>
      <p:pic>
        <p:nvPicPr>
          <p:cNvPr id="7" name="Picture 2" descr="http://t3.gstatic.com/images?q=tbn:ANd9GcQiFzAd5nC6Ux23TgAa5Zc7WJcT0ci_imJ9I68lcb9HsZKNrZ8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770168"/>
            <a:ext cx="3077063" cy="1987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5970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147997"/>
            <a:ext cx="7920880" cy="3970318"/>
          </a:xfrm>
          <a:prstGeom prst="rect">
            <a:avLst/>
          </a:prstGeom>
        </p:spPr>
        <p:txBody>
          <a:bodyPr wrap="square">
            <a:spAutoFit/>
          </a:bodyPr>
          <a:lstStyle/>
          <a:p>
            <a:pPr algn="ctr"/>
            <a:r>
              <a:rPr lang="pl-PL" sz="2800" b="1" dirty="0">
                <a:solidFill>
                  <a:srgbClr val="7030A0"/>
                </a:solidFill>
                <a:latin typeface="Comic Sans MS" pitchFamily="66" charset="0"/>
              </a:rPr>
              <a:t>Dziecko powinno </a:t>
            </a:r>
            <a:r>
              <a:rPr lang="pl-PL" sz="2800" dirty="0" smtClean="0">
                <a:latin typeface="Comic Sans MS" pitchFamily="66" charset="0"/>
              </a:rPr>
              <a:t>również </a:t>
            </a:r>
            <a:r>
              <a:rPr lang="pl-PL" sz="2800" b="1" dirty="0" smtClean="0">
                <a:solidFill>
                  <a:srgbClr val="7030A0"/>
                </a:solidFill>
                <a:latin typeface="Comic Sans MS" pitchFamily="66" charset="0"/>
              </a:rPr>
              <a:t>mieć </a:t>
            </a:r>
            <a:r>
              <a:rPr lang="pl-PL" sz="2800" b="1" dirty="0">
                <a:solidFill>
                  <a:srgbClr val="7030A0"/>
                </a:solidFill>
                <a:latin typeface="Comic Sans MS" pitchFamily="66" charset="0"/>
              </a:rPr>
              <a:t>w domu obowiązki</a:t>
            </a:r>
            <a:r>
              <a:rPr lang="pl-PL" sz="2800" dirty="0">
                <a:latin typeface="Comic Sans MS" pitchFamily="66" charset="0"/>
              </a:rPr>
              <a:t>, z których będzie się wywiązywać </a:t>
            </a:r>
            <a:r>
              <a:rPr lang="pl-PL" sz="2800" dirty="0" smtClean="0">
                <a:latin typeface="Comic Sans MS" pitchFamily="66" charset="0"/>
              </a:rPr>
              <a:t>na miarę swoich możliwości. Przydzielane dziecku obowiązki powinny być odpowiednie do jego wieku i umiejętności, aby nie zniechęcać lecz zachęcać do ich wykonania. </a:t>
            </a:r>
          </a:p>
          <a:p>
            <a:pPr algn="ctr"/>
            <a:r>
              <a:rPr lang="pl-PL" sz="2800" dirty="0" smtClean="0">
                <a:latin typeface="Comic Sans MS" pitchFamily="66" charset="0"/>
              </a:rPr>
              <a:t>Nauczy </a:t>
            </a:r>
            <a:r>
              <a:rPr lang="pl-PL" sz="2800" dirty="0">
                <a:latin typeface="Comic Sans MS" pitchFamily="66" charset="0"/>
              </a:rPr>
              <a:t>się w ten sposób odpowiedzialności za to, co robi, dotrzymywania słowa, systematyczności, obowiązkowości</a:t>
            </a:r>
            <a:r>
              <a:rPr lang="pl-PL" sz="2400" dirty="0">
                <a:latin typeface="Comic Sans MS" pitchFamily="66" charset="0"/>
              </a:rPr>
              <a:t>. </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18</a:t>
            </a:fld>
            <a:endParaRPr lang="pl-PL"/>
          </a:p>
        </p:txBody>
      </p:sp>
      <p:pic>
        <p:nvPicPr>
          <p:cNvPr id="4" name="Picture 4" descr="http://dzieciologia.pl/typo3temp/pics/4e46bc4dc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4118315"/>
            <a:ext cx="2631384" cy="2059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6124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187624" y="620688"/>
            <a:ext cx="7488832" cy="5262979"/>
          </a:xfrm>
          <a:prstGeom prst="rect">
            <a:avLst/>
          </a:prstGeom>
        </p:spPr>
        <p:txBody>
          <a:bodyPr wrap="square">
            <a:spAutoFit/>
          </a:bodyPr>
          <a:lstStyle/>
          <a:p>
            <a:r>
              <a:rPr lang="pl-PL" sz="2800" dirty="0" smtClean="0">
                <a:latin typeface="Comic Sans MS" pitchFamily="66" charset="0"/>
              </a:rPr>
              <a:t>Występuje </a:t>
            </a:r>
            <a:r>
              <a:rPr lang="pl-PL" sz="2800" dirty="0">
                <a:latin typeface="Comic Sans MS" pitchFamily="66" charset="0"/>
              </a:rPr>
              <a:t>znaczne zróżnicowanie w zakresie </a:t>
            </a:r>
            <a:r>
              <a:rPr lang="pl-PL" sz="2800" b="1" u="sng" dirty="0">
                <a:solidFill>
                  <a:srgbClr val="7030A0"/>
                </a:solidFill>
                <a:latin typeface="Comic Sans MS" pitchFamily="66" charset="0"/>
              </a:rPr>
              <a:t>ilości czasu wolnego</a:t>
            </a:r>
            <a:r>
              <a:rPr lang="pl-PL" sz="2800" dirty="0">
                <a:latin typeface="Comic Sans MS" pitchFamily="66" charset="0"/>
              </a:rPr>
              <a:t>, jaką dysponują uczniowie. Powodują to takie czynniki jak: </a:t>
            </a:r>
          </a:p>
          <a:p>
            <a:r>
              <a:rPr lang="pl-PL" sz="2800" dirty="0">
                <a:latin typeface="Comic Sans MS" pitchFamily="66" charset="0"/>
              </a:rPr>
              <a:t>1. miejsce zamieszkania, </a:t>
            </a:r>
          </a:p>
          <a:p>
            <a:r>
              <a:rPr lang="pl-PL" sz="2800" dirty="0">
                <a:latin typeface="Comic Sans MS" pitchFamily="66" charset="0"/>
              </a:rPr>
              <a:t>2. odległość domu do szkoły, </a:t>
            </a:r>
          </a:p>
          <a:p>
            <a:r>
              <a:rPr lang="pl-PL" sz="2800" dirty="0">
                <a:latin typeface="Comic Sans MS" pitchFamily="66" charset="0"/>
              </a:rPr>
              <a:t>3. obciążenie nauką szkolną, pracami domowymi, rolnymi, </a:t>
            </a:r>
          </a:p>
          <a:p>
            <a:r>
              <a:rPr lang="pl-PL" sz="2800" dirty="0">
                <a:latin typeface="Comic Sans MS" pitchFamily="66" charset="0"/>
              </a:rPr>
              <a:t>4. zawód i charakter pracy rodziców, </a:t>
            </a:r>
          </a:p>
          <a:p>
            <a:r>
              <a:rPr lang="pl-PL" sz="2800" dirty="0">
                <a:latin typeface="Comic Sans MS" pitchFamily="66" charset="0"/>
              </a:rPr>
              <a:t>5. wielkość i struktura rodziny, </a:t>
            </a:r>
          </a:p>
          <a:p>
            <a:r>
              <a:rPr lang="pl-PL" sz="2800" dirty="0">
                <a:latin typeface="Comic Sans MS" pitchFamily="66" charset="0"/>
              </a:rPr>
              <a:t>6. wielkość gospodarstwa rolnego, </a:t>
            </a:r>
          </a:p>
          <a:p>
            <a:r>
              <a:rPr lang="pl-PL" sz="2800" dirty="0">
                <a:latin typeface="Comic Sans MS" pitchFamily="66" charset="0"/>
              </a:rPr>
              <a:t>7. pora roku, dzień tygodnia.</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19</a:t>
            </a:fld>
            <a:endParaRPr lang="pl-PL"/>
          </a:p>
        </p:txBody>
      </p:sp>
    </p:spTree>
    <p:extLst>
      <p:ext uri="{BB962C8B-B14F-4D97-AF65-F5344CB8AC3E}">
        <p14:creationId xmlns:p14="http://schemas.microsoft.com/office/powerpoint/2010/main" val="20447741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971600" y="908720"/>
            <a:ext cx="7272808" cy="4401205"/>
          </a:xfrm>
          <a:prstGeom prst="rect">
            <a:avLst/>
          </a:prstGeom>
        </p:spPr>
        <p:txBody>
          <a:bodyPr wrap="square">
            <a:spAutoFit/>
          </a:bodyPr>
          <a:lstStyle/>
          <a:p>
            <a:pPr lvl="0"/>
            <a:r>
              <a:rPr lang="pl-PL" sz="2800" dirty="0">
                <a:latin typeface="Comic Sans MS" pitchFamily="66" charset="0"/>
              </a:rPr>
              <a:t>Odmienne warunki życia: młodzież wiejska, młodzież miejska</a:t>
            </a:r>
          </a:p>
          <a:p>
            <a:pPr lvl="0"/>
            <a:r>
              <a:rPr lang="pl-PL" sz="2800" dirty="0">
                <a:latin typeface="Comic Sans MS" pitchFamily="66" charset="0"/>
              </a:rPr>
              <a:t>Zróżnicowany poziom wykształcenia</a:t>
            </a:r>
          </a:p>
          <a:p>
            <a:pPr lvl="0"/>
            <a:r>
              <a:rPr lang="pl-PL" sz="2800" dirty="0">
                <a:latin typeface="Comic Sans MS" pitchFamily="66" charset="0"/>
              </a:rPr>
              <a:t>Wiek</a:t>
            </a:r>
          </a:p>
          <a:p>
            <a:pPr lvl="0"/>
            <a:r>
              <a:rPr lang="pl-PL" sz="2800" dirty="0">
                <a:latin typeface="Comic Sans MS" pitchFamily="66" charset="0"/>
              </a:rPr>
              <a:t>Płeć</a:t>
            </a:r>
          </a:p>
          <a:p>
            <a:pPr lvl="0"/>
            <a:r>
              <a:rPr lang="pl-PL" sz="2800" dirty="0">
                <a:latin typeface="Comic Sans MS" pitchFamily="66" charset="0"/>
              </a:rPr>
              <a:t>Łatwa dostępność różnych form spędzania wolnego czasu (kluby sportowe, baseny, teatry, kina itp.)</a:t>
            </a:r>
          </a:p>
          <a:p>
            <a:pPr lvl="0"/>
            <a:r>
              <a:rPr lang="pl-PL" sz="2800" dirty="0">
                <a:latin typeface="Comic Sans MS" pitchFamily="66" charset="0"/>
              </a:rPr>
              <a:t>Pochodzenie społeczne (patologie społeczne)</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20</a:t>
            </a:fld>
            <a:endParaRPr lang="pl-PL"/>
          </a:p>
        </p:txBody>
      </p:sp>
    </p:spTree>
    <p:extLst>
      <p:ext uri="{BB962C8B-B14F-4D97-AF65-F5344CB8AC3E}">
        <p14:creationId xmlns:p14="http://schemas.microsoft.com/office/powerpoint/2010/main" val="28154030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971600" y="216665"/>
            <a:ext cx="7344816"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lang="pl-PL" sz="2400" dirty="0" smtClean="0">
                <a:latin typeface="Comic Sans MS" pitchFamily="66" charset="0"/>
                <a:ea typeface="Times New Roman" pitchFamily="18" charset="0"/>
                <a:cs typeface="Arial" pitchFamily="34" charset="0"/>
              </a:rPr>
              <a:t>P</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ewne </a:t>
            </a:r>
            <a:r>
              <a:rPr kumimoji="0" lang="pl-PL" sz="2800" b="0" i="0" u="none" strike="noStrike" cap="none" normalizeH="0" baseline="0" dirty="0" smtClean="0">
                <a:ln>
                  <a:noFill/>
                </a:ln>
                <a:gradFill flip="none" rotWithShape="1">
                  <a:gsLst>
                    <a:gs pos="0">
                      <a:srgbClr val="03D4A8"/>
                    </a:gs>
                    <a:gs pos="29000">
                      <a:srgbClr val="7030A0"/>
                    </a:gs>
                    <a:gs pos="75000">
                      <a:srgbClr val="0087E6"/>
                    </a:gs>
                    <a:gs pos="100000">
                      <a:srgbClr val="005CBF"/>
                    </a:gs>
                  </a:gsLst>
                  <a:path path="circle">
                    <a:fillToRect l="50000" t="50000" r="50000" b="50000"/>
                  </a:path>
                  <a:tileRect/>
                </a:gradFill>
                <a:effectLst/>
                <a:latin typeface="Comic Sans MS" pitchFamily="66" charset="0"/>
                <a:ea typeface="Times New Roman" pitchFamily="18" charset="0"/>
                <a:cs typeface="Arial" pitchFamily="34" charset="0"/>
              </a:rPr>
              <a:t>wzory zachowań młodzieży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w czasie wolnym (ze</a:t>
            </a:r>
            <a:r>
              <a:rPr kumimoji="0" lang="pl-PL" sz="2400" b="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 względu na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określony system wartości):</a:t>
            </a:r>
            <a:endParaRPr kumimoji="0" lang="pl-PL"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Wzór intelektualny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np. uczestnictwo</a:t>
            </a:r>
            <a:r>
              <a:rPr kumimoji="0" lang="pl-PL" sz="2000" b="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w kołach naukowych, olimpiadach</a:t>
            </a:r>
            <a:r>
              <a:rPr kumimoji="0" lang="pl-PL" sz="2000" b="1" i="0" u="sng"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endParaRPr kumimoji="0" lang="pl-PL" sz="20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Społeczny</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działania na rzecz innego człowieka, wolontariat</a:t>
            </a:r>
            <a:endParaRPr kumimoji="0" lang="pl-PL" sz="20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Artystyczny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np. malarstwo, amatorska twórczość</a:t>
            </a:r>
            <a:endParaRPr kumimoji="0" lang="pl-PL" sz="20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Kulturalny</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udział w kulturze masowej lub wyższej</a:t>
            </a:r>
            <a:endParaRPr kumimoji="0" lang="pl-PL" sz="20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Sportowy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uprawianie sportu</a:t>
            </a:r>
            <a:endParaRPr kumimoji="0" lang="pl-PL" sz="20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Turystyczny</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uprawianie turystyki górskiej, morskiej</a:t>
            </a:r>
            <a:r>
              <a:rPr kumimoji="0" lang="pl-PL" sz="2000" b="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itp</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a:t>
            </a:r>
            <a:endParaRPr kumimoji="0" lang="pl-PL"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pl-PL" sz="24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Ludyczno – zabawowy </a:t>
            </a:r>
            <a:r>
              <a:rPr kumimoji="0" lang="pl-PL" sz="24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a:t>
            </a:r>
            <a:r>
              <a:rPr kumimoji="0" lang="pl-PL" sz="20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np. dyskoteki</a:t>
            </a:r>
            <a:endParaRPr kumimoji="0" lang="pl-PL" sz="2000" b="0" i="0" u="none" strike="noStrike" cap="none" normalizeH="0" baseline="0" dirty="0" smtClean="0">
              <a:ln>
                <a:noFill/>
              </a:ln>
              <a:solidFill>
                <a:schemeClr val="tx1"/>
              </a:solidFill>
              <a:effectLst/>
              <a:latin typeface="Comic Sans MS" pitchFamily="66" charset="0"/>
              <a:cs typeface="Arial" pitchFamily="34" charset="0"/>
            </a:endParaRPr>
          </a:p>
        </p:txBody>
      </p:sp>
      <p:sp>
        <p:nvSpPr>
          <p:cNvPr id="4" name="pole tekstowe 3"/>
          <p:cNvSpPr txBox="1"/>
          <p:nvPr/>
        </p:nvSpPr>
        <p:spPr>
          <a:xfrm>
            <a:off x="1115616" y="5048757"/>
            <a:ext cx="4786346" cy="707886"/>
          </a:xfrm>
          <a:prstGeom prst="rect">
            <a:avLst/>
          </a:prstGeom>
          <a:noFill/>
        </p:spPr>
        <p:txBody>
          <a:bodyPr wrap="square" rtlCol="0">
            <a:spAutoFit/>
          </a:bodyPr>
          <a:lstStyle/>
          <a:p>
            <a:r>
              <a:rPr lang="pl-PL" sz="2000" dirty="0" smtClean="0">
                <a:latin typeface="Comic Sans MS" pitchFamily="66" charset="0"/>
              </a:rPr>
              <a:t>Są one kształtowane przez rodzinę i/lub nieformalne grupy rówieśnicze.</a:t>
            </a:r>
            <a:endParaRPr lang="pl-PL" sz="2000" dirty="0">
              <a:latin typeface="Comic Sans MS" pitchFamily="66" charset="0"/>
            </a:endParaRPr>
          </a:p>
        </p:txBody>
      </p:sp>
      <p:pic>
        <p:nvPicPr>
          <p:cNvPr id="2050" name="Picture 2" descr="http://t0.gstatic.com/images?q=tbn:ANd9GcQ53ewD4hYAlJwEBPq065ti4ccPd1UF83rg6Q-UdZC4CV6kyj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4549080"/>
            <a:ext cx="2466975" cy="1847851"/>
          </a:xfrm>
          <a:prstGeom prst="rect">
            <a:avLst/>
          </a:prstGeom>
          <a:noFill/>
          <a:extLst>
            <a:ext uri="{909E8E84-426E-40DD-AFC4-6F175D3DCCD1}">
              <a14:hiddenFill xmlns:a14="http://schemas.microsoft.com/office/drawing/2010/main">
                <a:solidFill>
                  <a:srgbClr val="FFFFFF"/>
                </a:solidFill>
              </a14:hiddenFill>
            </a:ext>
          </a:extLst>
        </p:spPr>
      </p:pic>
      <p:sp>
        <p:nvSpPr>
          <p:cNvPr id="2" name="Symbol zastępczy numeru slajdu 1"/>
          <p:cNvSpPr>
            <a:spLocks noGrp="1"/>
          </p:cNvSpPr>
          <p:nvPr>
            <p:ph type="sldNum" sz="quarter" idx="12"/>
          </p:nvPr>
        </p:nvSpPr>
        <p:spPr/>
        <p:txBody>
          <a:bodyPr/>
          <a:lstStyle/>
          <a:p>
            <a:fld id="{6196B06C-77F0-45E2-864D-CB9CAB8CC921}" type="slidenum">
              <a:rPr lang="pl-PL" smtClean="0"/>
              <a:pPr/>
              <a:t>21</a:t>
            </a:fld>
            <a:endParaRPr lang="pl-PL"/>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917574" y="590550"/>
            <a:ext cx="7297763" cy="3046988"/>
          </a:xfrm>
          <a:prstGeom prst="rect">
            <a:avLst/>
          </a:prstGeom>
          <a:noFill/>
        </p:spPr>
        <p:txBody>
          <a:bodyPr wrap="square" rtlCol="0">
            <a:spAutoFit/>
          </a:bodyPr>
          <a:lstStyle/>
          <a:p>
            <a:pPr algn="ctr"/>
            <a:r>
              <a:rPr lang="pl-PL" sz="2400" dirty="0" smtClean="0">
                <a:latin typeface="Comic Sans MS" pitchFamily="66" charset="0"/>
              </a:rPr>
              <a:t>Według badań przeprowadzanych nad organizacją czasu wolnego oddziaływanie </a:t>
            </a:r>
            <a:r>
              <a:rPr lang="pl-PL" sz="2400" dirty="0">
                <a:latin typeface="Comic Sans MS" pitchFamily="66" charset="0"/>
              </a:rPr>
              <a:t>rodziców ma najczęściej </a:t>
            </a:r>
            <a:r>
              <a:rPr lang="pl-PL" sz="2400" dirty="0">
                <a:solidFill>
                  <a:srgbClr val="7030A0"/>
                </a:solidFill>
                <a:latin typeface="Comic Sans MS" pitchFamily="66" charset="0"/>
              </a:rPr>
              <a:t>charakter incydentalny i interwencyjny</a:t>
            </a:r>
            <a:r>
              <a:rPr lang="pl-PL" sz="2400" dirty="0">
                <a:latin typeface="Comic Sans MS" pitchFamily="66" charset="0"/>
              </a:rPr>
              <a:t>. Prawie połowa </a:t>
            </a:r>
            <a:r>
              <a:rPr lang="pl-PL" sz="2400" dirty="0">
                <a:solidFill>
                  <a:srgbClr val="7030A0"/>
                </a:solidFill>
                <a:latin typeface="Comic Sans MS" pitchFamily="66" charset="0"/>
              </a:rPr>
              <a:t>(44%)</a:t>
            </a:r>
            <a:r>
              <a:rPr lang="pl-PL" sz="2400" dirty="0">
                <a:latin typeface="Comic Sans MS" pitchFamily="66" charset="0"/>
              </a:rPr>
              <a:t> rodziców, uczniów szkół podstawowych nie pomaga dziecku w organizacji czasu wolnego. Pozostali </a:t>
            </a:r>
            <a:r>
              <a:rPr lang="pl-PL" sz="2400" dirty="0">
                <a:solidFill>
                  <a:srgbClr val="7030A0"/>
                </a:solidFill>
                <a:latin typeface="Comic Sans MS" pitchFamily="66" charset="0"/>
              </a:rPr>
              <a:t>(56%) </a:t>
            </a:r>
            <a:r>
              <a:rPr lang="pl-PL" sz="2400" dirty="0">
                <a:latin typeface="Comic Sans MS" pitchFamily="66" charset="0"/>
              </a:rPr>
              <a:t>doradzają lub kontrolują sposób spędzania tego </a:t>
            </a:r>
            <a:r>
              <a:rPr lang="pl-PL" sz="2400" dirty="0" smtClean="0">
                <a:latin typeface="Comic Sans MS" pitchFamily="66" charset="0"/>
              </a:rPr>
              <a:t>czasu.</a:t>
            </a:r>
            <a:endParaRPr lang="pl-PL" sz="2400" dirty="0">
              <a:latin typeface="Comic Sans MS" pitchFamily="66" charset="0"/>
            </a:endParaRPr>
          </a:p>
        </p:txBody>
      </p:sp>
      <p:sp>
        <p:nvSpPr>
          <p:cNvPr id="2" name="AutoShape 2" descr="data:image/jpeg;base64,/9j/4AAQSkZJRgABAQAAAQABAAD/2wCEAAkGBhQREBUUEhQWFRUUFxoYFxgVGBUYFxYhFhccGRsZHBgXHCcgGRovHR0XHzAjIycpLC0sGCAxNTAqNSYrLCkBCQoKDgwOGg8PGiklHyQsKjAsLCwsKSwsLCkqLCwsLCksNSksKiwsKSwsLCwpLCwsKSwsLCkpKSwsKSwsLCksLP/AABEIAHYAoAMBIgACEQEDEQH/xAAcAAABBAMBAAAAAAAAAAAAAAAGAAQFBwEDCAL/xABFEAABAwIDBQYDAwkFCQEAAAABAgMRAAQFEiEGIjFBUQcTYXGBkTKhsQjB0RQjM0JSYnKC8BVzsuHxQ1NjZJKiwtLiJv/EABoBAAIDAQEAAAAAAAAAAAAAAAIDAAEEBQb/xAAkEQACAwACAQQDAQEAAAAAAAAAAQIDESExEgQTQVEiMnFhUv/aAAwDAQACEQMRAD8AvGsUq8l0AxImoQTjgSCTwAk+lNrfEUrVCfGOhjL/AOw+dNsfzBsFHEHl0PGoXB7hXepQPi4KI5AEE+8AetIlbk1E0Qp8oOQXUqVKnmcVZrFYUsAEngKhDNZqOssVS4opB15CDw6zUhNUmmtRcouLxmaVeA4JInUcfCvVWUZpVilUIZpVilUIZpVilUIZpUqVQhih6+Urvc3GDHokyKIagr1zLcJBTKSsTr14ac9YpNvSH0PG/wCEpiCJbV4Cfag7DrIM33fZlbwIKZOUDTQDhPA+tHC0SkjqI96B7iVR1bJzDrllJ/H+UUM0vci2FW37ckg5SZ1FZqFwLEwoBJPHh+FTVacMwqaYm5DZH7Wn4/Kad1EXLnePBI4DdH1Uf66UmyWLPsZVHZfwcYVYhtM816n7hW7E1w0qDBiAfOnEVC4ndlbiWkxE6zwJ4AUXjkcRXl5S1mcCdzqWqZJOv4VNCh7BB3Vw60QkDTLHPidfQz6c6IRQ1fryFc05aujJpvcXIQJP9cfwreaicfICRPORz18NONHN4tQNcVKSTJCyfzoCtNenCt9M8OWAhKZhQGo0nQ607q10VLhmTTS9xJtmC4rKFaAmY05SKd14daChCgCDyIBB9DUZSz5G9ribbhhCgTE8+HXyp1UA3bpZut1ISCRwAHxCIHQTGlT9DCW7odkVHM+RUO7RaODlmTI80H/SiOoXaliWM4G82QoeUwfkflQXLYMKiWTWkpbu50JV+0AfcUMXqC1eqKRukJcjrMhQ+RqR2avsyCg8UwR5H/P6ioXtE2hbsQh1YKioFKUggFRBn0AnjHMUEvzgmhkF4WOLNOOvpsW3XBvJQkugcNIzAT8qry02sxrEJdaeDCIltKQkBeU8Bm1Uep8K14x2wOPsqT+RJKUjLnClkJHIKGWCOHMelEuH3jblugtJSUhEcgUAiADOoEfSrutaSwbRSpN+QUbBbZuXdktVwkJuWHCy4BoFKABCgOWhEjqDQ9tlbXFycjNwq3CVbxRmzK06pI0mnOxuzhQ49cpP5pwgoRHRISVzz0AA9a03Vuty5cCHGihXwyuFoUOWTiQZGo6Um33G00gqlXHdZG7N4/d2KmGnLhV0xcFSApwHO0pKcwgkklJAMgn2o02cWm6eUo5x3CvhUCmSZhWvEHWPx4DuD4At66CnzmDZBQjkjQo4c1EyZ6aUfYjjNtZICn3UNA6So6qjwGpp0HLPGTE2eKewXYNYzdi2vEjvEys/DmGYH4kmOOutGlpcBxCVDmKHsY7q6t1OMFDocQcqkwQSnVO91n2is7NYmhq3SHVxJ3ZnWRNBB+Fjj9l2L3K1L5QTVHYk5vJT11+YH40+aeCgCkgg8xUBtHfd04V8cjeaOuUqMD2p9jxCaVshxhLfePPOlJGVZQmY5aEgjrAqaqocIx/Ew2LkKR3ZObuSBvAmTrxBPnNWZs/jiLy3S83ICpBB4pI0Uk+INXHM4KtjJPkkqVVztFtxfZ3DYsIU00opzL3lLKCQogBQ3ZBHXxqZ7PdvkYoyrd7t9ogOt8hMwpM65TB46giPMtBcJJax3tC8EOTOuVJ9QoxREKDrx7vrrqO9SkeSVD/OjGkVPZSY65ZGK/wzWi+ZC21pPBSSPlW6mmLXYaYcWf1Un6QPnFaM3gzbnJXt7tGbXu3G4KuaeSkxqCfbWqg2y2wdxTEM6wUJEIQ3mnJBiJgSSrX/AEo5UkkjMZypyiY0A5acaq3aCzVb3ajwObOnnpxBnnRv0/tVJfIxX+dml3s2CbO2UhCELbS3qB8Sz+sSSI6zx5cKiuzLBGbuzQ4RvZ3ExxgZiQB6ER5CgTaPtNXc26GkI7tUQ4qQZJEHLGoBEzPWrY7GsJ7qyStQ1VqOhHWstFWP8kafUXavwYdPrDTRUeATPt/nQU3s8HFZ5KQoqK4gySqZE8DPprwoux8/mPVM+9RrSYbgcJ09hWwwxPGCspbWAnQBQiTrEkSTVeP4T/at7cXNw6VNpfWy02haYyNnLoYI146EcZozu15lOpJABQlIOgH6wPHxn0oJwe1ubFBQ20FJzrK8xzDeOhTlIiBppM1zrHzKP+nSrS4k/of7KJFriblownI0bcOlObMArNAV6pP0o1xTAHDYEoSHHhvoTp7JJ/Wyk0AbBNufl148+TnVATmSUnJqUwOATCYiJ3fOrosEw0gdAKuqCcufoG6xpcfYG7AXlwXVB5pTSCjQGeIPQ/DpmHjpUhtd+k15tH6mioigfbt9u3t1uLSTkBSEjUrLnDxIn760OtyjiM8bUp+bAnZPFm3WEELEtpGdKl6JUjdOkyBz8alOy7bZoXL9qZh14qaIBOp0IgeU+Gs1UWCWriF94NBCgZEyFAgjX+hWvAHXmV982pSFJVAKZChymadX6SUW39irvX1zjm9F43WHqt1OMhaolUaiQCrMN49QYoKTcm0vbo2gUHHkBtShrkkpKgmNc5j7xUtb7ZO3dkqVJFy2oCZSlbkwknkVQk5tOnhTfAsELUkKC1qkrcIgqUeMeHLTXy55/bcbHptjdCypE12e7RflNw00UnM3mJV1ypPEdatgVX+xdp3V3OUS4hQnLB0g+vCrAFHGKXRmun5y0VCnaHe5LdCP94v3CRP1iiuq67SLwF9tE/AgnyKj+AFOqWzRnl0C9rlU4kKJCSdcokjyHOvG2/Zw5cNoLKQH2xoFKSC8lRkkJPwxpAOuiqk9jG0ruIKglUApnMSdFAiAQIjmdNB1oi2iJZW6+IKwlKEZjCd6JI6ffr0p3qJPfEP08FmspXZDYc3GMG3cRCGTncSQYgEbs9NQK6VtbRLaQlAAA0AAgD0FDGxtooBbq0wtwgqMAEx1PP8ArhRbNLzBcn9EPtM9DPhmSD70wZJ7sa6a+f8ArT7ab9Af4h9ai7EjIPAkan1qBRIHELVFxfW9s4HCle/CBubpUSFK5CAKs1yxQoglCTl0Gg08PKhPZgpcvXyEnMwEJzSYPeAmI4ftH1FGdJkkw22gTtNmmzdvqSqZclaeGUKSDA8yOX7RopbND+EqSnEL1O9mKWlmSSmMqgMo/V8an2etUopay3Jvg2KoZ2owZN7aXCIlSTKP4kDMB9R60RvKgVAYjiYYsbh3mM4HmqEj5kU2G6sEW54Py6wo06DTSmbsAGNOPCnilU0fOh8q7jPJ1dk3svbpUgq0GRRk8hpM+3WpX+3SSUoJSkcAkb504k8vKmeIWhSxaJRp3qEhYA4hKZmR7etSlvbrSIQAkdB/86zXnlNTbbPdqMYYn9EjstiK0XbRV3oClZTnkg5tByEamrXqpbBK23ULJUQlQVG/rBmONWygyARwNXqfQm1xb4EpUDWqSxrEHLpxb4QVpcnKpuFpSkcJIOmgHzo07YdpF2eHHuwMz5LUn9VJQoqPEawMv81Uzs9tJCQAICRoAQTof3iCPQ06pSX5RENx+UETNwpM5FFOZOVUaEgxI+Vacexh9xghX5zukkgHTMnSQY6AaetD17tGQ4oknjoCJn10PzNeMO2tSh9BcSQg50K1kaxB8uNM9TJutvOQvTYp43wS9r29XTaAkW7BygAE96ToI13tTXo/aDv5/Q2oH8Dv172oPFOzh5Til2pQ4yoyjfSDB1jWhvE8FXbxnU0TMENutrIPQpSZH0pFdsZhTqlHtB7f9t91ctLaU202VDdW33mZJBBEZlEe4qPtdtrtUpNwsBUFWXKknQJ/VAI0AoFb408tXVJdAUCIgwdDqJHpBmin2SOHSfZRuWAUsyXVqVJGvHLqeJOnE0cpeB4EVSuyfaWLa0ZacYKwlHxIWNdTPxCiS27WsPVotbjR6LbJ9igqkelT221oDktwnMb2kbtL8B3dbcZkuZN1MKIhS50GnMc+NTFrtLbrSChxKgeBTKgfVM1UXaztHaXFmVMXRU5ojIkOAKClSScyBqBPOqZauFJ+FRT5Ej6VXjnAW6dlrvW1iErST0ChPtxquu1DEyzYERum5AImFGG8wAB4idT5eNc8u3i1EErUSOBKiSPIk6U9VtC+42lpxxa0JUVJC1FUEiDE0UHkkKsgpxcWGWG3ds8cq7gtrOmUtLOp5SDE1uuLe2JCUXja1KUE5cpCjmUAY141Xy1ZSFeIPHpUvsY132IMA6ALzkk6QiVfhRXTsinLzfRVXp6OF4IuTHFBptMJEpypTPAFRkCBx3UL08KjmmbhwTnUkeMNj24+9AnaFtct64caQrcadSpJE8UoKFag+P1oUOIuK4rUR0zKj2mstNEnBYzoWXQUnq0u13CylJJuDP8AeafMVaezgP5IxK8/5tO91kf0PSuPnJgzHCuqOy257zB7NX/Cy/8ASop+6myodfLemeVqn0sBn7Qduo4Y2sDRFwnMegUhaf8AEUiqNwM+JHlHj4V0p2s2gcwa7BHwt5x4FCgr7q5m2b3nIJgQabVLjBM1wbsbb3kwTmUY1+tab2whmRxTBP315xp6XkgHQc+WpqVbTmZUCeI8OlM3UxfWA6xfOwEIWvWAEgnWdAAKebWYKqzvHbdasymiAT1lIM+WtPuzXDfyjFrRGpHfJUY10b3zPhu0QdvVj3eMLVH6VptfyyH/AA1jzDQ22V4nXQc6Ne1jBxaYmWk8EsMCeuRlKJ/7ahNhsOFxiVq0eC325joFAn5A0dfaKscuJNOD/asCfNC1D6FNW2UDeFYotbTaQo7qcpHkfwivd1KcrxAKV52h1lsIUT7Op9jUfsyjdog2hZyYfh5jVx28Vr4KYSPpW2MsijM47JkFiVnnZec5NpQfVbgSB7BZ9DQxmo3vbeMIuHJO/d27fge7ZdcIPT9IPages1kvyY6CxGSCOIinWDtoU+2lwgIUoJUo8EhRjN6Tm9KtPtf2JDWH2Fy0mA2y2w711SFIUf5isH+JIqoaXoY/v2lIKkLEKQSlQPEFJgj3Bo3wmxRZreWQCVpQEfupdZS6qJ65gketAN1clxWZRkqAk9SBE+elE2LYqt1tiFQk27OYaalnM3x8kifKimnavFDKpxrl5SI82JcsnrojhctI0HDO28s/MIFRFqJVVq7FbNG72axAJErD/eI8Sw2hUDxjOPWqqteNPpeSURM+U2OLhUHSustgMLNthlo0oEKSykqB0IK98g+Mkj0rnXsw2b/L8UaQRLbZDrnTK2QYPmrKn1rqoVfqZ68KgsQP9oCJwq9H/Lu/JBNcnYM5lcnw+tKlSK+y5dB1t3swhvBcMuhGdWdK/wB7vSp1PtCh/NQhY3h7sg6wPpSpUcPkGXQf/Z0wxK7590/Ey0AnXh3ioJiOgPPnUh9pSzQHLNwD84tLqCeqWygpEdZWr3pUqQMALsmE41Z/3v8A4Kos+0c6f7Qt0zoLYEDxLrk/Qe1KlUIAODXHdieqSfnVhdo1kG8JwgAbykuKmT/tUIcOp8Sn2pUq0f8AIpfI2tMF/wDzN8twyRctrRGsFIQnmOiiKq9hrMsJ4ZiB5SYrNKky7YxdHYu0Ozyb2yctXCIcby5gPhUOCgPBQBiuP8Uw8sPusqIKmnFtkjgShRSSJ5aUqVCWeHEZUJ/flU9IJTHy+QqVunCLS1WIiHmo5koc7wnyh1I9DSpUcOymXD9m/FM1vdW+X4HEO5p494kpiOUd3P8ANVRbaYYm1xK6ZR8LbqwkDkCZA9AQPSlSo6v3I+i3Ps32Ke4uno31OIbnoEpzQPVWvkOlXNSpUuX7Ms//2Q=="/>
          <p:cNvSpPr>
            <a:spLocks noChangeAspect="1" noChangeArrowheads="1"/>
          </p:cNvSpPr>
          <p:nvPr/>
        </p:nvSpPr>
        <p:spPr bwMode="auto">
          <a:xfrm>
            <a:off x="155575" y="-533400"/>
            <a:ext cx="1524000" cy="1123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4" name="AutoShape 4" descr="data:image/jpeg;base64,/9j/4AAQSkZJRgABAQAAAQABAAD/2wCEAAkGBhQREBUUEhQWFRUUFxoYFxgVGBUYFxYhFhccGRsZHBgXHCcgGRovHR0XHzAjIycpLC0sGCAxNTAqNSYrLCkBCQoKDgwOGg8PGiklHyQsKjAsLCwsKSwsLCkqLCwsLCksNSksKiwsKSwsLCwpLCwsKSwsLCkpKSwsKSwsLCksLP/AABEIAHYAoAMBIgACEQEDEQH/xAAcAAABBAMBAAAAAAAAAAAAAAAGAAQFBwEDCAL/xABFEAABAwIDBQYDAwkFCQEAAAABAgMRAAQFEiEGIjFBUQcTYXGBkTKhsQjB0RQjM0JSYnKC8BVzsuHxQ1NjZJKiwtLiJv/EABoBAAIDAQEAAAAAAAAAAAAAAAIDAAEEBQb/xAAkEQACAwACAQQDAQEAAAAAAAAAAQIDESExEgQTQVEiMnFhUv/aAAwDAQACEQMRAD8AvGsUq8l0AxImoQTjgSCTwAk+lNrfEUrVCfGOhjL/AOw+dNsfzBsFHEHl0PGoXB7hXepQPi4KI5AEE+8AetIlbk1E0Qp8oOQXUqVKnmcVZrFYUsAEngKhDNZqOssVS4opB15CDw6zUhNUmmtRcouLxmaVeA4JInUcfCvVWUZpVilUIZpVilUIZpVilUIZpUqVQhih6+Urvc3GDHokyKIagr1zLcJBTKSsTr14ac9YpNvSH0PG/wCEpiCJbV4Cfag7DrIM33fZlbwIKZOUDTQDhPA+tHC0SkjqI96B7iVR1bJzDrllJ/H+UUM0vci2FW37ckg5SZ1FZqFwLEwoBJPHh+FTVacMwqaYm5DZH7Wn4/Kad1EXLnePBI4DdH1Uf66UmyWLPsZVHZfwcYVYhtM816n7hW7E1w0qDBiAfOnEVC4ndlbiWkxE6zwJ4AUXjkcRXl5S1mcCdzqWqZJOv4VNCh7BB3Vw60QkDTLHPidfQz6c6IRQ1fryFc05aujJpvcXIQJP9cfwreaicfICRPORz18NONHN4tQNcVKSTJCyfzoCtNenCt9M8OWAhKZhQGo0nQ607q10VLhmTTS9xJtmC4rKFaAmY05SKd14daChCgCDyIBB9DUZSz5G9ribbhhCgTE8+HXyp1UA3bpZut1ISCRwAHxCIHQTGlT9DCW7odkVHM+RUO7RaODlmTI80H/SiOoXaliWM4G82QoeUwfkflQXLYMKiWTWkpbu50JV+0AfcUMXqC1eqKRukJcjrMhQ+RqR2avsyCg8UwR5H/P6ioXtE2hbsQh1YKioFKUggFRBn0AnjHMUEvzgmhkF4WOLNOOvpsW3XBvJQkugcNIzAT8qry02sxrEJdaeDCIltKQkBeU8Bm1Uep8K14x2wOPsqT+RJKUjLnClkJHIKGWCOHMelEuH3jblugtJSUhEcgUAiADOoEfSrutaSwbRSpN+QUbBbZuXdktVwkJuWHCy4BoFKABCgOWhEjqDQ9tlbXFycjNwq3CVbxRmzK06pI0mnOxuzhQ49cpP5pwgoRHRISVzz0AA9a03Vuty5cCHGihXwyuFoUOWTiQZGo6Um33G00gqlXHdZG7N4/d2KmGnLhV0xcFSApwHO0pKcwgkklJAMgn2o02cWm6eUo5x3CvhUCmSZhWvEHWPx4DuD4At66CnzmDZBQjkjQo4c1EyZ6aUfYjjNtZICn3UNA6So6qjwGpp0HLPGTE2eKewXYNYzdi2vEjvEys/DmGYH4kmOOutGlpcBxCVDmKHsY7q6t1OMFDocQcqkwQSnVO91n2is7NYmhq3SHVxJ3ZnWRNBB+Fjj9l2L3K1L5QTVHYk5vJT11+YH40+aeCgCkgg8xUBtHfd04V8cjeaOuUqMD2p9jxCaVshxhLfePPOlJGVZQmY5aEgjrAqaqocIx/Ew2LkKR3ZObuSBvAmTrxBPnNWZs/jiLy3S83ICpBB4pI0Uk+INXHM4KtjJPkkqVVztFtxfZ3DYsIU00opzL3lLKCQogBQ3ZBHXxqZ7PdvkYoyrd7t9ogOt8hMwpM65TB46giPMtBcJJax3tC8EOTOuVJ9QoxREKDrx7vrrqO9SkeSVD/OjGkVPZSY65ZGK/wzWi+ZC21pPBSSPlW6mmLXYaYcWf1Un6QPnFaM3gzbnJXt7tGbXu3G4KuaeSkxqCfbWqg2y2wdxTEM6wUJEIQ3mnJBiJgSSrX/AEo5UkkjMZypyiY0A5acaq3aCzVb3ajwObOnnpxBnnRv0/tVJfIxX+dml3s2CbO2UhCELbS3qB8Sz+sSSI6zx5cKiuzLBGbuzQ4RvZ3ExxgZiQB6ER5CgTaPtNXc26GkI7tUQ4qQZJEHLGoBEzPWrY7GsJ7qyStQ1VqOhHWstFWP8kafUXavwYdPrDTRUeATPt/nQU3s8HFZ5KQoqK4gySqZE8DPprwoux8/mPVM+9RrSYbgcJ09hWwwxPGCspbWAnQBQiTrEkSTVeP4T/at7cXNw6VNpfWy02haYyNnLoYI146EcZozu15lOpJABQlIOgH6wPHxn0oJwe1ubFBQ20FJzrK8xzDeOhTlIiBppM1zrHzKP+nSrS4k/of7KJFriblownI0bcOlObMArNAV6pP0o1xTAHDYEoSHHhvoTp7JJ/Wyk0AbBNufl148+TnVATmSUnJqUwOATCYiJ3fOrosEw0gdAKuqCcufoG6xpcfYG7AXlwXVB5pTSCjQGeIPQ/DpmHjpUhtd+k15tH6mioigfbt9u3t1uLSTkBSEjUrLnDxIn760OtyjiM8bUp+bAnZPFm3WEELEtpGdKl6JUjdOkyBz8alOy7bZoXL9qZh14qaIBOp0IgeU+Gs1UWCWriF94NBCgZEyFAgjX+hWvAHXmV982pSFJVAKZChymadX6SUW39irvX1zjm9F43WHqt1OMhaolUaiQCrMN49QYoKTcm0vbo2gUHHkBtShrkkpKgmNc5j7xUtb7ZO3dkqVJFy2oCZSlbkwknkVQk5tOnhTfAsELUkKC1qkrcIgqUeMeHLTXy55/bcbHptjdCypE12e7RflNw00UnM3mJV1ypPEdatgVX+xdp3V3OUS4hQnLB0g+vCrAFHGKXRmun5y0VCnaHe5LdCP94v3CRP1iiuq67SLwF9tE/AgnyKj+AFOqWzRnl0C9rlU4kKJCSdcokjyHOvG2/Zw5cNoLKQH2xoFKSC8lRkkJPwxpAOuiqk9jG0ruIKglUApnMSdFAiAQIjmdNB1oi2iJZW6+IKwlKEZjCd6JI6ffr0p3qJPfEP08FmspXZDYc3GMG3cRCGTncSQYgEbs9NQK6VtbRLaQlAAA0AAgD0FDGxtooBbq0wtwgqMAEx1PP8ArhRbNLzBcn9EPtM9DPhmSD70wZJ7sa6a+f8ArT7ab9Af4h9ai7EjIPAkan1qBRIHELVFxfW9s4HCle/CBubpUSFK5CAKs1yxQoglCTl0Gg08PKhPZgpcvXyEnMwEJzSYPeAmI4ftH1FGdJkkw22gTtNmmzdvqSqZclaeGUKSDA8yOX7RopbND+EqSnEL1O9mKWlmSSmMqgMo/V8an2etUopay3Jvg2KoZ2owZN7aXCIlSTKP4kDMB9R60RvKgVAYjiYYsbh3mM4HmqEj5kU2G6sEW54Py6wo06DTSmbsAGNOPCnilU0fOh8q7jPJ1dk3svbpUgq0GRRk8hpM+3WpX+3SSUoJSkcAkb504k8vKmeIWhSxaJRp3qEhYA4hKZmR7etSlvbrSIQAkdB/86zXnlNTbbPdqMYYn9EjstiK0XbRV3oClZTnkg5tByEamrXqpbBK23ULJUQlQVG/rBmONWygyARwNXqfQm1xb4EpUDWqSxrEHLpxb4QVpcnKpuFpSkcJIOmgHzo07YdpF2eHHuwMz5LUn9VJQoqPEawMv81Uzs9tJCQAICRoAQTof3iCPQ06pSX5RENx+UETNwpM5FFOZOVUaEgxI+Vacexh9xghX5zukkgHTMnSQY6AaetD17tGQ4oknjoCJn10PzNeMO2tSh9BcSQg50K1kaxB8uNM9TJutvOQvTYp43wS9r29XTaAkW7BygAE96ToI13tTXo/aDv5/Q2oH8Dv172oPFOzh5Til2pQ4yoyjfSDB1jWhvE8FXbxnU0TMENutrIPQpSZH0pFdsZhTqlHtB7f9t91ctLaU202VDdW33mZJBBEZlEe4qPtdtrtUpNwsBUFWXKknQJ/VAI0AoFb408tXVJdAUCIgwdDqJHpBmin2SOHSfZRuWAUsyXVqVJGvHLqeJOnE0cpeB4EVSuyfaWLa0ZacYKwlHxIWNdTPxCiS27WsPVotbjR6LbJ9igqkelT221oDktwnMb2kbtL8B3dbcZkuZN1MKIhS50GnMc+NTFrtLbrSChxKgeBTKgfVM1UXaztHaXFmVMXRU5ojIkOAKClSScyBqBPOqZauFJ+FRT5Ej6VXjnAW6dlrvW1iErST0ChPtxquu1DEyzYERum5AImFGG8wAB4idT5eNc8u3i1EErUSOBKiSPIk6U9VtC+42lpxxa0JUVJC1FUEiDE0UHkkKsgpxcWGWG3ds8cq7gtrOmUtLOp5SDE1uuLe2JCUXja1KUE5cpCjmUAY141Xy1ZSFeIPHpUvsY132IMA6ALzkk6QiVfhRXTsinLzfRVXp6OF4IuTHFBptMJEpypTPAFRkCBx3UL08KjmmbhwTnUkeMNj24+9AnaFtct64caQrcadSpJE8UoKFag+P1oUOIuK4rUR0zKj2mstNEnBYzoWXQUnq0u13CylJJuDP8AeafMVaezgP5IxK8/5tO91kf0PSuPnJgzHCuqOy257zB7NX/Cy/8ASop+6myodfLemeVqn0sBn7Qduo4Y2sDRFwnMegUhaf8AEUiqNwM+JHlHj4V0p2s2gcwa7BHwt5x4FCgr7q5m2b3nIJgQabVLjBM1wbsbb3kwTmUY1+tab2whmRxTBP315xp6XkgHQc+WpqVbTmZUCeI8OlM3UxfWA6xfOwEIWvWAEgnWdAAKebWYKqzvHbdasymiAT1lIM+WtPuzXDfyjFrRGpHfJUY10b3zPhu0QdvVj3eMLVH6VptfyyH/AA1jzDQ22V4nXQc6Ne1jBxaYmWk8EsMCeuRlKJ/7ahNhsOFxiVq0eC325joFAn5A0dfaKscuJNOD/asCfNC1D6FNW2UDeFYotbTaQo7qcpHkfwivd1KcrxAKV52h1lsIUT7Op9jUfsyjdog2hZyYfh5jVx28Vr4KYSPpW2MsijM47JkFiVnnZec5NpQfVbgSB7BZ9DQxmo3vbeMIuHJO/d27fge7ZdcIPT9IPages1kvyY6CxGSCOIinWDtoU+2lwgIUoJUo8EhRjN6Tm9KtPtf2JDWH2Fy0mA2y2w711SFIUf5isH+JIqoaXoY/v2lIKkLEKQSlQPEFJgj3Bo3wmxRZreWQCVpQEfupdZS6qJ65gketAN1clxWZRkqAk9SBE+elE2LYqt1tiFQk27OYaalnM3x8kifKimnavFDKpxrl5SI82JcsnrojhctI0HDO28s/MIFRFqJVVq7FbNG72axAJErD/eI8Sw2hUDxjOPWqqteNPpeSURM+U2OLhUHSustgMLNthlo0oEKSykqB0IK98g+Mkj0rnXsw2b/L8UaQRLbZDrnTK2QYPmrKn1rqoVfqZ68KgsQP9oCJwq9H/Lu/JBNcnYM5lcnw+tKlSK+y5dB1t3swhvBcMuhGdWdK/wB7vSp1PtCh/NQhY3h7sg6wPpSpUcPkGXQf/Z0wxK7590/Ey0AnXh3ioJiOgPPnUh9pSzQHLNwD84tLqCeqWygpEdZWr3pUqQMALsmE41Z/3v8A4Kos+0c6f7Qt0zoLYEDxLrk/Qe1KlUIAODXHdieqSfnVhdo1kG8JwgAbykuKmT/tUIcOp8Sn2pUq0f8AIpfI2tMF/wDzN8twyRctrRGsFIQnmOiiKq9hrMsJ4ZiB5SYrNKky7YxdHYu0Ozyb2yctXCIcby5gPhUOCgPBQBiuP8Uw8sPusqIKmnFtkjgShRSSJ5aUqVCWeHEZUJ/flU9IJTHy+QqVunCLS1WIiHmo5koc7wnyh1I9DSpUcOymXD9m/FM1vdW+X4HEO5p494kpiOUd3P8ANVRbaYYm1xK6ZR8LbqwkDkCZA9AQPSlSo6v3I+i3Ps32Ke4uno31OIbnoEpzQPVWvkOlXNSpUuX7Ms//2Q=="/>
          <p:cNvSpPr>
            <a:spLocks noChangeAspect="1" noChangeArrowheads="1"/>
          </p:cNvSpPr>
          <p:nvPr/>
        </p:nvSpPr>
        <p:spPr bwMode="auto">
          <a:xfrm>
            <a:off x="307975" y="-381000"/>
            <a:ext cx="1524000" cy="1123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6" descr="data:image/jpeg;base64,/9j/4AAQSkZJRgABAQAAAQABAAD/2wCEAAkGBhQREBUUEhQWFRUUFxoYFxgVGBUYFxYhFhccGRsZHBgXHCcgGRovHR0XHzAjIycpLC0sGCAxNTAqNSYrLCkBCQoKDgwOGg8PGiklHyQsKjAsLCwsKSwsLCkqLCwsLCksNSksKiwsKSwsLCwpLCwsKSwsLCkpKSwsKSwsLCksLP/AABEIAHYAoAMBIgACEQEDEQH/xAAcAAABBAMBAAAAAAAAAAAAAAAGAAQFBwEDCAL/xABFEAABAwIDBQYDAwkFCQEAAAABAgMRAAQFEiEGIjFBUQcTYXGBkTKhsQjB0RQjM0JSYnKC8BVzsuHxQ1NjZJKiwtLiJv/EABoBAAIDAQEAAAAAAAAAAAAAAAIDAAEEBQb/xAAkEQACAwACAQQDAQEAAAAAAAAAAQIDESExEgQTQVEiMnFhUv/aAAwDAQACEQMRAD8AvGsUq8l0AxImoQTjgSCTwAk+lNrfEUrVCfGOhjL/AOw+dNsfzBsFHEHl0PGoXB7hXepQPi4KI5AEE+8AetIlbk1E0Qp8oOQXUqVKnmcVZrFYUsAEngKhDNZqOssVS4opB15CDw6zUhNUmmtRcouLxmaVeA4JInUcfCvVWUZpVilUIZpVilUIZpVilUIZpUqVQhih6+Urvc3GDHokyKIagr1zLcJBTKSsTr14ac9YpNvSH0PG/wCEpiCJbV4Cfag7DrIM33fZlbwIKZOUDTQDhPA+tHC0SkjqI96B7iVR1bJzDrllJ/H+UUM0vci2FW37ckg5SZ1FZqFwLEwoBJPHh+FTVacMwqaYm5DZH7Wn4/Kad1EXLnePBI4DdH1Uf66UmyWLPsZVHZfwcYVYhtM816n7hW7E1w0qDBiAfOnEVC4ndlbiWkxE6zwJ4AUXjkcRXl5S1mcCdzqWqZJOv4VNCh7BB3Vw60QkDTLHPidfQz6c6IRQ1fryFc05aujJpvcXIQJP9cfwreaicfICRPORz18NONHN4tQNcVKSTJCyfzoCtNenCt9M8OWAhKZhQGo0nQ607q10VLhmTTS9xJtmC4rKFaAmY05SKd14daChCgCDyIBB9DUZSz5G9ribbhhCgTE8+HXyp1UA3bpZut1ISCRwAHxCIHQTGlT9DCW7odkVHM+RUO7RaODlmTI80H/SiOoXaliWM4G82QoeUwfkflQXLYMKiWTWkpbu50JV+0AfcUMXqC1eqKRukJcjrMhQ+RqR2avsyCg8UwR5H/P6ioXtE2hbsQh1YKioFKUggFRBn0AnjHMUEvzgmhkF4WOLNOOvpsW3XBvJQkugcNIzAT8qry02sxrEJdaeDCIltKQkBeU8Bm1Uep8K14x2wOPsqT+RJKUjLnClkJHIKGWCOHMelEuH3jblugtJSUhEcgUAiADOoEfSrutaSwbRSpN+QUbBbZuXdktVwkJuWHCy4BoFKABCgOWhEjqDQ9tlbXFycjNwq3CVbxRmzK06pI0mnOxuzhQ49cpP5pwgoRHRISVzz0AA9a03Vuty5cCHGihXwyuFoUOWTiQZGo6Um33G00gqlXHdZG7N4/d2KmGnLhV0xcFSApwHO0pKcwgkklJAMgn2o02cWm6eUo5x3CvhUCmSZhWvEHWPx4DuD4At66CnzmDZBQjkjQo4c1EyZ6aUfYjjNtZICn3UNA6So6qjwGpp0HLPGTE2eKewXYNYzdi2vEjvEys/DmGYH4kmOOutGlpcBxCVDmKHsY7q6t1OMFDocQcqkwQSnVO91n2is7NYmhq3SHVxJ3ZnWRNBB+Fjj9l2L3K1L5QTVHYk5vJT11+YH40+aeCgCkgg8xUBtHfd04V8cjeaOuUqMD2p9jxCaVshxhLfePPOlJGVZQmY5aEgjrAqaqocIx/Ew2LkKR3ZObuSBvAmTrxBPnNWZs/jiLy3S83ICpBB4pI0Uk+INXHM4KtjJPkkqVVztFtxfZ3DYsIU00opzL3lLKCQogBQ3ZBHXxqZ7PdvkYoyrd7t9ogOt8hMwpM65TB46giPMtBcJJax3tC8EOTOuVJ9QoxREKDrx7vrrqO9SkeSVD/OjGkVPZSY65ZGK/wzWi+ZC21pPBSSPlW6mmLXYaYcWf1Un6QPnFaM3gzbnJXt7tGbXu3G4KuaeSkxqCfbWqg2y2wdxTEM6wUJEIQ3mnJBiJgSSrX/AEo5UkkjMZypyiY0A5acaq3aCzVb3ajwObOnnpxBnnRv0/tVJfIxX+dml3s2CbO2UhCELbS3qB8Sz+sSSI6zx5cKiuzLBGbuzQ4RvZ3ExxgZiQB6ER5CgTaPtNXc26GkI7tUQ4qQZJEHLGoBEzPWrY7GsJ7qyStQ1VqOhHWstFWP8kafUXavwYdPrDTRUeATPt/nQU3s8HFZ5KQoqK4gySqZE8DPprwoux8/mPVM+9RrSYbgcJ09hWwwxPGCspbWAnQBQiTrEkSTVeP4T/at7cXNw6VNpfWy02haYyNnLoYI146EcZozu15lOpJABQlIOgH6wPHxn0oJwe1ubFBQ20FJzrK8xzDeOhTlIiBppM1zrHzKP+nSrS4k/of7KJFriblownI0bcOlObMArNAV6pP0o1xTAHDYEoSHHhvoTp7JJ/Wyk0AbBNufl148+TnVATmSUnJqUwOATCYiJ3fOrosEw0gdAKuqCcufoG6xpcfYG7AXlwXVB5pTSCjQGeIPQ/DpmHjpUhtd+k15tH6mioigfbt9u3t1uLSTkBSEjUrLnDxIn760OtyjiM8bUp+bAnZPFm3WEELEtpGdKl6JUjdOkyBz8alOy7bZoXL9qZh14qaIBOp0IgeU+Gs1UWCWriF94NBCgZEyFAgjX+hWvAHXmV982pSFJVAKZChymadX6SUW39irvX1zjm9F43WHqt1OMhaolUaiQCrMN49QYoKTcm0vbo2gUHHkBtShrkkpKgmNc5j7xUtb7ZO3dkqVJFy2oCZSlbkwknkVQk5tOnhTfAsELUkKC1qkrcIgqUeMeHLTXy55/bcbHptjdCypE12e7RflNw00UnM3mJV1ypPEdatgVX+xdp3V3OUS4hQnLB0g+vCrAFHGKXRmun5y0VCnaHe5LdCP94v3CRP1iiuq67SLwF9tE/AgnyKj+AFOqWzRnl0C9rlU4kKJCSdcokjyHOvG2/Zw5cNoLKQH2xoFKSC8lRkkJPwxpAOuiqk9jG0ruIKglUApnMSdFAiAQIjmdNB1oi2iJZW6+IKwlKEZjCd6JI6ffr0p3qJPfEP08FmspXZDYc3GMG3cRCGTncSQYgEbs9NQK6VtbRLaQlAAA0AAgD0FDGxtooBbq0wtwgqMAEx1PP8ArhRbNLzBcn9EPtM9DPhmSD70wZJ7sa6a+f8ArT7ab9Af4h9ai7EjIPAkan1qBRIHELVFxfW9s4HCle/CBubpUSFK5CAKs1yxQoglCTl0Gg08PKhPZgpcvXyEnMwEJzSYPeAmI4ftH1FGdJkkw22gTtNmmzdvqSqZclaeGUKSDA8yOX7RopbND+EqSnEL1O9mKWlmSSmMqgMo/V8an2etUopay3Jvg2KoZ2owZN7aXCIlSTKP4kDMB9R60RvKgVAYjiYYsbh3mM4HmqEj5kU2G6sEW54Py6wo06DTSmbsAGNOPCnilU0fOh8q7jPJ1dk3svbpUgq0GRRk8hpM+3WpX+3SSUoJSkcAkb504k8vKmeIWhSxaJRp3qEhYA4hKZmR7etSlvbrSIQAkdB/86zXnlNTbbPdqMYYn9EjstiK0XbRV3oClZTnkg5tByEamrXqpbBK23ULJUQlQVG/rBmONWygyARwNXqfQm1xb4EpUDWqSxrEHLpxb4QVpcnKpuFpSkcJIOmgHzo07YdpF2eHHuwMz5LUn9VJQoqPEawMv81Uzs9tJCQAICRoAQTof3iCPQ06pSX5RENx+UETNwpM5FFOZOVUaEgxI+Vacexh9xghX5zukkgHTMnSQY6AaetD17tGQ4oknjoCJn10PzNeMO2tSh9BcSQg50K1kaxB8uNM9TJutvOQvTYp43wS9r29XTaAkW7BygAE96ToI13tTXo/aDv5/Q2oH8Dv172oPFOzh5Til2pQ4yoyjfSDB1jWhvE8FXbxnU0TMENutrIPQpSZH0pFdsZhTqlHtB7f9t91ctLaU202VDdW33mZJBBEZlEe4qPtdtrtUpNwsBUFWXKknQJ/VAI0AoFb408tXVJdAUCIgwdDqJHpBmin2SOHSfZRuWAUsyXVqVJGvHLqeJOnE0cpeB4EVSuyfaWLa0ZacYKwlHxIWNdTPxCiS27WsPVotbjR6LbJ9igqkelT221oDktwnMb2kbtL8B3dbcZkuZN1MKIhS50GnMc+NTFrtLbrSChxKgeBTKgfVM1UXaztHaXFmVMXRU5ojIkOAKClSScyBqBPOqZauFJ+FRT5Ej6VXjnAW6dlrvW1iErST0ChPtxquu1DEyzYERum5AImFGG8wAB4idT5eNc8u3i1EErUSOBKiSPIk6U9VtC+42lpxxa0JUVJC1FUEiDE0UHkkKsgpxcWGWG3ds8cq7gtrOmUtLOp5SDE1uuLe2JCUXja1KUE5cpCjmUAY141Xy1ZSFeIPHpUvsY132IMA6ALzkk6QiVfhRXTsinLzfRVXp6OF4IuTHFBptMJEpypTPAFRkCBx3UL08KjmmbhwTnUkeMNj24+9AnaFtct64caQrcadSpJE8UoKFag+P1oUOIuK4rUR0zKj2mstNEnBYzoWXQUnq0u13CylJJuDP8AeafMVaezgP5IxK8/5tO91kf0PSuPnJgzHCuqOy257zB7NX/Cy/8ASop+6myodfLemeVqn0sBn7Qduo4Y2sDRFwnMegUhaf8AEUiqNwM+JHlHj4V0p2s2gcwa7BHwt5x4FCgr7q5m2b3nIJgQabVLjBM1wbsbb3kwTmUY1+tab2whmRxTBP315xp6XkgHQc+WpqVbTmZUCeI8OlM3UxfWA6xfOwEIWvWAEgnWdAAKebWYKqzvHbdasymiAT1lIM+WtPuzXDfyjFrRGpHfJUY10b3zPhu0QdvVj3eMLVH6VptfyyH/AA1jzDQ22V4nXQc6Ne1jBxaYmWk8EsMCeuRlKJ/7ahNhsOFxiVq0eC325joFAn5A0dfaKscuJNOD/asCfNC1D6FNW2UDeFYotbTaQo7qcpHkfwivd1KcrxAKV52h1lsIUT7Op9jUfsyjdog2hZyYfh5jVx28Vr4KYSPpW2MsijM47JkFiVnnZec5NpQfVbgSB7BZ9DQxmo3vbeMIuHJO/d27fge7ZdcIPT9IPages1kvyY6CxGSCOIinWDtoU+2lwgIUoJUo8EhRjN6Tm9KtPtf2JDWH2Fy0mA2y2w711SFIUf5isH+JIqoaXoY/v2lIKkLEKQSlQPEFJgj3Bo3wmxRZreWQCVpQEfupdZS6qJ65gketAN1clxWZRkqAk9SBE+elE2LYqt1tiFQk27OYaalnM3x8kifKimnavFDKpxrl5SI82JcsnrojhctI0HDO28s/MIFRFqJVVq7FbNG72axAJErD/eI8Sw2hUDxjOPWqqteNPpeSURM+U2OLhUHSustgMLNthlo0oEKSykqB0IK98g+Mkj0rnXsw2b/L8UaQRLbZDrnTK2QYPmrKn1rqoVfqZ68KgsQP9oCJwq9H/Lu/JBNcnYM5lcnw+tKlSK+y5dB1t3swhvBcMuhGdWdK/wB7vSp1PtCh/NQhY3h7sg6wPpSpUcPkGXQf/Z0wxK7590/Ey0AnXh3ioJiOgPPnUh9pSzQHLNwD84tLqCeqWygpEdZWr3pUqQMALsmE41Z/3v8A4Kos+0c6f7Qt0zoLYEDxLrk/Qe1KlUIAODXHdieqSfnVhdo1kG8JwgAbykuKmT/tUIcOp8Sn2pUq0f8AIpfI2tMF/wDzN8twyRctrRGsFIQnmOiiKq9hrMsJ4ZiB5SYrNKky7YxdHYu0Ozyb2yctXCIcby5gPhUOCgPBQBiuP8Uw8sPusqIKmnFtkjgShRSSJ5aUqVCWeHEZUJ/flU9IJTHy+QqVunCLS1WIiHmo5koc7wnyh1I9DSpUcOymXD9m/FM1vdW+X4HEO5p494kpiOUd3P8ANVRbaYYm1xK6ZR8LbqwkDkCZA9AQPSlSo6v3I+i3Ps32Ke4uno31OIbnoEpzQPVWvkOlXNSpUuX7Ms//2Q=="/>
          <p:cNvSpPr>
            <a:spLocks noChangeAspect="1" noChangeArrowheads="1"/>
          </p:cNvSpPr>
          <p:nvPr/>
        </p:nvSpPr>
        <p:spPr bwMode="auto">
          <a:xfrm>
            <a:off x="460375" y="-228600"/>
            <a:ext cx="1524000" cy="1123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3080" name="Picture 8" descr="http://www.rodzice.pl/uploads/images/0001/00000000001/56/76/56764484383177219aa02bb234e82d3buniqueidcmcimag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7705" y="3665488"/>
            <a:ext cx="2857500" cy="2543175"/>
          </a:xfrm>
          <a:prstGeom prst="rect">
            <a:avLst/>
          </a:prstGeom>
          <a:noFill/>
          <a:extLst>
            <a:ext uri="{909E8E84-426E-40DD-AFC4-6F175D3DCCD1}">
              <a14:hiddenFill xmlns:a14="http://schemas.microsoft.com/office/drawing/2010/main">
                <a:solidFill>
                  <a:srgbClr val="FFFFFF"/>
                </a:solidFill>
              </a14:hiddenFill>
            </a:ext>
          </a:extLst>
        </p:spPr>
      </p:pic>
      <p:sp>
        <p:nvSpPr>
          <p:cNvPr id="6" name="Symbol zastępczy numeru slajdu 5"/>
          <p:cNvSpPr>
            <a:spLocks noGrp="1"/>
          </p:cNvSpPr>
          <p:nvPr>
            <p:ph type="sldNum" sz="quarter" idx="12"/>
          </p:nvPr>
        </p:nvSpPr>
        <p:spPr/>
        <p:txBody>
          <a:bodyPr/>
          <a:lstStyle/>
          <a:p>
            <a:fld id="{6196B06C-77F0-45E2-864D-CB9CAB8CC921}" type="slidenum">
              <a:rPr lang="pl-PL" smtClean="0"/>
              <a:pPr/>
              <a:t>22</a:t>
            </a:fld>
            <a:endParaRPr lang="pl-PL"/>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54398" y="476672"/>
            <a:ext cx="7848872" cy="5262979"/>
          </a:xfrm>
          <a:prstGeom prst="rect">
            <a:avLst/>
          </a:prstGeom>
        </p:spPr>
        <p:txBody>
          <a:bodyPr wrap="square">
            <a:spAutoFit/>
          </a:bodyPr>
          <a:lstStyle/>
          <a:p>
            <a:pPr algn="ctr"/>
            <a:r>
              <a:rPr lang="pl-PL" sz="2400" dirty="0">
                <a:latin typeface="Comic Sans MS" pitchFamily="66" charset="0"/>
              </a:rPr>
              <a:t>Dzieci </a:t>
            </a:r>
            <a:r>
              <a:rPr lang="pl-PL" sz="2400" dirty="0" smtClean="0">
                <a:latin typeface="Comic Sans MS" pitchFamily="66" charset="0"/>
              </a:rPr>
              <a:t>i młodzież mają </a:t>
            </a:r>
            <a:r>
              <a:rPr lang="pl-PL" sz="2400" dirty="0">
                <a:latin typeface="Comic Sans MS" pitchFamily="66" charset="0"/>
              </a:rPr>
              <a:t>więcej czasu wolego niż </a:t>
            </a:r>
            <a:r>
              <a:rPr lang="pl-PL" sz="2400" dirty="0" smtClean="0">
                <a:latin typeface="Comic Sans MS" pitchFamily="66" charset="0"/>
              </a:rPr>
              <a:t>dorośli, w związku z czym należy pamiętać o odpowiedniej jego organizacji. </a:t>
            </a:r>
            <a:r>
              <a:rPr lang="pl-PL" sz="2400" dirty="0">
                <a:latin typeface="Comic Sans MS" pitchFamily="66" charset="0"/>
              </a:rPr>
              <a:t>Z</a:t>
            </a:r>
            <a:r>
              <a:rPr lang="pl-PL" sz="2400" dirty="0" smtClean="0">
                <a:latin typeface="Comic Sans MS" pitchFamily="66" charset="0"/>
              </a:rPr>
              <a:t>arówno </a:t>
            </a:r>
            <a:r>
              <a:rPr lang="pl-PL" sz="2400" dirty="0" smtClean="0">
                <a:solidFill>
                  <a:srgbClr val="7030A0"/>
                </a:solidFill>
                <a:latin typeface="Comic Sans MS" pitchFamily="66" charset="0"/>
              </a:rPr>
              <a:t>zbyt </a:t>
            </a:r>
            <a:r>
              <a:rPr lang="pl-PL" sz="2400" dirty="0">
                <a:solidFill>
                  <a:srgbClr val="7030A0"/>
                </a:solidFill>
                <a:latin typeface="Comic Sans MS" pitchFamily="66" charset="0"/>
              </a:rPr>
              <a:t>mała </a:t>
            </a:r>
            <a:r>
              <a:rPr lang="pl-PL" sz="2400" dirty="0" smtClean="0">
                <a:solidFill>
                  <a:srgbClr val="7030A0"/>
                </a:solidFill>
                <a:latin typeface="Comic Sans MS" pitchFamily="66" charset="0"/>
              </a:rPr>
              <a:t>ilość czasu wolnego </a:t>
            </a:r>
          </a:p>
          <a:p>
            <a:pPr algn="ctr"/>
            <a:r>
              <a:rPr lang="pl-PL" sz="2400" dirty="0" smtClean="0">
                <a:latin typeface="Comic Sans MS" pitchFamily="66" charset="0"/>
              </a:rPr>
              <a:t>(nadmierne </a:t>
            </a:r>
            <a:r>
              <a:rPr lang="pl-PL" sz="2400" dirty="0">
                <a:latin typeface="Comic Sans MS" pitchFamily="66" charset="0"/>
              </a:rPr>
              <a:t>obciążenie pracą i obowiązkami) </a:t>
            </a:r>
            <a:r>
              <a:rPr lang="pl-PL" sz="2400" dirty="0" smtClean="0">
                <a:solidFill>
                  <a:srgbClr val="7030A0"/>
                </a:solidFill>
                <a:latin typeface="Comic Sans MS" pitchFamily="66" charset="0"/>
              </a:rPr>
              <a:t>jak i zbyt </a:t>
            </a:r>
            <a:r>
              <a:rPr lang="pl-PL" sz="2400" dirty="0">
                <a:solidFill>
                  <a:srgbClr val="7030A0"/>
                </a:solidFill>
                <a:latin typeface="Comic Sans MS" pitchFamily="66" charset="0"/>
              </a:rPr>
              <a:t>duża </a:t>
            </a:r>
            <a:r>
              <a:rPr lang="pl-PL" sz="2400" dirty="0">
                <a:latin typeface="Comic Sans MS" pitchFamily="66" charset="0"/>
              </a:rPr>
              <a:t>(zwykle towarzyszy temu nuda</a:t>
            </a:r>
            <a:r>
              <a:rPr lang="pl-PL" sz="2400" dirty="0" smtClean="0">
                <a:latin typeface="Comic Sans MS" pitchFamily="66" charset="0"/>
              </a:rPr>
              <a:t>) </a:t>
            </a:r>
            <a:r>
              <a:rPr lang="pl-PL" sz="2400" dirty="0" smtClean="0">
                <a:solidFill>
                  <a:srgbClr val="7030A0"/>
                </a:solidFill>
                <a:latin typeface="Comic Sans MS" pitchFamily="66" charset="0"/>
              </a:rPr>
              <a:t>jest niekorzystna. </a:t>
            </a:r>
          </a:p>
          <a:p>
            <a:pPr algn="ctr"/>
            <a:endParaRPr lang="pl-PL" sz="2400" dirty="0" smtClean="0">
              <a:latin typeface="Comic Sans MS" pitchFamily="66" charset="0"/>
            </a:endParaRPr>
          </a:p>
          <a:p>
            <a:pPr algn="just"/>
            <a:endParaRPr lang="pl-PL" sz="2400" dirty="0">
              <a:latin typeface="Comic Sans MS" pitchFamily="66" charset="0"/>
            </a:endParaRPr>
          </a:p>
          <a:p>
            <a:pPr algn="just"/>
            <a:endParaRPr lang="pl-PL" sz="2400" dirty="0" smtClean="0">
              <a:latin typeface="Comic Sans MS" pitchFamily="66" charset="0"/>
            </a:endParaRPr>
          </a:p>
          <a:p>
            <a:pPr algn="just"/>
            <a:endParaRPr lang="pl-PL" sz="2400" dirty="0">
              <a:latin typeface="Comic Sans MS" pitchFamily="66" charset="0"/>
            </a:endParaRPr>
          </a:p>
          <a:p>
            <a:pPr algn="just"/>
            <a:endParaRPr lang="pl-PL" sz="2400" dirty="0" smtClean="0">
              <a:latin typeface="Comic Sans MS" pitchFamily="66" charset="0"/>
            </a:endParaRPr>
          </a:p>
          <a:p>
            <a:pPr algn="just"/>
            <a:endParaRPr lang="pl-PL" sz="2400" dirty="0" smtClean="0">
              <a:latin typeface="Comic Sans MS" pitchFamily="66" charset="0"/>
            </a:endParaRPr>
          </a:p>
          <a:p>
            <a:pPr algn="just"/>
            <a:endParaRPr lang="pl-PL" sz="2400" dirty="0" smtClean="0">
              <a:latin typeface="Comic Sans MS" pitchFamily="66" charset="0"/>
            </a:endParaRPr>
          </a:p>
        </p:txBody>
      </p:sp>
      <p:pic>
        <p:nvPicPr>
          <p:cNvPr id="4" name="Picture 4" descr="MPj0438711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3356992"/>
            <a:ext cx="2693988" cy="1803400"/>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23</a:t>
            </a:fld>
            <a:endParaRPr lang="pl-PL"/>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99017" y="985854"/>
            <a:ext cx="8358214" cy="2308324"/>
          </a:xfrm>
          <a:prstGeom prst="rect">
            <a:avLst/>
          </a:prstGeom>
        </p:spPr>
        <p:txBody>
          <a:bodyPr wrap="square">
            <a:spAutoFit/>
          </a:bodyPr>
          <a:lstStyle/>
          <a:p>
            <a:pPr algn="ctr"/>
            <a:r>
              <a:rPr lang="pl-PL" sz="2400" dirty="0" smtClean="0">
                <a:latin typeface="Comic Sans MS" pitchFamily="66" charset="0"/>
              </a:rPr>
              <a:t>Ze względów zdrowotnych, dla zrekompensowania wielogodzinnego unieruchomienia uczniów w zamkniętych, często przeludnionych pomieszczeniach, szczególnie zalecaną formą spędzania czasu wolnego jest </a:t>
            </a:r>
            <a:r>
              <a:rPr lang="pl-PL" sz="2400" dirty="0" smtClean="0">
                <a:solidFill>
                  <a:srgbClr val="7030A0"/>
                </a:solidFill>
                <a:latin typeface="Comic Sans MS" pitchFamily="66" charset="0"/>
              </a:rPr>
              <a:t>przebywanie na powietrzu</a:t>
            </a:r>
            <a:r>
              <a:rPr lang="pl-PL" sz="2400" dirty="0" smtClean="0">
                <a:latin typeface="Comic Sans MS" pitchFamily="66" charset="0"/>
              </a:rPr>
              <a:t> oraz </a:t>
            </a:r>
            <a:r>
              <a:rPr lang="pl-PL" sz="2400" dirty="0" smtClean="0">
                <a:solidFill>
                  <a:srgbClr val="7030A0"/>
                </a:solidFill>
                <a:latin typeface="Comic Sans MS" pitchFamily="66" charset="0"/>
              </a:rPr>
              <a:t>aktywność ruchowa</a:t>
            </a:r>
            <a:r>
              <a:rPr lang="pl-PL" sz="2400" dirty="0" smtClean="0">
                <a:latin typeface="Comic Sans MS" pitchFamily="66" charset="0"/>
              </a:rPr>
              <a:t>.</a:t>
            </a:r>
            <a:br>
              <a:rPr lang="pl-PL" sz="2400" dirty="0" smtClean="0">
                <a:latin typeface="Comic Sans MS" pitchFamily="66" charset="0"/>
              </a:rPr>
            </a:br>
            <a:endParaRPr lang="pl-PL" sz="2400" dirty="0">
              <a:latin typeface="Comic Sans MS" pitchFamily="66" charset="0"/>
            </a:endParaRPr>
          </a:p>
        </p:txBody>
      </p:sp>
      <p:sp>
        <p:nvSpPr>
          <p:cNvPr id="4" name="pole tekstowe 3"/>
          <p:cNvSpPr txBox="1"/>
          <p:nvPr/>
        </p:nvSpPr>
        <p:spPr>
          <a:xfrm>
            <a:off x="714348" y="332656"/>
            <a:ext cx="7429552" cy="584775"/>
          </a:xfrm>
          <a:prstGeom prst="rect">
            <a:avLst/>
          </a:prstGeom>
          <a:noFill/>
        </p:spPr>
        <p:txBody>
          <a:bodyPr wrap="square" rtlCol="0">
            <a:spAutoFit/>
          </a:bodyPr>
          <a:lstStyle/>
          <a:p>
            <a:r>
              <a:rPr lang="pl-PL" sz="3200" b="1" dirty="0" smtClean="0">
                <a:gradFill flip="none" rotWithShape="1">
                  <a:gsLst>
                    <a:gs pos="0">
                      <a:srgbClr val="03D4A8"/>
                    </a:gs>
                    <a:gs pos="25000">
                      <a:srgbClr val="7030A0"/>
                    </a:gs>
                    <a:gs pos="75000">
                      <a:srgbClr val="0087E6"/>
                    </a:gs>
                    <a:gs pos="100000">
                      <a:srgbClr val="005CBF"/>
                    </a:gs>
                  </a:gsLst>
                  <a:path path="circle">
                    <a:fillToRect l="50000" t="50000" r="50000" b="50000"/>
                  </a:path>
                  <a:tileRect/>
                </a:gradFill>
                <a:latin typeface="Comic Sans MS" pitchFamily="66" charset="0"/>
              </a:rPr>
              <a:t>ORGANIZACJA CZASU WOLNEGO</a:t>
            </a:r>
            <a:endParaRPr lang="pl-PL" sz="3200" b="1" dirty="0">
              <a:gradFill flip="none" rotWithShape="1">
                <a:gsLst>
                  <a:gs pos="0">
                    <a:srgbClr val="03D4A8"/>
                  </a:gs>
                  <a:gs pos="25000">
                    <a:srgbClr val="7030A0"/>
                  </a:gs>
                  <a:gs pos="75000">
                    <a:srgbClr val="0087E6"/>
                  </a:gs>
                  <a:gs pos="100000">
                    <a:srgbClr val="005CBF"/>
                  </a:gs>
                </a:gsLst>
                <a:path path="circle">
                  <a:fillToRect l="50000" t="50000" r="50000" b="50000"/>
                </a:path>
                <a:tileRect/>
              </a:gradFill>
              <a:latin typeface="Comic Sans MS" pitchFamily="66" charset="0"/>
            </a:endParaRPr>
          </a:p>
        </p:txBody>
      </p:sp>
      <p:pic>
        <p:nvPicPr>
          <p:cNvPr id="5" name="Picture 11"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3315" y="3068960"/>
            <a:ext cx="4049618" cy="2701855"/>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24</a:t>
            </a:fld>
            <a:endParaRPr lang="pl-PL"/>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65812" y="116632"/>
            <a:ext cx="8054975" cy="4464050"/>
          </a:xfrm>
          <a:prstGeom prst="rect">
            <a:avLst/>
          </a:prstGeom>
        </p:spPr>
        <p:txBody>
          <a:bodyPr vert="horz" lIns="91440" tIns="45720" rIns="91440" bIns="45720" rtlCol="0" anchor="ctr">
            <a:noAutofit/>
          </a:bodyPr>
          <a:lst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pl-PL" sz="2800" dirty="0" smtClean="0">
                <a:solidFill>
                  <a:schemeClr val="tx1"/>
                </a:solidFill>
                <a:latin typeface="Comic Sans MS" pitchFamily="66" charset="0"/>
              </a:rPr>
              <a:t>Według ekspertów dzieci potrzebują przynajmniej godzinę umiarkowanej bądź wytężonej aktywności fizycznej dziennie, aby być zdrowymi i zdrowo się rozwijać. Jednak większość naszych pociech nie otrzymuje tej porcji codziennej aktywności, a główną przyczyną tego stanu rzeczy są rozrywki w postaci telewizji i gier komputerowych. Co zatem powinno się robić? Przede wszystkim ograniczyć swoim dzieciom czas spędzany przed szklanym ekranem.. </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25</a:t>
            </a:fld>
            <a:endParaRPr lang="pl-PL"/>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887098" y="4539639"/>
            <a:ext cx="3612401" cy="1716784"/>
          </a:xfrm>
          <a:prstGeom prst="rect">
            <a:avLst/>
          </a:prstGeom>
        </p:spPr>
      </p:pic>
    </p:spTree>
    <p:extLst>
      <p:ext uri="{BB962C8B-B14F-4D97-AF65-F5344CB8AC3E}">
        <p14:creationId xmlns:p14="http://schemas.microsoft.com/office/powerpoint/2010/main" val="31258119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899592" y="-99392"/>
            <a:ext cx="7695828" cy="4162648"/>
          </a:xfrm>
          <a:prstGeom prst="rect">
            <a:avLst/>
          </a:prstGeom>
        </p:spPr>
        <p:txBody>
          <a:bodyPr vert="horz" lIns="91440" tIns="45720" rIns="91440" bIns="45720" rtlCol="0" anchor="ctr">
            <a:noAutofit/>
          </a:bodyPr>
          <a:lst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pl-PL" sz="2800" dirty="0" smtClean="0">
                <a:solidFill>
                  <a:schemeClr val="tx1"/>
                </a:solidFill>
                <a:latin typeface="Comic Sans MS" pitchFamily="66" charset="0"/>
              </a:rPr>
              <a:t> </a:t>
            </a:r>
            <a:r>
              <a:rPr lang="pl-PL" sz="2800" dirty="0">
                <a:solidFill>
                  <a:schemeClr val="tx1"/>
                </a:solidFill>
                <a:latin typeface="Comic Sans MS" pitchFamily="66" charset="0"/>
              </a:rPr>
              <a:t>Z</a:t>
            </a:r>
            <a:r>
              <a:rPr lang="pl-PL" sz="2800" dirty="0" smtClean="0">
                <a:solidFill>
                  <a:schemeClr val="tx1"/>
                </a:solidFill>
                <a:latin typeface="Comic Sans MS" pitchFamily="66" charset="0"/>
              </a:rPr>
              <a:t>apisz dziecko na sportowe zajęcia pozalekcyjne. Pozwól mu wybrać rodzaj aktywności fizycznej. Motywuj je do regularnego ćwiczenia, ale nie wywieraj nadmiernej presji. Sport dla dziecka ma być czymś, co lubi i chętnie się tym zajmuje, a nie przykrą koniecznością. </a:t>
            </a:r>
          </a:p>
        </p:txBody>
      </p:sp>
      <p:pic>
        <p:nvPicPr>
          <p:cNvPr id="33794" name="Picture 2" descr="http://t2.gstatic.com/images?q=tbn:ANd9GcT-woq_5kLsHYRAviuyJOYaymxWOYSaC7MwanF3jFvkMbO0hKj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776397"/>
            <a:ext cx="5548297" cy="2320810"/>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26</a:t>
            </a:fld>
            <a:endParaRPr lang="pl-PL"/>
          </a:p>
        </p:txBody>
      </p:sp>
    </p:spTree>
    <p:extLst>
      <p:ext uri="{BB962C8B-B14F-4D97-AF65-F5344CB8AC3E}">
        <p14:creationId xmlns:p14="http://schemas.microsoft.com/office/powerpoint/2010/main" val="20587327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spwoliborz.szkolnastrona.pl/container/Ankiety/Czas_woln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528" y="1340768"/>
            <a:ext cx="6400800" cy="4629151"/>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0" y="390420"/>
            <a:ext cx="8933856" cy="523220"/>
          </a:xfrm>
          <a:prstGeom prst="rect">
            <a:avLst/>
          </a:prstGeom>
          <a:noFill/>
        </p:spPr>
        <p:txBody>
          <a:bodyPr wrap="none" rtlCol="0">
            <a:spAutoFit/>
          </a:bodyPr>
          <a:lstStyle/>
          <a:p>
            <a:r>
              <a:rPr lang="pl-PL" sz="2800" dirty="0" smtClean="0">
                <a:solidFill>
                  <a:srgbClr val="7030A0"/>
                </a:solidFill>
                <a:latin typeface="Comic Sans MS" pitchFamily="66" charset="0"/>
              </a:rPr>
              <a:t>WEDŁUG BADAŃ młodzież najchętniej spędza czas:</a:t>
            </a:r>
            <a:endParaRPr lang="pl-PL" sz="2800" dirty="0">
              <a:solidFill>
                <a:srgbClr val="7030A0"/>
              </a:solidFill>
              <a:latin typeface="Comic Sans MS" pitchFamily="66" charset="0"/>
            </a:endParaRP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27</a:t>
            </a:fld>
            <a:endParaRPr lang="pl-PL"/>
          </a:p>
        </p:txBody>
      </p:sp>
    </p:spTree>
    <p:extLst>
      <p:ext uri="{BB962C8B-B14F-4D97-AF65-F5344CB8AC3E}">
        <p14:creationId xmlns:p14="http://schemas.microsoft.com/office/powerpoint/2010/main" val="12838070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6196B06C-77F0-45E2-864D-CB9CAB8CC921}" type="slidenum">
              <a:rPr lang="pl-PL" smtClean="0"/>
              <a:pPr/>
              <a:t>28</a:t>
            </a:fld>
            <a:endParaRPr lang="pl-PL"/>
          </a:p>
        </p:txBody>
      </p:sp>
      <p:pic>
        <p:nvPicPr>
          <p:cNvPr id="4098" name="Picture 2" descr="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3853" y="260648"/>
            <a:ext cx="4924425" cy="26003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794" y="2870101"/>
            <a:ext cx="4924425" cy="2971801"/>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251520" y="5894741"/>
            <a:ext cx="8964488" cy="646331"/>
          </a:xfrm>
          <a:prstGeom prst="rect">
            <a:avLst/>
          </a:prstGeom>
          <a:noFill/>
        </p:spPr>
        <p:txBody>
          <a:bodyPr wrap="square" rtlCol="0">
            <a:spAutoFit/>
          </a:bodyPr>
          <a:lstStyle/>
          <a:p>
            <a:r>
              <a:rPr lang="pl-PL" dirty="0">
                <a:latin typeface="Comic Sans MS" pitchFamily="66" charset="0"/>
              </a:rPr>
              <a:t>W ankiecie wzięło udział 39 dzieci w wieku 12 – 16 lat, 22 dziewczęta oraz 19 chłopców.</a:t>
            </a:r>
          </a:p>
        </p:txBody>
      </p:sp>
    </p:spTree>
    <p:extLst>
      <p:ext uri="{BB962C8B-B14F-4D97-AF65-F5344CB8AC3E}">
        <p14:creationId xmlns:p14="http://schemas.microsoft.com/office/powerpoint/2010/main" val="39019195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827584" y="116632"/>
            <a:ext cx="7056784" cy="6001643"/>
          </a:xfrm>
          <a:prstGeom prst="rect">
            <a:avLst/>
          </a:prstGeom>
        </p:spPr>
        <p:txBody>
          <a:bodyPr wrap="square">
            <a:spAutoFit/>
          </a:bodyPr>
          <a:lstStyle/>
          <a:p>
            <a:r>
              <a:rPr lang="pl-PL" sz="2800" b="1" dirty="0">
                <a:solidFill>
                  <a:srgbClr val="7030A0"/>
                </a:solidFill>
                <a:latin typeface="Comic Sans MS" pitchFamily="66" charset="0"/>
              </a:rPr>
              <a:t>Zagrożenia i oznaki płynące z nieprawidłowego gospodarowania czasem</a:t>
            </a:r>
            <a:r>
              <a:rPr lang="pl-PL" sz="2800" b="1" dirty="0" smtClean="0">
                <a:solidFill>
                  <a:srgbClr val="7030A0"/>
                </a:solidFill>
                <a:latin typeface="Comic Sans MS" pitchFamily="66" charset="0"/>
              </a:rPr>
              <a:t>:</a:t>
            </a:r>
            <a:r>
              <a:rPr lang="pl-PL" sz="2400" dirty="0">
                <a:latin typeface="Comic Sans MS" pitchFamily="66" charset="0"/>
              </a:rPr>
              <a:t/>
            </a:r>
            <a:br>
              <a:rPr lang="pl-PL" sz="2400" dirty="0">
                <a:latin typeface="Comic Sans MS" pitchFamily="66" charset="0"/>
              </a:rPr>
            </a:br>
            <a:r>
              <a:rPr lang="pl-PL" sz="2400" dirty="0">
                <a:latin typeface="Comic Sans MS" pitchFamily="66" charset="0"/>
              </a:rPr>
              <a:t>· trudności w relaksowaniu się, niemożność cieszenia się wypoczynkiem</a:t>
            </a:r>
            <a:br>
              <a:rPr lang="pl-PL" sz="2400" dirty="0">
                <a:latin typeface="Comic Sans MS" pitchFamily="66" charset="0"/>
              </a:rPr>
            </a:br>
            <a:r>
              <a:rPr lang="pl-PL" sz="2400" dirty="0">
                <a:latin typeface="Comic Sans MS" pitchFamily="66" charset="0"/>
              </a:rPr>
              <a:t>· utrzymujące się poczucie znużenia i zmęczenia</a:t>
            </a:r>
            <a:br>
              <a:rPr lang="pl-PL" sz="2400" dirty="0">
                <a:latin typeface="Comic Sans MS" pitchFamily="66" charset="0"/>
              </a:rPr>
            </a:br>
            <a:r>
              <a:rPr lang="pl-PL" sz="2400" dirty="0">
                <a:latin typeface="Comic Sans MS" pitchFamily="66" charset="0"/>
              </a:rPr>
              <a:t>· poczucie, iż stale brakuje na coś czasu</a:t>
            </a:r>
            <a:br>
              <a:rPr lang="pl-PL" sz="2400" dirty="0">
                <a:latin typeface="Comic Sans MS" pitchFamily="66" charset="0"/>
              </a:rPr>
            </a:br>
            <a:r>
              <a:rPr lang="pl-PL" sz="2400" dirty="0">
                <a:latin typeface="Comic Sans MS" pitchFamily="66" charset="0"/>
              </a:rPr>
              <a:t>· obniżony nastrój</a:t>
            </a:r>
            <a:br>
              <a:rPr lang="pl-PL" sz="2400" dirty="0">
                <a:latin typeface="Comic Sans MS" pitchFamily="66" charset="0"/>
              </a:rPr>
            </a:br>
            <a:r>
              <a:rPr lang="pl-PL" sz="2400" dirty="0">
                <a:latin typeface="Comic Sans MS" pitchFamily="66" charset="0"/>
              </a:rPr>
              <a:t>· rosnąca ilość zachowań impulsywnych, a nawet agresywnych</a:t>
            </a:r>
            <a:br>
              <a:rPr lang="pl-PL" sz="2400" dirty="0">
                <a:latin typeface="Comic Sans MS" pitchFamily="66" charset="0"/>
              </a:rPr>
            </a:br>
            <a:r>
              <a:rPr lang="pl-PL" sz="2400" dirty="0" smtClean="0">
                <a:latin typeface="Comic Sans MS" pitchFamily="66" charset="0"/>
              </a:rPr>
              <a:t>· nadużywanie alkoholu, leków, palenie tytoniu </a:t>
            </a:r>
          </a:p>
          <a:p>
            <a:r>
              <a:rPr lang="pl-PL" sz="2400" dirty="0" smtClean="0">
                <a:latin typeface="Comic Sans MS" pitchFamily="66" charset="0"/>
              </a:rPr>
              <a:t>· </a:t>
            </a:r>
            <a:r>
              <a:rPr lang="pl-PL" sz="2400" dirty="0">
                <a:latin typeface="Comic Sans MS" pitchFamily="66" charset="0"/>
              </a:rPr>
              <a:t>zakłócenia snu</a:t>
            </a:r>
            <a:br>
              <a:rPr lang="pl-PL" sz="2400" dirty="0">
                <a:latin typeface="Comic Sans MS" pitchFamily="66" charset="0"/>
              </a:rPr>
            </a:br>
            <a:r>
              <a:rPr lang="pl-PL" sz="2400" dirty="0">
                <a:latin typeface="Comic Sans MS" pitchFamily="66" charset="0"/>
              </a:rPr>
              <a:t>· zaburzenia apetytu</a:t>
            </a:r>
            <a:br>
              <a:rPr lang="pl-PL" sz="2400" dirty="0">
                <a:latin typeface="Comic Sans MS" pitchFamily="66" charset="0"/>
              </a:rPr>
            </a:br>
            <a:r>
              <a:rPr lang="pl-PL" sz="2400" dirty="0">
                <a:latin typeface="Comic Sans MS" pitchFamily="66" charset="0"/>
              </a:rPr>
              <a:t>· problemy zdrowotne</a:t>
            </a:r>
            <a:br>
              <a:rPr lang="pl-PL" sz="2400" dirty="0">
                <a:latin typeface="Comic Sans MS" pitchFamily="66" charset="0"/>
              </a:rPr>
            </a:br>
            <a:r>
              <a:rPr lang="pl-PL" dirty="0"/>
              <a:t/>
            </a:r>
            <a:br>
              <a:rPr lang="pl-PL" dirty="0"/>
            </a:br>
            <a:endParaRPr lang="pl-PL" dirty="0"/>
          </a:p>
        </p:txBody>
      </p:sp>
      <p:sp>
        <p:nvSpPr>
          <p:cNvPr id="2" name="Symbol zastępczy numeru slajdu 1"/>
          <p:cNvSpPr>
            <a:spLocks noGrp="1"/>
          </p:cNvSpPr>
          <p:nvPr>
            <p:ph type="sldNum" sz="quarter" idx="12"/>
          </p:nvPr>
        </p:nvSpPr>
        <p:spPr/>
        <p:txBody>
          <a:bodyPr/>
          <a:lstStyle/>
          <a:p>
            <a:fld id="{6196B06C-77F0-45E2-864D-CB9CAB8CC921}" type="slidenum">
              <a:rPr lang="pl-PL" smtClean="0"/>
              <a:pPr/>
              <a:t>29</a:t>
            </a:fld>
            <a:endParaRPr lang="pl-PL"/>
          </a:p>
        </p:txBody>
      </p:sp>
    </p:spTree>
    <p:extLst>
      <p:ext uri="{BB962C8B-B14F-4D97-AF65-F5344CB8AC3E}">
        <p14:creationId xmlns:p14="http://schemas.microsoft.com/office/powerpoint/2010/main" val="14236985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259632" y="714356"/>
            <a:ext cx="6858048" cy="4493538"/>
          </a:xfrm>
          <a:prstGeom prst="rect">
            <a:avLst/>
          </a:prstGeom>
        </p:spPr>
        <p:txBody>
          <a:bodyPr wrap="square">
            <a:spAutoFit/>
          </a:bodyPr>
          <a:lstStyle/>
          <a:p>
            <a:r>
              <a:rPr lang="pl-PL" dirty="0"/>
              <a:t/>
            </a:r>
            <a:br>
              <a:rPr lang="pl-PL" dirty="0"/>
            </a:br>
            <a:r>
              <a:rPr lang="pl-PL" sz="3600" b="1" dirty="0" smtClean="0">
                <a:solidFill>
                  <a:srgbClr val="7030A0"/>
                </a:solidFill>
                <a:latin typeface="Comic Sans MS" pitchFamily="66" charset="0"/>
              </a:rPr>
              <a:t>Przejawy niewłaściwego spędzania czasu wolnego:</a:t>
            </a:r>
            <a:r>
              <a:rPr lang="pl-PL" sz="3600" b="1" dirty="0">
                <a:latin typeface="Comic Sans MS" pitchFamily="66" charset="0"/>
              </a:rPr>
              <a:t/>
            </a:r>
            <a:br>
              <a:rPr lang="pl-PL" sz="3600" b="1" dirty="0">
                <a:latin typeface="Comic Sans MS" pitchFamily="66" charset="0"/>
              </a:rPr>
            </a:br>
            <a:r>
              <a:rPr lang="pl-PL" sz="2800" dirty="0">
                <a:latin typeface="Comic Sans MS" pitchFamily="66" charset="0"/>
              </a:rPr>
              <a:t>1. Przemoc i agresja wśród dzieci i młodzieży</a:t>
            </a:r>
            <a:br>
              <a:rPr lang="pl-PL" sz="2800" dirty="0">
                <a:latin typeface="Comic Sans MS" pitchFamily="66" charset="0"/>
              </a:rPr>
            </a:br>
            <a:r>
              <a:rPr lang="pl-PL" sz="2800" dirty="0">
                <a:latin typeface="Comic Sans MS" pitchFamily="66" charset="0"/>
              </a:rPr>
              <a:t>2. Subkultury młodzieżowe</a:t>
            </a:r>
            <a:br>
              <a:rPr lang="pl-PL" sz="2800" dirty="0">
                <a:latin typeface="Comic Sans MS" pitchFamily="66" charset="0"/>
              </a:rPr>
            </a:br>
            <a:r>
              <a:rPr lang="pl-PL" sz="2800" dirty="0">
                <a:latin typeface="Comic Sans MS" pitchFamily="66" charset="0"/>
              </a:rPr>
              <a:t>3. Sekty (grupy wyznaniowe</a:t>
            </a:r>
            <a:r>
              <a:rPr lang="pl-PL" sz="2800" dirty="0" smtClean="0">
                <a:latin typeface="Comic Sans MS" pitchFamily="66" charset="0"/>
              </a:rPr>
              <a:t>)</a:t>
            </a:r>
          </a:p>
          <a:p>
            <a:r>
              <a:rPr lang="pl-PL" sz="2800" dirty="0" smtClean="0">
                <a:latin typeface="Comic Sans MS" pitchFamily="66" charset="0"/>
              </a:rPr>
              <a:t>4. Dzieci ulicy</a:t>
            </a:r>
            <a:r>
              <a:rPr lang="pl-PL" sz="2800" dirty="0">
                <a:latin typeface="Comic Sans MS" pitchFamily="66" charset="0"/>
              </a:rPr>
              <a:t/>
            </a:r>
            <a:br>
              <a:rPr lang="pl-PL" sz="2800" dirty="0">
                <a:latin typeface="Comic Sans MS" pitchFamily="66" charset="0"/>
              </a:rPr>
            </a:br>
            <a:r>
              <a:rPr lang="pl-PL" sz="2800" dirty="0">
                <a:latin typeface="Comic Sans MS" pitchFamily="66" charset="0"/>
              </a:rPr>
              <a:t/>
            </a:r>
            <a:br>
              <a:rPr lang="pl-PL" sz="2800" dirty="0">
                <a:latin typeface="Comic Sans MS" pitchFamily="66" charset="0"/>
              </a:rPr>
            </a:br>
            <a:endParaRPr lang="pl-PL" sz="2800" dirty="0">
              <a:latin typeface="Comic Sans MS" pitchFamily="66" charset="0"/>
            </a:endParaRPr>
          </a:p>
        </p:txBody>
      </p:sp>
      <p:pic>
        <p:nvPicPr>
          <p:cNvPr id="3" name="Picture 4" descr="Trac&amp;eogon; kontakt z dziecki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4365104"/>
            <a:ext cx="2238375" cy="1485900"/>
          </a:xfrm>
          <a:prstGeom prst="rect">
            <a:avLst/>
          </a:prstGeom>
          <a:noFill/>
          <a:extLst>
            <a:ext uri="{909E8E84-426E-40DD-AFC4-6F175D3DCCD1}">
              <a14:hiddenFill xmlns:a14="http://schemas.microsoft.com/office/drawing/2010/main">
                <a:solidFill>
                  <a:srgbClr val="FFFFFF"/>
                </a:solidFill>
              </a14:hiddenFill>
            </a:ext>
          </a:extLst>
        </p:spPr>
      </p:pic>
      <p:sp>
        <p:nvSpPr>
          <p:cNvPr id="4" name="Symbol zastępczy numeru slajdu 3"/>
          <p:cNvSpPr>
            <a:spLocks noGrp="1"/>
          </p:cNvSpPr>
          <p:nvPr>
            <p:ph type="sldNum" sz="quarter" idx="12"/>
          </p:nvPr>
        </p:nvSpPr>
        <p:spPr/>
        <p:txBody>
          <a:bodyPr/>
          <a:lstStyle/>
          <a:p>
            <a:fld id="{6196B06C-77F0-45E2-864D-CB9CAB8CC921}" type="slidenum">
              <a:rPr lang="pl-PL" smtClean="0"/>
              <a:pPr/>
              <a:t>30</a:t>
            </a:fld>
            <a:endParaRPr lang="pl-PL"/>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1331640" y="2564904"/>
            <a:ext cx="6189515" cy="769441"/>
          </a:xfrm>
          <a:prstGeom prst="rect">
            <a:avLst/>
          </a:prstGeom>
          <a:noFill/>
        </p:spPr>
        <p:txBody>
          <a:bodyPr wrap="none" rtlCol="0">
            <a:spAutoFit/>
          </a:bodyPr>
          <a:lstStyle/>
          <a:p>
            <a:r>
              <a:rPr lang="pl-PL" sz="4400" dirty="0" smtClean="0">
                <a:solidFill>
                  <a:srgbClr val="7030A0"/>
                </a:solidFill>
                <a:latin typeface="Comic Sans MS" pitchFamily="66" charset="0"/>
                <a:cs typeface="Courier New" pitchFamily="49" charset="0"/>
              </a:rPr>
              <a:t>PRZEMOC I AGRESJA</a:t>
            </a:r>
            <a:endParaRPr lang="pl-PL" sz="4400" dirty="0">
              <a:solidFill>
                <a:srgbClr val="7030A0"/>
              </a:solidFill>
              <a:latin typeface="Comic Sans MS" pitchFamily="66" charset="0"/>
              <a:cs typeface="Courier New" pitchFamily="49" charset="0"/>
            </a:endParaRPr>
          </a:p>
        </p:txBody>
      </p:sp>
      <p:pic>
        <p:nvPicPr>
          <p:cNvPr id="29698" name="Picture 2" descr="http://t2.gstatic.com/images?q=tbn:ANd9GcR6HYJb-Zh6IfM4sJ4Qg-hWJXHOLM6A3br19b1Z7si_kYZCwXd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534" y="928140"/>
            <a:ext cx="1543050" cy="1257301"/>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http://t1.gstatic.com/images?q=tbn:ANd9GcSjwYMzDDI51Relzmwf80y0HuypIaC7sm6K_NjBKabo2VqAn4w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3655597"/>
            <a:ext cx="2619375" cy="174307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31</a:t>
            </a:fld>
            <a:endParaRPr lang="pl-PL"/>
          </a:p>
        </p:txBody>
      </p:sp>
    </p:spTree>
    <p:extLst>
      <p:ext uri="{BB962C8B-B14F-4D97-AF65-F5344CB8AC3E}">
        <p14:creationId xmlns:p14="http://schemas.microsoft.com/office/powerpoint/2010/main" val="20212201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67544" y="908720"/>
            <a:ext cx="8424936" cy="4918269"/>
          </a:xfrm>
          <a:prstGeom prst="rect">
            <a:avLst/>
          </a:prstGeom>
        </p:spPr>
        <p:txBody>
          <a:bodyPr wrap="square">
            <a:spAutoFit/>
          </a:bodyPr>
          <a:lstStyle/>
          <a:p>
            <a:pPr algn="ctr">
              <a:lnSpc>
                <a:spcPct val="80000"/>
              </a:lnSpc>
            </a:pPr>
            <a:r>
              <a:rPr lang="pl-PL" sz="2800" dirty="0">
                <a:latin typeface="Comic Sans MS" pitchFamily="66" charset="0"/>
              </a:rPr>
              <a:t>W stosunkach międzyludzkich zanika bliźni, a pojawia się rywal, przeciwnik, którego należy pokonać, a nawet wróg, którego się niszczy na boisku sportowym i poza nim. Bójki kibiców stają się niemal codziennością, i nierzadko kończą się ofiarami </a:t>
            </a:r>
            <a:r>
              <a:rPr lang="pl-PL" sz="2800" dirty="0" smtClean="0">
                <a:latin typeface="Comic Sans MS" pitchFamily="66" charset="0"/>
              </a:rPr>
              <a:t>śmiertelnymi. </a:t>
            </a:r>
          </a:p>
          <a:p>
            <a:pPr algn="ctr">
              <a:lnSpc>
                <a:spcPct val="80000"/>
              </a:lnSpc>
            </a:pPr>
            <a:r>
              <a:rPr lang="pl-PL" sz="2800" dirty="0" smtClean="0">
                <a:latin typeface="Comic Sans MS" pitchFamily="66" charset="0"/>
              </a:rPr>
              <a:t>W subkulturach młodzieżowych </a:t>
            </a:r>
            <a:r>
              <a:rPr lang="pl-PL" sz="2800" dirty="0">
                <a:latin typeface="Comic Sans MS" pitchFamily="66" charset="0"/>
              </a:rPr>
              <a:t>stopniowo tworzy się antyhumanistyczny model </a:t>
            </a:r>
            <a:r>
              <a:rPr lang="pl-PL" sz="2800" dirty="0" err="1">
                <a:latin typeface="Comic Sans MS" pitchFamily="66" charset="0"/>
              </a:rPr>
              <a:t>zachowań</a:t>
            </a:r>
            <a:r>
              <a:rPr lang="pl-PL" sz="2800" dirty="0">
                <a:latin typeface="Comic Sans MS" pitchFamily="66" charset="0"/>
              </a:rPr>
              <a:t>, który uwalnia młodego człowieka od odpowiedzialności za swoje czyny, tworzy i usprawiedliwia klimat agresji. Został wyraźnie naruszony ład społeczny, poszerzył się obszar patologii społecznych i indywidualnych w obszarze spędzania wolnego czasu.</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32</a:t>
            </a:fld>
            <a:endParaRPr lang="pl-PL"/>
          </a:p>
        </p:txBody>
      </p:sp>
    </p:spTree>
    <p:extLst>
      <p:ext uri="{BB962C8B-B14F-4D97-AF65-F5344CB8AC3E}">
        <p14:creationId xmlns:p14="http://schemas.microsoft.com/office/powerpoint/2010/main" val="14913150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2482983" y="1484784"/>
            <a:ext cx="3594767" cy="707886"/>
          </a:xfrm>
          <a:prstGeom prst="rect">
            <a:avLst/>
          </a:prstGeom>
          <a:noFill/>
        </p:spPr>
        <p:txBody>
          <a:bodyPr wrap="none" rtlCol="0">
            <a:spAutoFit/>
          </a:bodyPr>
          <a:lstStyle/>
          <a:p>
            <a:r>
              <a:rPr lang="pl-PL" sz="4000" dirty="0" smtClean="0">
                <a:solidFill>
                  <a:srgbClr val="7030A0"/>
                </a:solidFill>
                <a:latin typeface="Comic Sans MS" pitchFamily="66" charset="0"/>
              </a:rPr>
              <a:t>SUBKULTURY</a:t>
            </a:r>
            <a:endParaRPr lang="pl-PL" sz="4000" dirty="0">
              <a:solidFill>
                <a:srgbClr val="7030A0"/>
              </a:solidFill>
              <a:latin typeface="Comic Sans MS" pitchFamily="66" charset="0"/>
            </a:endParaRPr>
          </a:p>
        </p:txBody>
      </p:sp>
      <p:pic>
        <p:nvPicPr>
          <p:cNvPr id="8196" name="Picture 4" descr="http://img.webme.com/pic/a/alchemikzsce/subkultu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7" y="2681716"/>
            <a:ext cx="5832648" cy="185523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33</a:t>
            </a:fld>
            <a:endParaRPr lang="pl-PL"/>
          </a:p>
        </p:txBody>
      </p:sp>
    </p:spTree>
    <p:extLst>
      <p:ext uri="{BB962C8B-B14F-4D97-AF65-F5344CB8AC3E}">
        <p14:creationId xmlns:p14="http://schemas.microsoft.com/office/powerpoint/2010/main" val="25192223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86366" y="476672"/>
            <a:ext cx="8154144" cy="5632311"/>
          </a:xfrm>
          <a:prstGeom prst="rect">
            <a:avLst/>
          </a:prstGeom>
        </p:spPr>
        <p:txBody>
          <a:bodyPr wrap="square">
            <a:spAutoFit/>
          </a:bodyPr>
          <a:lstStyle/>
          <a:p>
            <a:r>
              <a:rPr lang="pl-PL" sz="3600" b="1" dirty="0">
                <a:solidFill>
                  <a:srgbClr val="7030A0"/>
                </a:solidFill>
                <a:latin typeface="Comic Sans MS" pitchFamily="66" charset="0"/>
              </a:rPr>
              <a:t>Co to jest subkultura młodzieżowa</a:t>
            </a:r>
            <a:r>
              <a:rPr lang="pl-PL" sz="3200" b="1" dirty="0">
                <a:solidFill>
                  <a:srgbClr val="7030A0"/>
                </a:solidFill>
                <a:latin typeface="Comic Sans MS" pitchFamily="66" charset="0"/>
              </a:rPr>
              <a:t>?</a:t>
            </a:r>
          </a:p>
          <a:p>
            <a:pPr algn="ctr"/>
            <a:r>
              <a:rPr lang="pl-PL" dirty="0">
                <a:latin typeface="Comic Sans MS" pitchFamily="66" charset="0"/>
              </a:rPr>
              <a:t>Według „ Małego słownika subkultur młodzieżowych”, subkultura to „ względnie spójna grupa społeczna pozostająca na marginesie dominujących w danym systemie tendencji życia społecznego, wyrażająca swoją odrębność poprzez zanegowanie lub podważanie utrwalonych i powszechnie akceptowanych wzorów kultury”. U źródeł subkultury leży zawsze konflikt między młodzieżą i starszym pokoleniem, świadoma prowokacja i odrzucenie utrwalonych społecznie zwyczajów i norm, postawa buntu i kontestacji.</a:t>
            </a:r>
          </a:p>
          <a:p>
            <a:pPr algn="ctr"/>
            <a:r>
              <a:rPr lang="pl-PL" dirty="0">
                <a:latin typeface="Comic Sans MS" pitchFamily="66" charset="0"/>
              </a:rPr>
              <a:t>Uczestnictwo w subkulturze wiąże się z tak zwanym syndromem niedojrzałości. Niedojrzałość polega między innymi na niedomogach tożsamości. Zrywa się emocjonalny kontakt z rodzicami, a jeszcze nie wiadomo kim się właściwie jest. Szuka się więc identyfikacji na poziomie grupy rówieśniczej.</a:t>
            </a:r>
          </a:p>
          <a:p>
            <a:pPr algn="ctr"/>
            <a:r>
              <a:rPr lang="pl-PL" dirty="0">
                <a:latin typeface="Comic Sans MS" pitchFamily="66" charset="0"/>
              </a:rPr>
              <a:t>Uczestnik subkultury młodzieżowej to przede wszystkim ktoś, kto w subkulturze odnajduje potwierdzenie siebie samego, swojej wartości jako jednostki, aprobatę dla swoich </a:t>
            </a:r>
            <a:r>
              <a:rPr lang="pl-PL" dirty="0" err="1">
                <a:latin typeface="Comic Sans MS" pitchFamily="66" charset="0"/>
              </a:rPr>
              <a:t>zachowań</a:t>
            </a:r>
            <a:r>
              <a:rPr lang="pl-PL" dirty="0">
                <a:latin typeface="Comic Sans MS" pitchFamily="66" charset="0"/>
              </a:rPr>
              <a:t>. Kryzys tożsamości wśród młodzieży dotyczy obecnie nie tylko osobowości, ale i niemożności znalezienia sobie miejsca w społeczeństwie.</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34</a:t>
            </a:fld>
            <a:endParaRPr lang="pl-PL"/>
          </a:p>
        </p:txBody>
      </p:sp>
    </p:spTree>
    <p:extLst>
      <p:ext uri="{BB962C8B-B14F-4D97-AF65-F5344CB8AC3E}">
        <p14:creationId xmlns:p14="http://schemas.microsoft.com/office/powerpoint/2010/main" val="9907799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g.webme.com/pic/a/alchemikzsce/s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84784"/>
            <a:ext cx="5688632" cy="4187675"/>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35</a:t>
            </a:fld>
            <a:endParaRPr lang="pl-PL"/>
          </a:p>
        </p:txBody>
      </p:sp>
    </p:spTree>
    <p:extLst>
      <p:ext uri="{BB962C8B-B14F-4D97-AF65-F5344CB8AC3E}">
        <p14:creationId xmlns:p14="http://schemas.microsoft.com/office/powerpoint/2010/main" val="815843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Grp="1" noChangeArrowheads="1"/>
          </p:cNvSpPr>
          <p:nvPr/>
        </p:nvSpPr>
        <p:spPr bwMode="auto">
          <a:xfrm>
            <a:off x="251520" y="260648"/>
            <a:ext cx="8713788" cy="594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defRPr>
            </a:lvl2pPr>
            <a:lvl3pPr marL="914400" indent="0" algn="ctr" rtl="0" fontAlgn="base">
              <a:spcBef>
                <a:spcPct val="20000"/>
              </a:spcBef>
              <a:spcAft>
                <a:spcPct val="0"/>
              </a:spcAft>
              <a:buNone/>
              <a:defRPr sz="2400">
                <a:solidFill>
                  <a:schemeClr val="tx1"/>
                </a:solidFill>
                <a:latin typeface="+mn-lt"/>
              </a:defRPr>
            </a:lvl3pPr>
            <a:lvl4pPr marL="1371600" indent="0" algn="ctr" rtl="0" fontAlgn="base">
              <a:spcBef>
                <a:spcPct val="20000"/>
              </a:spcBef>
              <a:spcAft>
                <a:spcPct val="0"/>
              </a:spcAft>
              <a:buNone/>
              <a:defRPr sz="2000">
                <a:solidFill>
                  <a:schemeClr val="tx1"/>
                </a:solidFill>
                <a:latin typeface="+mn-lt"/>
              </a:defRPr>
            </a:lvl4pPr>
            <a:lvl5pPr marL="1828800" indent="0" algn="ctr" rtl="0" fontAlgn="base">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just">
              <a:lnSpc>
                <a:spcPct val="80000"/>
              </a:lnSpc>
            </a:pPr>
            <a:r>
              <a:rPr lang="pl-PL" sz="2000" dirty="0">
                <a:latin typeface="Comic Sans MS" pitchFamily="66" charset="0"/>
              </a:rPr>
              <a:t>W ramach subkultury kształtują się wzory </a:t>
            </a:r>
            <a:r>
              <a:rPr lang="pl-PL" sz="2000" dirty="0" err="1">
                <a:latin typeface="Comic Sans MS" pitchFamily="66" charset="0"/>
              </a:rPr>
              <a:t>zachowań</a:t>
            </a:r>
            <a:r>
              <a:rPr lang="pl-PL" sz="2000" dirty="0">
                <a:latin typeface="Comic Sans MS" pitchFamily="66" charset="0"/>
              </a:rPr>
              <a:t> i wyglądu jej uczestników, charakterystyczny język (gwara), system wartości. Przynależność do danego środowiska nie prowadzi na ogół do dystansowania się wobec reszty społeczeństwa i dominujących wzorów w kulturze. Dystans bywa natomiast ideologicznym atrybutem grup o niejasnym statusie, marginalizowanych lub lokujących się na obrzeżach głównych nurtów życia społecznego, np.:</a:t>
            </a:r>
          </a:p>
          <a:p>
            <a:pPr algn="just">
              <a:lnSpc>
                <a:spcPct val="80000"/>
              </a:lnSpc>
              <a:buClr>
                <a:srgbClr val="FF0000"/>
              </a:buClr>
              <a:buFontTx/>
              <a:buChar char="•"/>
            </a:pPr>
            <a:r>
              <a:rPr lang="pl-PL" sz="2000" dirty="0">
                <a:latin typeface="Comic Sans MS" pitchFamily="66" charset="0"/>
              </a:rPr>
              <a:t> mniejszości etnicznych;</a:t>
            </a:r>
          </a:p>
          <a:p>
            <a:pPr algn="just">
              <a:lnSpc>
                <a:spcPct val="80000"/>
              </a:lnSpc>
              <a:buClr>
                <a:srgbClr val="FF0000"/>
              </a:buClr>
              <a:buFontTx/>
              <a:buChar char="•"/>
            </a:pPr>
            <a:r>
              <a:rPr lang="pl-PL" sz="2000" dirty="0">
                <a:latin typeface="Comic Sans MS" pitchFamily="66" charset="0"/>
              </a:rPr>
              <a:t> mniejszości seksualnych;</a:t>
            </a:r>
          </a:p>
          <a:p>
            <a:pPr algn="just">
              <a:lnSpc>
                <a:spcPct val="80000"/>
              </a:lnSpc>
              <a:buClr>
                <a:srgbClr val="FF0000"/>
              </a:buClr>
              <a:buFontTx/>
              <a:buChar char="•"/>
            </a:pPr>
            <a:r>
              <a:rPr lang="pl-PL" sz="2000" dirty="0">
                <a:latin typeface="Comic Sans MS" pitchFamily="66" charset="0"/>
              </a:rPr>
              <a:t> w pewnych przypadkach mniejszości religijnych (zwłaszcza sekt, ruchów </a:t>
            </a:r>
          </a:p>
          <a:p>
            <a:pPr algn="just">
              <a:lnSpc>
                <a:spcPct val="80000"/>
              </a:lnSpc>
              <a:buClr>
                <a:srgbClr val="FF0000"/>
              </a:buClr>
            </a:pPr>
            <a:r>
              <a:rPr lang="pl-PL" sz="2000" dirty="0">
                <a:latin typeface="Comic Sans MS" pitchFamily="66" charset="0"/>
              </a:rPr>
              <a:t>  kultowych);</a:t>
            </a:r>
          </a:p>
          <a:p>
            <a:pPr algn="just">
              <a:lnSpc>
                <a:spcPct val="80000"/>
              </a:lnSpc>
              <a:buClr>
                <a:srgbClr val="FF0000"/>
              </a:buClr>
              <a:buFontTx/>
              <a:buChar char="•"/>
            </a:pPr>
            <a:r>
              <a:rPr lang="pl-PL" sz="2000" dirty="0">
                <a:latin typeface="Comic Sans MS" pitchFamily="66" charset="0"/>
              </a:rPr>
              <a:t> bohemy artystycznej;</a:t>
            </a:r>
          </a:p>
          <a:p>
            <a:pPr algn="just">
              <a:lnSpc>
                <a:spcPct val="80000"/>
              </a:lnSpc>
              <a:buClr>
                <a:srgbClr val="FF0000"/>
              </a:buClr>
              <a:buFontTx/>
              <a:buChar char="•"/>
            </a:pPr>
            <a:r>
              <a:rPr lang="pl-PL" sz="2000" dirty="0">
                <a:latin typeface="Comic Sans MS" pitchFamily="66" charset="0"/>
              </a:rPr>
              <a:t> środowisk patologicznych (alkoholicy, narkomani, włóczędzy, bezdomni,</a:t>
            </a:r>
          </a:p>
          <a:p>
            <a:pPr algn="just">
              <a:lnSpc>
                <a:spcPct val="80000"/>
              </a:lnSpc>
              <a:buClr>
                <a:srgbClr val="FF0000"/>
              </a:buClr>
            </a:pPr>
            <a:r>
              <a:rPr lang="pl-PL" sz="2000" dirty="0">
                <a:latin typeface="Comic Sans MS" pitchFamily="66" charset="0"/>
              </a:rPr>
              <a:t>  przestępcy</a:t>
            </a:r>
            <a:r>
              <a:rPr lang="pl-PL" sz="2000" dirty="0" smtClean="0">
                <a:latin typeface="Comic Sans MS" pitchFamily="66" charset="0"/>
              </a:rPr>
              <a:t>).</a:t>
            </a:r>
            <a:endParaRPr lang="pl-PL" sz="2000" dirty="0">
              <a:latin typeface="Comic Sans MS" pitchFamily="66" charset="0"/>
            </a:endParaRPr>
          </a:p>
          <a:p>
            <a:pPr algn="just">
              <a:lnSpc>
                <a:spcPct val="80000"/>
              </a:lnSpc>
            </a:pPr>
            <a:r>
              <a:rPr lang="pl-PL" sz="2000" dirty="0">
                <a:latin typeface="Comic Sans MS" pitchFamily="66" charset="0"/>
              </a:rPr>
              <a:t> Elementy subkultury funkcjonują w życiu zamkniętych społeczności (więźniowie, młodzież w zakładach poprawczych, skoszarowani żołnierze</a:t>
            </a:r>
            <a:r>
              <a:rPr lang="pl-PL" sz="2000" dirty="0" smtClean="0">
                <a:latin typeface="Comic Sans MS" pitchFamily="66" charset="0"/>
              </a:rPr>
              <a:t>).</a:t>
            </a:r>
            <a:endParaRPr lang="pl-PL" sz="2000" dirty="0">
              <a:latin typeface="Comic Sans MS" pitchFamily="66" charset="0"/>
            </a:endParaRPr>
          </a:p>
          <a:p>
            <a:pPr algn="just">
              <a:lnSpc>
                <a:spcPct val="80000"/>
              </a:lnSpc>
            </a:pPr>
            <a:r>
              <a:rPr lang="pl-PL" sz="2000" dirty="0">
                <a:latin typeface="Comic Sans MS" pitchFamily="66" charset="0"/>
              </a:rPr>
              <a:t>Subkultura nie jest zdolna zastąpić form dominujących, choć może je modyfikować, np. kulturę artystyczną poprzez wpływ na ruchy awangardowe lub na popularną kulturę młodzieżową.</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36</a:t>
            </a:fld>
            <a:endParaRPr lang="pl-PL"/>
          </a:p>
        </p:txBody>
      </p:sp>
    </p:spTree>
    <p:extLst>
      <p:ext uri="{BB962C8B-B14F-4D97-AF65-F5344CB8AC3E}">
        <p14:creationId xmlns:p14="http://schemas.microsoft.com/office/powerpoint/2010/main" val="36348075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39552" y="548680"/>
            <a:ext cx="8244408" cy="3293209"/>
          </a:xfrm>
          <a:prstGeom prst="rect">
            <a:avLst/>
          </a:prstGeom>
        </p:spPr>
        <p:txBody>
          <a:bodyPr wrap="square">
            <a:spAutoFit/>
          </a:bodyPr>
          <a:lstStyle/>
          <a:p>
            <a:pPr algn="ctr"/>
            <a:r>
              <a:rPr lang="pl-PL" sz="4000" b="1" dirty="0">
                <a:solidFill>
                  <a:srgbClr val="7030A0"/>
                </a:solidFill>
                <a:latin typeface="Comic Sans MS" pitchFamily="66" charset="0"/>
              </a:rPr>
              <a:t>GOCI</a:t>
            </a:r>
            <a:r>
              <a:rPr lang="pl-PL" sz="2400" dirty="0">
                <a:latin typeface="Comic Sans MS" pitchFamily="66" charset="0"/>
              </a:rPr>
              <a:t>, pojawili się w latach 80 -tych i rekrutują się głównie z fanów “Dance </a:t>
            </a:r>
            <a:r>
              <a:rPr lang="pl-PL" sz="2400" dirty="0" err="1">
                <a:latin typeface="Comic Sans MS" pitchFamily="66" charset="0"/>
              </a:rPr>
              <a:t>Society</a:t>
            </a:r>
            <a:r>
              <a:rPr lang="pl-PL" sz="2400" dirty="0">
                <a:latin typeface="Comic Sans MS" pitchFamily="66" charset="0"/>
              </a:rPr>
              <a:t>”, “Fields of The </a:t>
            </a:r>
            <a:r>
              <a:rPr lang="pl-PL" sz="2400" dirty="0" err="1">
                <a:latin typeface="Comic Sans MS" pitchFamily="66" charset="0"/>
              </a:rPr>
              <a:t>Nephilim</a:t>
            </a:r>
            <a:r>
              <a:rPr lang="pl-PL" sz="2400" dirty="0">
                <a:latin typeface="Comic Sans MS" pitchFamily="66" charset="0"/>
              </a:rPr>
              <a:t>”, “The </a:t>
            </a:r>
            <a:r>
              <a:rPr lang="pl-PL" sz="2400" dirty="0" err="1">
                <a:latin typeface="Comic Sans MS" pitchFamily="66" charset="0"/>
              </a:rPr>
              <a:t>mission</a:t>
            </a:r>
            <a:r>
              <a:rPr lang="pl-PL" sz="2400" dirty="0">
                <a:latin typeface="Comic Sans MS" pitchFamily="66" charset="0"/>
              </a:rPr>
              <a:t>”. Duży wpływ ma na nich sztuka; architektura gotycka i literatura XIX wieku jak i muzyka. Noszą obszerne czarne stroje, buty z długim czubkiem, srebrną biżuterię , długie włosy, makijaż - ciemne cienie, biały fluid, czerwone lub czarne szminki do ust, czarny lakier do paznokci.</a:t>
            </a:r>
          </a:p>
        </p:txBody>
      </p:sp>
      <p:pic>
        <p:nvPicPr>
          <p:cNvPr id="9218" name="Picture 2" descr="http://img.webme.com/pic/a/alchemikzsce/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933056"/>
            <a:ext cx="3457575" cy="258127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37</a:t>
            </a:fld>
            <a:endParaRPr lang="pl-PL"/>
          </a:p>
        </p:txBody>
      </p:sp>
    </p:spTree>
    <p:extLst>
      <p:ext uri="{BB962C8B-B14F-4D97-AF65-F5344CB8AC3E}">
        <p14:creationId xmlns:p14="http://schemas.microsoft.com/office/powerpoint/2010/main" val="13150181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rot="10800000" flipV="1">
            <a:off x="611560" y="62647"/>
            <a:ext cx="770384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4000" b="1" i="0" u="none" strike="noStrike" cap="none" normalizeH="0" baseline="0" dirty="0" smtClean="0">
                <a:ln>
                  <a:noFill/>
                </a:ln>
                <a:solidFill>
                  <a:srgbClr val="7030A0"/>
                </a:solidFill>
                <a:effectLst/>
                <a:latin typeface="Comic Sans MS" pitchFamily="66" charset="0"/>
                <a:cs typeface="Arial" pitchFamily="34" charset="0"/>
              </a:rPr>
              <a:t>PUNKOWCY</a:t>
            </a:r>
            <a:r>
              <a:rPr kumimoji="0" lang="pl-PL" sz="2000" b="0" i="0" u="none" strike="noStrike" cap="none" normalizeH="0" baseline="0" dirty="0" smtClean="0">
                <a:ln>
                  <a:noFill/>
                </a:ln>
                <a:solidFill>
                  <a:schemeClr val="tx1"/>
                </a:solidFill>
                <a:effectLst/>
                <a:latin typeface="Comic Sans MS" pitchFamily="66" charset="0"/>
                <a:cs typeface="Arial" pitchFamily="34" charset="0"/>
              </a:rPr>
              <a:t>, ruch młodzieżowy powstał w latach 70-tych w Wielkiej Brytanii i w USA. Przyjmuje się, że pierwszym wydarzeniem publicznym związanym z punkami był koncertowy debiut zespołu “Sex </a:t>
            </a:r>
            <a:r>
              <a:rPr kumimoji="0" lang="pl-PL" sz="2000" b="0" i="0" u="none" strike="noStrike" cap="none" normalizeH="0" baseline="0" dirty="0" err="1" smtClean="0">
                <a:ln>
                  <a:noFill/>
                </a:ln>
                <a:solidFill>
                  <a:schemeClr val="tx1"/>
                </a:solidFill>
                <a:effectLst/>
                <a:latin typeface="Comic Sans MS" pitchFamily="66" charset="0"/>
                <a:cs typeface="Arial" pitchFamily="34" charset="0"/>
              </a:rPr>
              <a:t>Pistols</a:t>
            </a:r>
            <a:r>
              <a:rPr kumimoji="0" lang="pl-PL" sz="2000" b="0" i="0" u="none" strike="noStrike" cap="none" normalizeH="0" baseline="0" dirty="0" smtClean="0">
                <a:ln>
                  <a:noFill/>
                </a:ln>
                <a:solidFill>
                  <a:schemeClr val="tx1"/>
                </a:solidFill>
                <a:effectLst/>
                <a:latin typeface="Comic Sans MS" pitchFamily="66" charset="0"/>
                <a:cs typeface="Arial" pitchFamily="34" charset="0"/>
              </a:rPr>
              <a:t>’ w Londynie w 1976 roku. Skandalizujący styl tego zespołu , stał się podstawą </a:t>
            </a:r>
            <a:r>
              <a:rPr kumimoji="0" lang="pl-PL" sz="2000" b="0" i="0" u="none" strike="noStrike" cap="none" normalizeH="0" baseline="0" dirty="0" err="1" smtClean="0">
                <a:ln>
                  <a:noFill/>
                </a:ln>
                <a:solidFill>
                  <a:schemeClr val="tx1"/>
                </a:solidFill>
                <a:effectLst/>
                <a:latin typeface="Comic Sans MS" pitchFamily="66" charset="0"/>
                <a:cs typeface="Arial" pitchFamily="34" charset="0"/>
              </a:rPr>
              <a:t>zachowań</a:t>
            </a:r>
            <a:r>
              <a:rPr kumimoji="0" lang="pl-PL" sz="2000" b="0" i="0" u="none" strike="noStrike" cap="none" normalizeH="0" baseline="0" dirty="0" smtClean="0">
                <a:ln>
                  <a:noFill/>
                </a:ln>
                <a:solidFill>
                  <a:schemeClr val="tx1"/>
                </a:solidFill>
                <a:effectLst/>
                <a:latin typeface="Comic Sans MS" pitchFamily="66" charset="0"/>
                <a:cs typeface="Arial" pitchFamily="34" charset="0"/>
              </a:rPr>
              <a:t> subkultur punkowych. W Polsce dużą rolę odegrały zespoły punk-rockowe “Brygada Kryzys”, “</a:t>
            </a:r>
            <a:r>
              <a:rPr kumimoji="0" lang="pl-PL" sz="2000" b="0" i="0" u="none" strike="noStrike" cap="none" normalizeH="0" baseline="0" dirty="0" err="1" smtClean="0">
                <a:ln>
                  <a:noFill/>
                </a:ln>
                <a:solidFill>
                  <a:schemeClr val="tx1"/>
                </a:solidFill>
                <a:effectLst/>
                <a:latin typeface="Comic Sans MS" pitchFamily="66" charset="0"/>
                <a:cs typeface="Arial" pitchFamily="34" charset="0"/>
              </a:rPr>
              <a:t>Tilt</a:t>
            </a:r>
            <a:r>
              <a:rPr kumimoji="0" lang="pl-PL" sz="2000" b="0" i="0" u="none" strike="noStrike" cap="none" normalizeH="0" baseline="0" dirty="0" smtClean="0">
                <a:ln>
                  <a:noFill/>
                </a:ln>
                <a:solidFill>
                  <a:schemeClr val="tx1"/>
                </a:solidFill>
                <a:effectLst/>
                <a:latin typeface="Comic Sans MS" pitchFamily="66" charset="0"/>
                <a:cs typeface="Arial" pitchFamily="34" charset="0"/>
              </a:rPr>
              <a:t>”. Postawa skrajnej negacji obejmowała sfery społeczne , polityczne , edukacyjne, prawne, ale także tradycję, stąd między innymi niechęć do religii i religijności. Noszą stare skórzane kurtki nabijane ćwiekami, ćwiekowe pasy, pieszczotki na przegubach dłoni, spodnie podarte lub w kolorowe łaty z zamkami błyskawicznymi, ciężkie wojskowe </a:t>
            </a:r>
            <a:r>
              <a:rPr kumimoji="0" lang="pl-PL" sz="2000" b="0" i="0" u="none" strike="noStrike" cap="none" normalizeH="0" baseline="0" dirty="0" err="1" smtClean="0">
                <a:ln>
                  <a:noFill/>
                </a:ln>
                <a:solidFill>
                  <a:schemeClr val="tx1"/>
                </a:solidFill>
                <a:effectLst/>
                <a:latin typeface="Comic Sans MS" pitchFamily="66" charset="0"/>
                <a:cs typeface="Arial" pitchFamily="34" charset="0"/>
              </a:rPr>
              <a:t>butyi</a:t>
            </a:r>
            <a:r>
              <a:rPr kumimoji="0" lang="pl-PL" sz="2000" b="0" i="0" u="none" strike="noStrike" cap="none" normalizeH="0" baseline="0" dirty="0" smtClean="0">
                <a:ln>
                  <a:noFill/>
                </a:ln>
                <a:solidFill>
                  <a:schemeClr val="tx1"/>
                </a:solidFill>
                <a:effectLst/>
                <a:latin typeface="Comic Sans MS" pitchFamily="66" charset="0"/>
                <a:cs typeface="Arial" pitchFamily="34" charset="0"/>
              </a:rPr>
              <a:t> Uzupełnia całość wygolona po bokach głowa, pośrodku włosy ułożone w czub </a:t>
            </a:r>
            <a:r>
              <a:rPr kumimoji="0" lang="pl-PL" sz="2000" b="0" i="0" u="none" strike="noStrike" cap="none" normalizeH="0" baseline="0" dirty="0" err="1" smtClean="0">
                <a:ln>
                  <a:noFill/>
                </a:ln>
                <a:solidFill>
                  <a:schemeClr val="tx1"/>
                </a:solidFill>
                <a:effectLst/>
                <a:latin typeface="Comic Sans MS" pitchFamily="66" charset="0"/>
                <a:cs typeface="Arial" pitchFamily="34" charset="0"/>
              </a:rPr>
              <a:t>a’la</a:t>
            </a:r>
            <a:r>
              <a:rPr kumimoji="0" lang="pl-PL" sz="2000" b="0" i="0" u="none" strike="noStrike" cap="none" normalizeH="0" baseline="0" dirty="0" smtClean="0">
                <a:ln>
                  <a:noFill/>
                </a:ln>
                <a:solidFill>
                  <a:schemeClr val="tx1"/>
                </a:solidFill>
                <a:effectLst/>
                <a:latin typeface="Comic Sans MS" pitchFamily="66" charset="0"/>
                <a:cs typeface="Arial" pitchFamily="34" charset="0"/>
              </a:rPr>
              <a:t> Irokez, do tego kolczyki lub agrafki w uszach </a:t>
            </a:r>
          </a:p>
        </p:txBody>
      </p:sp>
      <p:pic>
        <p:nvPicPr>
          <p:cNvPr id="5" name="Picture 9">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1370" y="5041638"/>
            <a:ext cx="1487260" cy="17149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1601" y="5041638"/>
            <a:ext cx="1880503" cy="1707968"/>
          </a:xfrm>
          <a:prstGeom prst="rect">
            <a:avLst/>
          </a:prstGeom>
          <a:noFill/>
          <a:extLst>
            <a:ext uri="{909E8E84-426E-40DD-AFC4-6F175D3DCCD1}">
              <a14:hiddenFill xmlns:a14="http://schemas.microsoft.com/office/drawing/2010/main">
                <a:solidFill>
                  <a:srgbClr val="FFFFFF"/>
                </a:solidFill>
              </a14:hiddenFill>
            </a:ext>
          </a:extLst>
        </p:spPr>
      </p:pic>
      <p:sp>
        <p:nvSpPr>
          <p:cNvPr id="2" name="Symbol zastępczy numeru slajdu 1"/>
          <p:cNvSpPr>
            <a:spLocks noGrp="1"/>
          </p:cNvSpPr>
          <p:nvPr>
            <p:ph type="sldNum" sz="quarter" idx="12"/>
          </p:nvPr>
        </p:nvSpPr>
        <p:spPr/>
        <p:txBody>
          <a:bodyPr/>
          <a:lstStyle/>
          <a:p>
            <a:fld id="{6196B06C-77F0-45E2-864D-CB9CAB8CC921}" type="slidenum">
              <a:rPr lang="pl-PL" smtClean="0"/>
              <a:pPr/>
              <a:t>38</a:t>
            </a:fld>
            <a:endParaRPr lang="pl-PL"/>
          </a:p>
        </p:txBody>
      </p:sp>
    </p:spTree>
    <p:extLst>
      <p:ext uri="{BB962C8B-B14F-4D97-AF65-F5344CB8AC3E}">
        <p14:creationId xmlns:p14="http://schemas.microsoft.com/office/powerpoint/2010/main" val="10808790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11560" y="404664"/>
            <a:ext cx="5472608" cy="5509200"/>
          </a:xfrm>
          <a:prstGeom prst="rect">
            <a:avLst/>
          </a:prstGeom>
        </p:spPr>
        <p:txBody>
          <a:bodyPr wrap="square">
            <a:spAutoFit/>
          </a:bodyPr>
          <a:lstStyle/>
          <a:p>
            <a:pPr algn="ctr"/>
            <a:r>
              <a:rPr lang="pl-PL" sz="4000" b="1" dirty="0" smtClean="0">
                <a:solidFill>
                  <a:srgbClr val="7030A0"/>
                </a:solidFill>
                <a:latin typeface="Comic Sans MS" pitchFamily="66" charset="0"/>
              </a:rPr>
              <a:t>Emo </a:t>
            </a:r>
            <a:r>
              <a:rPr lang="pl-PL" sz="2400" dirty="0" smtClean="0">
                <a:latin typeface="Comic Sans MS" pitchFamily="66" charset="0"/>
              </a:rPr>
              <a:t>teraz </a:t>
            </a:r>
            <a:r>
              <a:rPr lang="pl-PL" sz="2400" dirty="0">
                <a:latin typeface="Comic Sans MS" pitchFamily="66" charset="0"/>
              </a:rPr>
              <a:t>nastała moda na </a:t>
            </a:r>
            <a:r>
              <a:rPr lang="pl-PL" sz="2400" dirty="0" err="1">
                <a:latin typeface="Comic Sans MS" pitchFamily="66" charset="0"/>
              </a:rPr>
              <a:t>emo</a:t>
            </a:r>
            <a:r>
              <a:rPr lang="pl-PL" sz="2400" dirty="0">
                <a:latin typeface="Comic Sans MS" pitchFamily="66" charset="0"/>
              </a:rPr>
              <a:t>, ale to nie znaczy, że wszyscy, którzy noszą rzeczy w gwiazdki, paski i kratką są </a:t>
            </a:r>
            <a:r>
              <a:rPr lang="pl-PL" sz="2400" dirty="0" err="1">
                <a:latin typeface="Comic Sans MS" pitchFamily="66" charset="0"/>
              </a:rPr>
              <a:t>emo</a:t>
            </a:r>
            <a:r>
              <a:rPr lang="pl-PL" sz="2400" dirty="0">
                <a:latin typeface="Comic Sans MS" pitchFamily="66" charset="0"/>
              </a:rPr>
              <a:t>. Schematycznie powinni mieć długa grzywkę opadającą na twarz, malować się dosyć mocno, nosić czarne rurki, albo dżinsy (rurki) do tego ciemne i najczęściej dosyć obcisłe koszulki no i jakieś bluzy. Wszystko utrzymane w raczej ciemnych kolorach, ale dopuszczalny jest tez czerwony i różowy. No i koniecznie wzorki typu szachownica, paski albo gwiazdki</a:t>
            </a:r>
          </a:p>
        </p:txBody>
      </p:sp>
      <p:pic>
        <p:nvPicPr>
          <p:cNvPr id="10242" name="Picture 2" descr="http://img.webme.com/pic/a/alchemikzsce/e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9798" y="1556792"/>
            <a:ext cx="2095500" cy="280987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39</a:t>
            </a:fld>
            <a:endParaRPr lang="pl-PL"/>
          </a:p>
        </p:txBody>
      </p:sp>
    </p:spTree>
    <p:extLst>
      <p:ext uri="{BB962C8B-B14F-4D97-AF65-F5344CB8AC3E}">
        <p14:creationId xmlns:p14="http://schemas.microsoft.com/office/powerpoint/2010/main" val="7460749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27584" y="290572"/>
            <a:ext cx="4572000" cy="5509200"/>
          </a:xfrm>
          <a:prstGeom prst="rect">
            <a:avLst/>
          </a:prstGeom>
        </p:spPr>
        <p:txBody>
          <a:bodyPr>
            <a:spAutoFit/>
          </a:bodyPr>
          <a:lstStyle/>
          <a:p>
            <a:pPr algn="ctr"/>
            <a:r>
              <a:rPr lang="pl-PL" sz="4000" b="1" dirty="0">
                <a:solidFill>
                  <a:srgbClr val="7030A0"/>
                </a:solidFill>
                <a:latin typeface="Comic Sans MS" pitchFamily="66" charset="0"/>
              </a:rPr>
              <a:t>Hip-</a:t>
            </a:r>
            <a:r>
              <a:rPr lang="pl-PL" sz="4000" b="1" dirty="0" err="1">
                <a:solidFill>
                  <a:srgbClr val="7030A0"/>
                </a:solidFill>
                <a:latin typeface="Comic Sans MS" pitchFamily="66" charset="0"/>
              </a:rPr>
              <a:t>hopowcy</a:t>
            </a:r>
            <a:r>
              <a:rPr lang="pl-PL" sz="4000" b="1" dirty="0">
                <a:solidFill>
                  <a:srgbClr val="7030A0"/>
                </a:solidFill>
                <a:latin typeface="Comic Sans MS" pitchFamily="66" charset="0"/>
              </a:rPr>
              <a:t> </a:t>
            </a:r>
            <a:r>
              <a:rPr lang="pl-PL" sz="2400" dirty="0">
                <a:latin typeface="Comic Sans MS" pitchFamily="66" charset="0"/>
              </a:rPr>
              <a:t>podobnie do metalowców raczej nie rezygnują z charakterystycznych dla siebie ubrań. Są to duże bluzy, spodnie dżinsowe, które są nisko opuszczone, sportowe buty, </a:t>
            </a:r>
            <a:r>
              <a:rPr lang="pl-PL" sz="2400" dirty="0" err="1">
                <a:latin typeface="Comic Sans MS" pitchFamily="66" charset="0"/>
              </a:rPr>
              <a:t>t-shirty</a:t>
            </a:r>
            <a:r>
              <a:rPr lang="pl-PL" sz="2400" dirty="0">
                <a:latin typeface="Comic Sans MS" pitchFamily="66" charset="0"/>
              </a:rPr>
              <a:t> i często jakieś nakrycie głowy typu chustka, albo czapka z daszkiem. Są tez często umięśnieni, w przypadku amerykańskiego stylu mają tez dużo biżuterii i często tatuaże.</a:t>
            </a:r>
          </a:p>
        </p:txBody>
      </p:sp>
      <p:pic>
        <p:nvPicPr>
          <p:cNvPr id="11266" name="Picture 2" descr="http://img.webme.com/pic/a/alchemikzsce/hip-h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268760"/>
            <a:ext cx="2114550" cy="3552825"/>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40</a:t>
            </a:fld>
            <a:endParaRPr lang="pl-PL"/>
          </a:p>
        </p:txBody>
      </p:sp>
    </p:spTree>
    <p:extLst>
      <p:ext uri="{BB962C8B-B14F-4D97-AF65-F5344CB8AC3E}">
        <p14:creationId xmlns:p14="http://schemas.microsoft.com/office/powerpoint/2010/main" val="17579770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73715" y="188640"/>
            <a:ext cx="5616624" cy="6247864"/>
          </a:xfrm>
          <a:prstGeom prst="rect">
            <a:avLst/>
          </a:prstGeom>
        </p:spPr>
        <p:txBody>
          <a:bodyPr wrap="square">
            <a:spAutoFit/>
          </a:bodyPr>
          <a:lstStyle/>
          <a:p>
            <a:pPr algn="ctr"/>
            <a:r>
              <a:rPr lang="pl-PL" sz="4000" b="1" dirty="0">
                <a:solidFill>
                  <a:srgbClr val="7030A0"/>
                </a:solidFill>
                <a:latin typeface="Comic Sans MS" pitchFamily="66" charset="0"/>
              </a:rPr>
              <a:t>RASTAFARIANIE</a:t>
            </a:r>
            <a:r>
              <a:rPr lang="pl-PL" sz="2000" b="1" i="1" dirty="0">
                <a:latin typeface="Comic Sans MS" pitchFamily="66" charset="0"/>
              </a:rPr>
              <a:t>,</a:t>
            </a:r>
            <a:r>
              <a:rPr lang="pl-PL" sz="2000" dirty="0">
                <a:latin typeface="Comic Sans MS" pitchFamily="66" charset="0"/>
              </a:rPr>
              <a:t> Obejmuje głównie środowiska murzyńskich imigrantów w Wielkiej Brytanii oraz murzynów w USA. Ruch zakłada konieczność zwrócenia się ku religii. Polska jest jedynym krajem, w którym istnieje ruch białych </a:t>
            </a:r>
            <a:r>
              <a:rPr lang="pl-PL" sz="2000" dirty="0" err="1">
                <a:latin typeface="Comic Sans MS" pitchFamily="66" charset="0"/>
              </a:rPr>
              <a:t>rastfarian</a:t>
            </a:r>
            <a:r>
              <a:rPr lang="pl-PL" sz="2000" dirty="0">
                <a:latin typeface="Comic Sans MS" pitchFamily="66" charset="0"/>
              </a:rPr>
              <a:t>. Pojawili się w latach 80-tych wraz z muzyką Boba Marleya. Wielu z nich wywodziło się z ruch punk, który w pewnym momencie wydał się im mało twórczy. Ideologia rodzimego rastafarianizmu atakuje głównie sfery moralne rzeczywistości. Światu zła przeciwstawiają oni swoją kulturę: muzykę, styl życia. Noszą długie galabije, kolorowe wdzianka, w których dominują kolory flagi Organizacji Jedności Afryki . Ważna jest fryzura tak zwane dready. Ludzie </a:t>
            </a:r>
            <a:r>
              <a:rPr lang="pl-PL" sz="2000" dirty="0" err="1">
                <a:latin typeface="Comic Sans MS" pitchFamily="66" charset="0"/>
              </a:rPr>
              <a:t>Rasta</a:t>
            </a:r>
            <a:r>
              <a:rPr lang="pl-PL" sz="2000" dirty="0">
                <a:latin typeface="Comic Sans MS" pitchFamily="66" charset="0"/>
              </a:rPr>
              <a:t> z natury są spokojni i nie narażają się na ataki innych ugrupowań.</a:t>
            </a:r>
          </a:p>
        </p:txBody>
      </p:sp>
      <p:pic>
        <p:nvPicPr>
          <p:cNvPr id="12290" name="Picture 2" descr="http://t2.gstatic.com/images?q=tbn:ANd9GcTWmYplbdXoy_U_6sr65Oz2kKXq_yXwNhT5ir0MGAHyrdh8aYJ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093372"/>
            <a:ext cx="1828800" cy="2438400"/>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41</a:t>
            </a:fld>
            <a:endParaRPr lang="pl-PL"/>
          </a:p>
        </p:txBody>
      </p:sp>
    </p:spTree>
    <p:extLst>
      <p:ext uri="{BB962C8B-B14F-4D97-AF65-F5344CB8AC3E}">
        <p14:creationId xmlns:p14="http://schemas.microsoft.com/office/powerpoint/2010/main" val="35039770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611560" y="1340768"/>
            <a:ext cx="2678938" cy="1015663"/>
          </a:xfrm>
          <a:prstGeom prst="rect">
            <a:avLst/>
          </a:prstGeom>
          <a:noFill/>
        </p:spPr>
        <p:txBody>
          <a:bodyPr wrap="none" rtlCol="0">
            <a:spAutoFit/>
          </a:bodyPr>
          <a:lstStyle/>
          <a:p>
            <a:r>
              <a:rPr lang="pl-PL" sz="6000" dirty="0" smtClean="0">
                <a:solidFill>
                  <a:srgbClr val="7030A0"/>
                </a:solidFill>
                <a:latin typeface="Comic Sans MS" pitchFamily="66" charset="0"/>
              </a:rPr>
              <a:t>SEKTY</a:t>
            </a:r>
            <a:endParaRPr lang="pl-PL" sz="6000" dirty="0">
              <a:solidFill>
                <a:srgbClr val="7030A0"/>
              </a:solidFill>
              <a:latin typeface="Comic Sans MS" pitchFamily="66" charset="0"/>
            </a:endParaRPr>
          </a:p>
        </p:txBody>
      </p:sp>
      <p:pic>
        <p:nvPicPr>
          <p:cNvPr id="13314" name="Picture 2" descr="http://republika.pl/blog_pg_719634/1371761/tr/sek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764704"/>
            <a:ext cx="3810000" cy="511492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42</a:t>
            </a:fld>
            <a:endParaRPr lang="pl-PL"/>
          </a:p>
        </p:txBody>
      </p:sp>
    </p:spTree>
    <p:extLst>
      <p:ext uri="{BB962C8B-B14F-4D97-AF65-F5344CB8AC3E}">
        <p14:creationId xmlns:p14="http://schemas.microsoft.com/office/powerpoint/2010/main" val="30704462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able"/>
          <p:cNvPicPr>
            <a:picLocks noChangeAspect="1"/>
          </p:cNvPicPr>
          <p:nvPr/>
        </p:nvPicPr>
        <p:blipFill>
          <a:blip r:embed="rId2"/>
          <a:stretch>
            <a:fillRect/>
          </a:stretch>
        </p:blipFill>
        <p:spPr>
          <a:xfrm>
            <a:off x="215106" y="645159"/>
            <a:ext cx="8713787" cy="5567683"/>
          </a:xfrm>
          <a:prstGeom prst="rect">
            <a:avLst/>
          </a:prstGeom>
        </p:spPr>
      </p:pic>
      <p:sp>
        <p:nvSpPr>
          <p:cNvPr id="3" name="Symbol zastępczy numeru slajdu 2"/>
          <p:cNvSpPr>
            <a:spLocks noGrp="1"/>
          </p:cNvSpPr>
          <p:nvPr>
            <p:ph type="sldNum" sz="quarter" idx="12"/>
          </p:nvPr>
        </p:nvSpPr>
        <p:spPr/>
        <p:txBody>
          <a:bodyPr/>
          <a:lstStyle/>
          <a:p>
            <a:fld id="{6196B06C-77F0-45E2-864D-CB9CAB8CC921}" type="slidenum">
              <a:rPr lang="pl-PL" smtClean="0"/>
              <a:pPr/>
              <a:t>43</a:t>
            </a:fld>
            <a:endParaRPr lang="pl-PL"/>
          </a:p>
        </p:txBody>
      </p:sp>
    </p:spTree>
    <p:extLst>
      <p:ext uri="{BB962C8B-B14F-4D97-AF65-F5344CB8AC3E}">
        <p14:creationId xmlns:p14="http://schemas.microsoft.com/office/powerpoint/2010/main" val="29155264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2195736" y="1196752"/>
            <a:ext cx="4288353" cy="769441"/>
          </a:xfrm>
          <a:prstGeom prst="rect">
            <a:avLst/>
          </a:prstGeom>
          <a:noFill/>
        </p:spPr>
        <p:txBody>
          <a:bodyPr wrap="none" rtlCol="0">
            <a:spAutoFit/>
          </a:bodyPr>
          <a:lstStyle/>
          <a:p>
            <a:r>
              <a:rPr lang="pl-PL" sz="4400" b="1" dirty="0" smtClean="0">
                <a:solidFill>
                  <a:srgbClr val="7030A0"/>
                </a:solidFill>
                <a:latin typeface="Comic Sans MS" pitchFamily="66" charset="0"/>
              </a:rPr>
              <a:t>DZIECI ULICY</a:t>
            </a:r>
            <a:endParaRPr lang="pl-PL" sz="4400" b="1" dirty="0">
              <a:solidFill>
                <a:srgbClr val="7030A0"/>
              </a:solidFill>
              <a:latin typeface="Comic Sans MS" pitchFamily="66" charset="0"/>
            </a:endParaRPr>
          </a:p>
        </p:txBody>
      </p:sp>
      <p:pic>
        <p:nvPicPr>
          <p:cNvPr id="15362" name="Picture 2" descr="http://www.eioba.org/files/user15487/127137_zeby_oderwac_dzieci_z_gdanskich_ulic_trzeba_im_stworzyc_alternatyw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492896"/>
            <a:ext cx="5286375" cy="2533651"/>
          </a:xfrm>
          <a:prstGeom prst="rect">
            <a:avLst/>
          </a:prstGeom>
          <a:noFill/>
          <a:extLst>
            <a:ext uri="{909E8E84-426E-40DD-AFC4-6F175D3DCCD1}">
              <a14:hiddenFill xmlns:a14="http://schemas.microsoft.com/office/drawing/2010/main">
                <a:solidFill>
                  <a:srgbClr val="FFFFFF"/>
                </a:solidFill>
              </a14:hiddenFill>
            </a:ext>
          </a:extLst>
        </p:spPr>
      </p:pic>
      <p:sp>
        <p:nvSpPr>
          <p:cNvPr id="2" name="Symbol zastępczy numeru slajdu 1"/>
          <p:cNvSpPr>
            <a:spLocks noGrp="1"/>
          </p:cNvSpPr>
          <p:nvPr>
            <p:ph type="sldNum" sz="quarter" idx="12"/>
          </p:nvPr>
        </p:nvSpPr>
        <p:spPr/>
        <p:txBody>
          <a:bodyPr/>
          <a:lstStyle/>
          <a:p>
            <a:fld id="{6196B06C-77F0-45E2-864D-CB9CAB8CC921}" type="slidenum">
              <a:rPr lang="pl-PL" smtClean="0"/>
              <a:pPr/>
              <a:t>44</a:t>
            </a:fld>
            <a:endParaRPr lang="pl-PL"/>
          </a:p>
        </p:txBody>
      </p:sp>
    </p:spTree>
    <p:extLst>
      <p:ext uri="{BB962C8B-B14F-4D97-AF65-F5344CB8AC3E}">
        <p14:creationId xmlns:p14="http://schemas.microsoft.com/office/powerpoint/2010/main" val="14033031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able"/>
          <p:cNvPicPr>
            <a:picLocks noChangeAspect="1"/>
          </p:cNvPicPr>
          <p:nvPr/>
        </p:nvPicPr>
        <p:blipFill>
          <a:blip r:embed="rId2"/>
          <a:stretch>
            <a:fillRect/>
          </a:stretch>
        </p:blipFill>
        <p:spPr>
          <a:xfrm>
            <a:off x="457200" y="940753"/>
            <a:ext cx="8229600" cy="4976495"/>
          </a:xfrm>
          <a:prstGeom prst="rect">
            <a:avLst/>
          </a:prstGeom>
        </p:spPr>
      </p:pic>
      <p:sp>
        <p:nvSpPr>
          <p:cNvPr id="3" name="Symbol zastępczy numeru slajdu 2"/>
          <p:cNvSpPr>
            <a:spLocks noGrp="1"/>
          </p:cNvSpPr>
          <p:nvPr>
            <p:ph type="sldNum" sz="quarter" idx="12"/>
          </p:nvPr>
        </p:nvSpPr>
        <p:spPr/>
        <p:txBody>
          <a:bodyPr/>
          <a:lstStyle/>
          <a:p>
            <a:fld id="{6196B06C-77F0-45E2-864D-CB9CAB8CC921}" type="slidenum">
              <a:rPr lang="pl-PL" smtClean="0"/>
              <a:pPr/>
              <a:t>45</a:t>
            </a:fld>
            <a:endParaRPr lang="pl-PL"/>
          </a:p>
        </p:txBody>
      </p:sp>
    </p:spTree>
    <p:extLst>
      <p:ext uri="{BB962C8B-B14F-4D97-AF65-F5344CB8AC3E}">
        <p14:creationId xmlns:p14="http://schemas.microsoft.com/office/powerpoint/2010/main" val="29907898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LOGGER_PHOTO_ID_5720219887042328258" descr="http://3.bp.blogspot.com/-pKaojyrc0Ek/T2JNriRIdsI/AAAAAAAAABo/iSZ3b5BUBaA/s320/1289755792_by_mariola0mariola_500.jpg"/>
          <p:cNvPicPr/>
          <p:nvPr/>
        </p:nvPicPr>
        <p:blipFill>
          <a:blip r:embed="rId2" cstate="print"/>
          <a:srcRect/>
          <a:stretch>
            <a:fillRect/>
          </a:stretch>
        </p:blipFill>
        <p:spPr bwMode="auto">
          <a:xfrm>
            <a:off x="1290780" y="1916832"/>
            <a:ext cx="6336704" cy="3744416"/>
          </a:xfrm>
          <a:prstGeom prst="rect">
            <a:avLst/>
          </a:prstGeom>
          <a:noFill/>
          <a:ln w="9525">
            <a:noFill/>
            <a:miter lim="800000"/>
            <a:headEnd/>
            <a:tailEnd/>
          </a:ln>
        </p:spPr>
      </p:pic>
      <p:sp>
        <p:nvSpPr>
          <p:cNvPr id="3" name="pole tekstowe 2"/>
          <p:cNvSpPr txBox="1"/>
          <p:nvPr/>
        </p:nvSpPr>
        <p:spPr>
          <a:xfrm>
            <a:off x="376935" y="784830"/>
            <a:ext cx="8653331" cy="523220"/>
          </a:xfrm>
          <a:prstGeom prst="rect">
            <a:avLst/>
          </a:prstGeom>
          <a:noFill/>
        </p:spPr>
        <p:txBody>
          <a:bodyPr wrap="none" rtlCol="0">
            <a:spAutoFit/>
          </a:bodyPr>
          <a:lstStyle/>
          <a:p>
            <a:r>
              <a:rPr lang="pl-PL" sz="2800" b="1" dirty="0" smtClean="0">
                <a:solidFill>
                  <a:srgbClr val="7030A0"/>
                </a:solidFill>
                <a:latin typeface="Comic Sans MS" pitchFamily="66" charset="0"/>
              </a:rPr>
              <a:t>RACJIONALNE SPĘDZANIE CZASU WOLNEGO</a:t>
            </a:r>
            <a:endParaRPr lang="pl-PL" sz="2800" b="1" dirty="0">
              <a:solidFill>
                <a:srgbClr val="7030A0"/>
              </a:solidFill>
              <a:latin typeface="Comic Sans MS" pitchFamily="66" charset="0"/>
            </a:endParaRPr>
          </a:p>
        </p:txBody>
      </p:sp>
      <p:sp>
        <p:nvSpPr>
          <p:cNvPr id="4" name="Symbol zastępczy numeru slajdu 3"/>
          <p:cNvSpPr>
            <a:spLocks noGrp="1"/>
          </p:cNvSpPr>
          <p:nvPr>
            <p:ph type="sldNum" sz="quarter" idx="12"/>
          </p:nvPr>
        </p:nvSpPr>
        <p:spPr/>
        <p:txBody>
          <a:bodyPr/>
          <a:lstStyle/>
          <a:p>
            <a:fld id="{6196B06C-77F0-45E2-864D-CB9CAB8CC921}" type="slidenum">
              <a:rPr lang="pl-PL" smtClean="0"/>
              <a:pPr/>
              <a:t>46</a:t>
            </a:fld>
            <a:endParaRPr lang="pl-PL"/>
          </a:p>
        </p:txBody>
      </p:sp>
    </p:spTree>
    <p:extLst>
      <p:ext uri="{BB962C8B-B14F-4D97-AF65-F5344CB8AC3E}">
        <p14:creationId xmlns:p14="http://schemas.microsoft.com/office/powerpoint/2010/main" val="34110824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95536" y="188640"/>
            <a:ext cx="8496944" cy="6001643"/>
          </a:xfrm>
          <a:prstGeom prst="rect">
            <a:avLst/>
          </a:prstGeom>
        </p:spPr>
        <p:txBody>
          <a:bodyPr wrap="square">
            <a:spAutoFit/>
          </a:bodyPr>
          <a:lstStyle/>
          <a:p>
            <a:pPr algn="ctr"/>
            <a:r>
              <a:rPr lang="pl-PL" sz="2400" dirty="0" smtClean="0">
                <a:latin typeface="Comic Sans MS" pitchFamily="66" charset="0"/>
              </a:rPr>
              <a:t>Przygotowanie </a:t>
            </a:r>
            <a:r>
              <a:rPr lang="pl-PL" sz="2400" dirty="0">
                <a:latin typeface="Comic Sans MS" pitchFamily="66" charset="0"/>
              </a:rPr>
              <a:t>dzieci do mądrego wykorzystywania czasu wolnego zależy w dużej mierze od rodziny, w której dziecko się wychowuje. Rodzice powinni więcej czasu każdego dnia przeznaczyć na bliskie kontakty z dzieckiem w wolnym czasie. Ten czas, który wydaje się być „straconym” wspólnie z dzieckiem, jest w </a:t>
            </a:r>
            <a:r>
              <a:rPr lang="pl-PL" sz="2400" dirty="0" smtClean="0">
                <a:latin typeface="Comic Sans MS" pitchFamily="66" charset="0"/>
              </a:rPr>
              <a:t>istocie </a:t>
            </a:r>
            <a:r>
              <a:rPr lang="pl-PL" sz="2400" dirty="0">
                <a:latin typeface="Comic Sans MS" pitchFamily="66" charset="0"/>
              </a:rPr>
              <a:t>czasem bardzo pożytecznym. Kontakt rodzica z dzieckiem nie powinien ograniczać się jedynie do pomocy w lekcjach, czy też tworzenia jakiejś szczególnej sytuacji wychowawczej. Rodzic powinien szukać takich form kontaktu z dzieckiem, jak np. wspólne zabawy, odwiedziny u znajomych, zajęcia sportowo-ruchowe, majsterkowanie, wspólne czytanie książek i czasopism, czy oglądanie telewizji. Dziecko w tym czasie ma szansę otworzyć się przed rodzicem i w spontanicznej rozmowie powiedzieć o czymś, o czym w innych okolicznościach nigdy by nie powiedziało.</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47</a:t>
            </a:fld>
            <a:endParaRPr lang="pl-PL"/>
          </a:p>
        </p:txBody>
      </p:sp>
    </p:spTree>
    <p:extLst>
      <p:ext uri="{BB962C8B-B14F-4D97-AF65-F5344CB8AC3E}">
        <p14:creationId xmlns:p14="http://schemas.microsoft.com/office/powerpoint/2010/main" val="16130852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6196B06C-77F0-45E2-864D-CB9CAB8CC921}" type="slidenum">
              <a:rPr lang="pl-PL" smtClean="0"/>
              <a:pPr/>
              <a:t>48</a:t>
            </a:fld>
            <a:endParaRPr lang="pl-PL"/>
          </a:p>
        </p:txBody>
      </p:sp>
      <p:pic>
        <p:nvPicPr>
          <p:cNvPr id="3" name="Picture 2" descr="Czas wolny – im mniej go mamy, tym bardziej go doceniamy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76672"/>
            <a:ext cx="6606983" cy="536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6513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Rot="1" noChangeArrowheads="1"/>
          </p:cNvSpPr>
          <p:nvPr>
            <p:ph type="title"/>
          </p:nvPr>
        </p:nvSpPr>
        <p:spPr>
          <a:xfrm>
            <a:off x="107504" y="188640"/>
            <a:ext cx="7125113" cy="924475"/>
          </a:xfrm>
        </p:spPr>
        <p:txBody>
          <a:bodyPr/>
          <a:lstStyle/>
          <a:p>
            <a:pPr algn="ctr"/>
            <a:r>
              <a:rPr lang="pl-PL" sz="4000" b="1" dirty="0">
                <a:solidFill>
                  <a:srgbClr val="7030A0"/>
                </a:solidFill>
                <a:latin typeface="Comic Sans MS" pitchFamily="66" charset="0"/>
              </a:rPr>
              <a:t>Turystyka dzieci i </a:t>
            </a:r>
            <a:r>
              <a:rPr lang="pl-PL" sz="4000" b="1" dirty="0" smtClean="0">
                <a:solidFill>
                  <a:srgbClr val="7030A0"/>
                </a:solidFill>
                <a:latin typeface="Comic Sans MS" pitchFamily="66" charset="0"/>
              </a:rPr>
              <a:t> młodzieży </a:t>
            </a:r>
            <a:r>
              <a:rPr lang="pl-PL" sz="4000" b="1" dirty="0">
                <a:solidFill>
                  <a:srgbClr val="7030A0"/>
                </a:solidFill>
                <a:latin typeface="Comic Sans MS" pitchFamily="66" charset="0"/>
              </a:rPr>
              <a:t>w rodzinie</a:t>
            </a:r>
          </a:p>
        </p:txBody>
      </p:sp>
      <p:sp>
        <p:nvSpPr>
          <p:cNvPr id="370691" name="Rectangle 3"/>
          <p:cNvSpPr>
            <a:spLocks noGrp="1" noChangeArrowheads="1"/>
          </p:cNvSpPr>
          <p:nvPr>
            <p:ph idx="1"/>
          </p:nvPr>
        </p:nvSpPr>
        <p:spPr>
          <a:xfrm>
            <a:off x="4355977" y="1844824"/>
            <a:ext cx="4546138" cy="3167310"/>
          </a:xfrm>
        </p:spPr>
        <p:txBody>
          <a:bodyPr>
            <a:normAutofit fontScale="25000" lnSpcReduction="20000"/>
          </a:bodyPr>
          <a:lstStyle/>
          <a:p>
            <a:pPr>
              <a:lnSpc>
                <a:spcPct val="110000"/>
              </a:lnSpc>
              <a:spcBef>
                <a:spcPts val="0"/>
              </a:spcBef>
              <a:spcAft>
                <a:spcPts val="0"/>
              </a:spcAft>
              <a:buFont typeface="Wingdings" pitchFamily="2" charset="2"/>
              <a:buNone/>
            </a:pPr>
            <a:r>
              <a:rPr lang="pl-PL" sz="2000" dirty="0"/>
              <a:t>	</a:t>
            </a:r>
            <a:r>
              <a:rPr lang="pl-PL" sz="9600" dirty="0">
                <a:solidFill>
                  <a:schemeClr val="tx1"/>
                </a:solidFill>
                <a:latin typeface="Comic Sans MS" pitchFamily="66" charset="0"/>
              </a:rPr>
              <a:t>Turystyka jest formą wspólnego wypoczynku, może więc przeciwdziałać dezintegracji współczesnej rodziny. Wspólne przeżycia wzmacniają więzy rodzinne i kształtują określone wzory spędzania czasu wolnego. Taki sposób uprawiania turystyki ma duży wpływ na wszystkich, a szczególnie na młodych członków rodziny</a:t>
            </a:r>
            <a:r>
              <a:rPr lang="pl-PL" sz="2000" dirty="0"/>
              <a:t>. </a:t>
            </a:r>
          </a:p>
        </p:txBody>
      </p:sp>
      <p:pic>
        <p:nvPicPr>
          <p:cNvPr id="37069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46782"/>
            <a:ext cx="3600450" cy="360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0859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6837" name="Picture 5" descr="podroze.p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60848"/>
            <a:ext cx="4619625" cy="3067050"/>
          </a:xfrm>
          <a:prstGeom prst="rect">
            <a:avLst/>
          </a:prstGeom>
          <a:noFill/>
          <a:extLst>
            <a:ext uri="{909E8E84-426E-40DD-AFC4-6F175D3DCCD1}">
              <a14:hiddenFill xmlns:a14="http://schemas.microsoft.com/office/drawing/2010/main">
                <a:solidFill>
                  <a:srgbClr val="FFFFFF"/>
                </a:solidFill>
              </a14:hiddenFill>
            </a:ext>
          </a:extLst>
        </p:spPr>
      </p:pic>
      <p:sp>
        <p:nvSpPr>
          <p:cNvPr id="376834" name="Rectangle 2"/>
          <p:cNvSpPr>
            <a:spLocks noGrp="1" noRot="1" noChangeArrowheads="1"/>
          </p:cNvSpPr>
          <p:nvPr>
            <p:ph type="title"/>
          </p:nvPr>
        </p:nvSpPr>
        <p:spPr>
          <a:xfrm>
            <a:off x="251520" y="260648"/>
            <a:ext cx="7125113" cy="924475"/>
          </a:xfrm>
        </p:spPr>
        <p:txBody>
          <a:bodyPr/>
          <a:lstStyle/>
          <a:p>
            <a:r>
              <a:rPr lang="pl-PL" b="1" dirty="0">
                <a:solidFill>
                  <a:srgbClr val="7030A0"/>
                </a:solidFill>
                <a:latin typeface="Comic Sans MS" pitchFamily="66" charset="0"/>
              </a:rPr>
              <a:t>Formy działalności krajoznawczo - turystycznej w rodzinie </a:t>
            </a:r>
          </a:p>
        </p:txBody>
      </p:sp>
      <p:sp>
        <p:nvSpPr>
          <p:cNvPr id="376835" name="Rectangle 3"/>
          <p:cNvSpPr>
            <a:spLocks noGrp="1" noChangeArrowheads="1"/>
          </p:cNvSpPr>
          <p:nvPr>
            <p:ph idx="1"/>
          </p:nvPr>
        </p:nvSpPr>
        <p:spPr>
          <a:xfrm>
            <a:off x="5076825" y="1600200"/>
            <a:ext cx="3609975" cy="4525963"/>
          </a:xfrm>
        </p:spPr>
        <p:txBody>
          <a:bodyPr>
            <a:normAutofit/>
          </a:bodyPr>
          <a:lstStyle/>
          <a:p>
            <a:pPr marL="0" indent="0">
              <a:buClr>
                <a:schemeClr val="tx1"/>
              </a:buClr>
              <a:buNone/>
            </a:pPr>
            <a:r>
              <a:rPr lang="pl-PL" sz="2400" b="1" dirty="0">
                <a:solidFill>
                  <a:schemeClr val="tx1"/>
                </a:solidFill>
                <a:latin typeface="Comic Sans MS" pitchFamily="66" charset="0"/>
              </a:rPr>
              <a:t>Wycieczka</a:t>
            </a:r>
            <a:r>
              <a:rPr lang="pl-PL" sz="2400" dirty="0">
                <a:solidFill>
                  <a:schemeClr val="tx1"/>
                </a:solidFill>
                <a:latin typeface="Comic Sans MS" pitchFamily="66" charset="0"/>
              </a:rPr>
              <a:t> - podstawowa forma działalności turystycznej.</a:t>
            </a:r>
            <a:r>
              <a:rPr lang="pl-PL" sz="2400" b="1" dirty="0">
                <a:solidFill>
                  <a:schemeClr val="tx1"/>
                </a:solidFill>
                <a:latin typeface="Comic Sans MS" pitchFamily="66" charset="0"/>
              </a:rPr>
              <a:t> </a:t>
            </a:r>
            <a:r>
              <a:rPr lang="pl-PL" sz="2400" dirty="0">
                <a:solidFill>
                  <a:schemeClr val="tx1"/>
                </a:solidFill>
                <a:latin typeface="Comic Sans MS" pitchFamily="66" charset="0"/>
              </a:rPr>
              <a:t>Tematyka wycieczek pozwoli rodzicom stopniowo wprowadzać swoje dzieci w świat, łącząc wiedzę wynoszoną ze szkoły z praktyczną rzeczywistością. </a:t>
            </a:r>
          </a:p>
          <a:p>
            <a:pPr>
              <a:buClr>
                <a:schemeClr val="tx1"/>
              </a:buClr>
              <a:buFontTx/>
              <a:buNone/>
            </a:pPr>
            <a:endParaRPr lang="pl-PL" sz="2800" dirty="0"/>
          </a:p>
          <a:p>
            <a:pPr>
              <a:buFont typeface="Wingdings" pitchFamily="2" charset="2"/>
              <a:buNone/>
            </a:pPr>
            <a:endParaRPr lang="pl-PL" sz="2800" dirty="0"/>
          </a:p>
        </p:txBody>
      </p:sp>
    </p:spTree>
    <p:extLst>
      <p:ext uri="{BB962C8B-B14F-4D97-AF65-F5344CB8AC3E}">
        <p14:creationId xmlns:p14="http://schemas.microsoft.com/office/powerpoint/2010/main" val="26703805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86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989" y="1916832"/>
            <a:ext cx="3848765" cy="2553469"/>
          </a:xfrm>
          <a:prstGeom prst="rect">
            <a:avLst/>
          </a:prstGeom>
          <a:noFill/>
          <a:extLst>
            <a:ext uri="{909E8E84-426E-40DD-AFC4-6F175D3DCCD1}">
              <a14:hiddenFill xmlns:a14="http://schemas.microsoft.com/office/drawing/2010/main">
                <a:solidFill>
                  <a:srgbClr val="FFFFFF"/>
                </a:solidFill>
              </a14:hiddenFill>
            </a:ext>
          </a:extLst>
        </p:spPr>
      </p:pic>
      <p:sp>
        <p:nvSpPr>
          <p:cNvPr id="377858" name="Rectangle 2"/>
          <p:cNvSpPr>
            <a:spLocks noGrp="1" noRot="1" noChangeArrowheads="1"/>
          </p:cNvSpPr>
          <p:nvPr>
            <p:ph type="title"/>
          </p:nvPr>
        </p:nvSpPr>
        <p:spPr>
          <a:xfrm>
            <a:off x="179512" y="260648"/>
            <a:ext cx="7125113" cy="924475"/>
          </a:xfrm>
        </p:spPr>
        <p:txBody>
          <a:bodyPr/>
          <a:lstStyle/>
          <a:p>
            <a:r>
              <a:rPr lang="pl-PL" b="1" dirty="0">
                <a:solidFill>
                  <a:srgbClr val="7030A0"/>
                </a:solidFill>
                <a:latin typeface="Comic Sans MS" pitchFamily="66" charset="0"/>
              </a:rPr>
              <a:t>Formy działalności krajoznawczo - turystycznej w rodzinie </a:t>
            </a:r>
          </a:p>
        </p:txBody>
      </p:sp>
      <p:sp>
        <p:nvSpPr>
          <p:cNvPr id="377859" name="Rectangle 3"/>
          <p:cNvSpPr>
            <a:spLocks noGrp="1" noChangeArrowheads="1"/>
          </p:cNvSpPr>
          <p:nvPr>
            <p:ph idx="1"/>
          </p:nvPr>
        </p:nvSpPr>
        <p:spPr>
          <a:xfrm>
            <a:off x="4644008" y="2204864"/>
            <a:ext cx="4288138" cy="4104456"/>
          </a:xfrm>
        </p:spPr>
        <p:txBody>
          <a:bodyPr>
            <a:normAutofit/>
          </a:bodyPr>
          <a:lstStyle/>
          <a:p>
            <a:pPr marL="0" indent="0">
              <a:buClr>
                <a:schemeClr val="tx1"/>
              </a:buClr>
              <a:buNone/>
            </a:pPr>
            <a:r>
              <a:rPr lang="pl-PL" sz="2400" b="1" dirty="0">
                <a:solidFill>
                  <a:schemeClr val="tx1"/>
                </a:solidFill>
                <a:latin typeface="Comic Sans MS" pitchFamily="66" charset="0"/>
              </a:rPr>
              <a:t>Wędrówka –</a:t>
            </a:r>
            <a:r>
              <a:rPr lang="pl-PL" sz="2400" dirty="0">
                <a:solidFill>
                  <a:schemeClr val="tx1"/>
                </a:solidFill>
                <a:latin typeface="Comic Sans MS" pitchFamily="66" charset="0"/>
              </a:rPr>
              <a:t> podczas wędrówki, dziecko ma okazję poznać uroki swego kraju, doskonalić umiejętności uprawiania określonej dyscypliny turystycznej, rozwijać sprawność i wydolność fizyczną, radzić sobie w terenie, uczyć się zaradności. </a:t>
            </a:r>
          </a:p>
          <a:p>
            <a:pPr>
              <a:buClr>
                <a:schemeClr val="tx1"/>
              </a:buClr>
              <a:buFontTx/>
              <a:buNone/>
            </a:pPr>
            <a:endParaRPr lang="pl-PL" sz="2800" dirty="0"/>
          </a:p>
          <a:p>
            <a:pPr>
              <a:buClr>
                <a:schemeClr val="tx1"/>
              </a:buClr>
              <a:buFontTx/>
              <a:buChar char="o"/>
            </a:pPr>
            <a:endParaRPr lang="pl-PL" sz="2800" dirty="0"/>
          </a:p>
          <a:p>
            <a:pPr>
              <a:buFont typeface="Wingdings" pitchFamily="2" charset="2"/>
              <a:buNone/>
            </a:pPr>
            <a:endParaRPr lang="pl-PL" sz="2800" dirty="0"/>
          </a:p>
        </p:txBody>
      </p:sp>
    </p:spTree>
    <p:extLst>
      <p:ext uri="{BB962C8B-B14F-4D97-AF65-F5344CB8AC3E}">
        <p14:creationId xmlns:p14="http://schemas.microsoft.com/office/powerpoint/2010/main" val="28939618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Rot="1" noChangeArrowheads="1"/>
          </p:cNvSpPr>
          <p:nvPr>
            <p:ph type="title"/>
          </p:nvPr>
        </p:nvSpPr>
        <p:spPr>
          <a:xfrm>
            <a:off x="1547664" y="404664"/>
            <a:ext cx="7125113" cy="924475"/>
          </a:xfrm>
        </p:spPr>
        <p:txBody>
          <a:bodyPr/>
          <a:lstStyle/>
          <a:p>
            <a:r>
              <a:rPr lang="pl-PL" sz="3600" b="1" dirty="0">
                <a:solidFill>
                  <a:srgbClr val="7030A0"/>
                </a:solidFill>
                <a:latin typeface="Comic Sans MS" pitchFamily="66" charset="0"/>
              </a:rPr>
              <a:t>Cel wychowawczy </a:t>
            </a:r>
            <a:br>
              <a:rPr lang="pl-PL" sz="3600" b="1" dirty="0">
                <a:solidFill>
                  <a:srgbClr val="7030A0"/>
                </a:solidFill>
                <a:latin typeface="Comic Sans MS" pitchFamily="66" charset="0"/>
              </a:rPr>
            </a:br>
            <a:r>
              <a:rPr lang="pl-PL" sz="3600" b="1" dirty="0">
                <a:solidFill>
                  <a:srgbClr val="7030A0"/>
                </a:solidFill>
                <a:latin typeface="Comic Sans MS" pitchFamily="66" charset="0"/>
              </a:rPr>
              <a:t>krajoznawstwa i turystyki</a:t>
            </a:r>
          </a:p>
        </p:txBody>
      </p:sp>
      <p:sp>
        <p:nvSpPr>
          <p:cNvPr id="411651" name="Rectangle 3"/>
          <p:cNvSpPr>
            <a:spLocks noGrp="1" noChangeArrowheads="1"/>
          </p:cNvSpPr>
          <p:nvPr>
            <p:ph idx="1"/>
          </p:nvPr>
        </p:nvSpPr>
        <p:spPr>
          <a:xfrm>
            <a:off x="107504" y="980728"/>
            <a:ext cx="8507412" cy="5373687"/>
          </a:xfrm>
        </p:spPr>
        <p:txBody>
          <a:bodyPr>
            <a:normAutofit fontScale="92500" lnSpcReduction="10000"/>
          </a:bodyPr>
          <a:lstStyle/>
          <a:p>
            <a:pPr>
              <a:lnSpc>
                <a:spcPct val="90000"/>
              </a:lnSpc>
            </a:pPr>
            <a:endParaRPr lang="pl-PL" sz="2400" dirty="0">
              <a:sym typeface="Wingdings" pitchFamily="2" charset="2"/>
            </a:endParaRPr>
          </a:p>
          <a:p>
            <a:pPr algn="ctr">
              <a:lnSpc>
                <a:spcPct val="90000"/>
              </a:lnSpc>
              <a:buFont typeface="Wingdings" pitchFamily="2" charset="2"/>
              <a:buChar char="à"/>
            </a:pPr>
            <a:r>
              <a:rPr lang="pl-PL" sz="2600" u="sng" dirty="0">
                <a:solidFill>
                  <a:schemeClr val="tx1"/>
                </a:solidFill>
                <a:latin typeface="Comic Sans MS" pitchFamily="66" charset="0"/>
              </a:rPr>
              <a:t>kształtowanie osobowości dzieci i młodzieży</a:t>
            </a:r>
            <a:r>
              <a:rPr lang="pl-PL" sz="2600" dirty="0">
                <a:solidFill>
                  <a:schemeClr val="tx1"/>
                </a:solidFill>
                <a:latin typeface="Comic Sans MS" pitchFamily="66" charset="0"/>
              </a:rPr>
              <a:t> </a:t>
            </a:r>
          </a:p>
          <a:p>
            <a:pPr algn="ctr">
              <a:lnSpc>
                <a:spcPct val="90000"/>
              </a:lnSpc>
              <a:buFont typeface="Wingdings" pitchFamily="2" charset="2"/>
              <a:buNone/>
            </a:pPr>
            <a:r>
              <a:rPr lang="pl-PL" sz="2600" dirty="0">
                <a:solidFill>
                  <a:schemeClr val="tx1"/>
                </a:solidFill>
                <a:latin typeface="Comic Sans MS" pitchFamily="66" charset="0"/>
              </a:rPr>
              <a:t>w tym : zaradność i samodzielność, silną wolę, przedsiębiorczość, wytrwałość, umiejętność pokonywania </a:t>
            </a:r>
            <a:r>
              <a:rPr lang="pl-PL" sz="2600" dirty="0" smtClean="0">
                <a:solidFill>
                  <a:schemeClr val="tx1"/>
                </a:solidFill>
                <a:latin typeface="Comic Sans MS" pitchFamily="66" charset="0"/>
              </a:rPr>
              <a:t>trudności </a:t>
            </a:r>
            <a:r>
              <a:rPr lang="pl-PL" sz="2600" dirty="0">
                <a:solidFill>
                  <a:schemeClr val="tx1"/>
                </a:solidFill>
                <a:latin typeface="Comic Sans MS" pitchFamily="66" charset="0"/>
              </a:rPr>
              <a:t>i przeciwieństw, solidarność grupową, sprawiedliwość, zmysł kolektywizmu, gospodarność, dyscyplinę, </a:t>
            </a:r>
            <a:r>
              <a:rPr lang="pl-PL" sz="2600" dirty="0" smtClean="0">
                <a:solidFill>
                  <a:schemeClr val="tx1"/>
                </a:solidFill>
                <a:latin typeface="Comic Sans MS" pitchFamily="66" charset="0"/>
              </a:rPr>
              <a:t>samodyscyplinę </a:t>
            </a:r>
            <a:r>
              <a:rPr lang="pl-PL" sz="2600" dirty="0">
                <a:solidFill>
                  <a:schemeClr val="tx1"/>
                </a:solidFill>
                <a:latin typeface="Comic Sans MS" pitchFamily="66" charset="0"/>
              </a:rPr>
              <a:t>i samokontrolę, odpowiedzialność i sumienność, otwartość, osobistą godność, dumę narodową, patriotyzm, przywiązanie do kraju, perfekcjonizm, optymizm, osobista odwagę, dzielność, obowiązkowość i gotowość do poświęceń, życzliwość, przyjazny stosunek do bliźnich, tolerancję dla cudzych przyzwyczajeń         i upodobań, umiejętność wyrzeczeń, punktualność, uprzejmość, umiejętność współżycia w zespole i uznawanie woli większości. </a:t>
            </a:r>
          </a:p>
        </p:txBody>
      </p:sp>
    </p:spTree>
    <p:extLst>
      <p:ext uri="{BB962C8B-B14F-4D97-AF65-F5344CB8AC3E}">
        <p14:creationId xmlns:p14="http://schemas.microsoft.com/office/powerpoint/2010/main" val="1085714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85720" y="1285860"/>
            <a:ext cx="8358246" cy="1569660"/>
          </a:xfrm>
          <a:prstGeom prst="rect">
            <a:avLst/>
          </a:prstGeom>
        </p:spPr>
        <p:txBody>
          <a:bodyPr wrap="square">
            <a:spAutoFit/>
          </a:bodyPr>
          <a:lstStyle/>
          <a:p>
            <a:pPr algn="ctr"/>
            <a:r>
              <a:rPr lang="pl-PL" sz="3200" dirty="0" smtClean="0">
                <a:gradFill flip="none" rotWithShape="1">
                  <a:gsLst>
                    <a:gs pos="0">
                      <a:srgbClr val="03D4A8"/>
                    </a:gs>
                    <a:gs pos="25000">
                      <a:srgbClr val="7030A0"/>
                    </a:gs>
                    <a:gs pos="75000">
                      <a:srgbClr val="0087E6"/>
                    </a:gs>
                    <a:gs pos="100000">
                      <a:srgbClr val="005CBF"/>
                    </a:gs>
                  </a:gsLst>
                  <a:path path="circle">
                    <a:fillToRect l="50000" t="50000" r="50000" b="50000"/>
                  </a:path>
                  <a:tileRect/>
                </a:gradFill>
                <a:latin typeface="Comic Sans MS" pitchFamily="66" charset="0"/>
              </a:rPr>
              <a:t>ZŁOTE PODPOWIEDZI DLA RODZICÓW KTÓRZY CHCĄ DOTRZEĆ DO SWOICH DZIECI</a:t>
            </a:r>
            <a:endParaRPr lang="pl-PL" sz="3200" dirty="0"/>
          </a:p>
        </p:txBody>
      </p:sp>
      <p:pic>
        <p:nvPicPr>
          <p:cNvPr id="27650" name="Picture 2" descr="http://t2.gstatic.com/images?q=tbn:ANd9GcRmQ4K_PJ8WlXVubsKIM1Catv07zscrKc21pPUHdzrHXKnFC7j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284984"/>
            <a:ext cx="4824536" cy="2544984"/>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53</a:t>
            </a:fld>
            <a:endParaRPr lang="pl-PL"/>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3"/>
          <p:cNvPicPr>
            <a:picLocks noChangeAspect="1" noChangeArrowheads="1"/>
          </p:cNvPicPr>
          <p:nvPr/>
        </p:nvPicPr>
        <p:blipFill>
          <a:blip r:embed="rId2" cstate="print"/>
          <a:srcRect/>
          <a:stretch>
            <a:fillRect/>
          </a:stretch>
        </p:blipFill>
        <p:spPr bwMode="auto">
          <a:xfrm>
            <a:off x="6372200" y="4005064"/>
            <a:ext cx="1656184" cy="2491477"/>
          </a:xfrm>
          <a:prstGeom prst="rect">
            <a:avLst/>
          </a:prstGeom>
          <a:noFill/>
          <a:ln w="9525">
            <a:noFill/>
            <a:miter lim="800000"/>
            <a:headEnd/>
            <a:tailEnd/>
          </a:ln>
          <a:effectLst/>
        </p:spPr>
      </p:pic>
      <p:sp>
        <p:nvSpPr>
          <p:cNvPr id="2" name="Prostokąt 1"/>
          <p:cNvSpPr/>
          <p:nvPr/>
        </p:nvSpPr>
        <p:spPr>
          <a:xfrm>
            <a:off x="143145" y="404664"/>
            <a:ext cx="8929718" cy="5693866"/>
          </a:xfrm>
          <a:prstGeom prst="rect">
            <a:avLst/>
          </a:prstGeom>
        </p:spPr>
        <p:txBody>
          <a:bodyPr wrap="square">
            <a:spAutoFit/>
          </a:bodyPr>
          <a:lstStyle/>
          <a:p>
            <a:r>
              <a:rPr lang="pl-PL" sz="2800" dirty="0" smtClean="0">
                <a:solidFill>
                  <a:srgbClr val="7030A0"/>
                </a:solidFill>
                <a:latin typeface="Comic Sans MS" pitchFamily="66" charset="0"/>
              </a:rPr>
              <a:t>NIE UŻYWAJ SFORMUŁOWAŃ</a:t>
            </a:r>
          </a:p>
          <a:p>
            <a:r>
              <a:rPr lang="pl-PL" sz="2400" dirty="0" smtClean="0">
                <a:latin typeface="Comic Sans MS" pitchFamily="66" charset="0"/>
              </a:rPr>
              <a:t/>
            </a:r>
            <a:br>
              <a:rPr lang="pl-PL" sz="2400" dirty="0" smtClean="0">
                <a:latin typeface="Comic Sans MS" pitchFamily="66" charset="0"/>
              </a:rPr>
            </a:br>
            <a:r>
              <a:rPr lang="pl-PL" sz="2400" dirty="0" smtClean="0">
                <a:latin typeface="Comic Sans MS" pitchFamily="66" charset="0"/>
              </a:rPr>
              <a:t>- kiedy byłam w Twoim wieku …</a:t>
            </a:r>
            <a:br>
              <a:rPr lang="pl-PL" sz="2400" dirty="0" smtClean="0">
                <a:latin typeface="Comic Sans MS" pitchFamily="66" charset="0"/>
              </a:rPr>
            </a:br>
            <a:r>
              <a:rPr lang="pl-PL" sz="2400" dirty="0" smtClean="0">
                <a:latin typeface="Comic Sans MS" pitchFamily="66" charset="0"/>
              </a:rPr>
              <a:t>- gdy miałam tyle lat co Ty, to …</a:t>
            </a:r>
            <a:br>
              <a:rPr lang="pl-PL" sz="2400" dirty="0" smtClean="0">
                <a:latin typeface="Comic Sans MS" pitchFamily="66" charset="0"/>
              </a:rPr>
            </a:br>
            <a:r>
              <a:rPr lang="pl-PL" sz="2400" dirty="0" smtClean="0">
                <a:latin typeface="Comic Sans MS" pitchFamily="66" charset="0"/>
              </a:rPr>
              <a:t>- jesteś taki sam, jak Twój ojciec …(do syna)</a:t>
            </a:r>
            <a:br>
              <a:rPr lang="pl-PL" sz="2400" dirty="0" smtClean="0">
                <a:latin typeface="Comic Sans MS" pitchFamily="66" charset="0"/>
              </a:rPr>
            </a:br>
            <a:r>
              <a:rPr lang="pl-PL" sz="2400" dirty="0" smtClean="0">
                <a:latin typeface="Comic Sans MS" pitchFamily="66" charset="0"/>
              </a:rPr>
              <a:t>- nic nie umiesz, jak Twoja matka …(do córki)</a:t>
            </a:r>
            <a:br>
              <a:rPr lang="pl-PL" sz="2400" dirty="0" smtClean="0">
                <a:latin typeface="Comic Sans MS" pitchFamily="66" charset="0"/>
              </a:rPr>
            </a:br>
            <a:r>
              <a:rPr lang="pl-PL" sz="2400" dirty="0" smtClean="0">
                <a:latin typeface="Comic Sans MS" pitchFamily="66" charset="0"/>
              </a:rPr>
              <a:t>- dopóki mieszkasz w MOIM domu, masz robić, co Ci każę </a:t>
            </a:r>
            <a:br>
              <a:rPr lang="pl-PL" sz="2400" dirty="0" smtClean="0">
                <a:latin typeface="Comic Sans MS" pitchFamily="66" charset="0"/>
              </a:rPr>
            </a:br>
            <a:r>
              <a:rPr lang="pl-PL" sz="2400" dirty="0" smtClean="0">
                <a:latin typeface="Comic Sans MS" pitchFamily="66" charset="0"/>
              </a:rPr>
              <a:t>- masz tak zrobić, bo ja tak mówię …</a:t>
            </a:r>
            <a:br>
              <a:rPr lang="pl-PL" sz="2400" dirty="0" smtClean="0">
                <a:latin typeface="Comic Sans MS" pitchFamily="66" charset="0"/>
              </a:rPr>
            </a:br>
            <a:r>
              <a:rPr lang="pl-PL" sz="2400" dirty="0" smtClean="0">
                <a:latin typeface="Comic Sans MS" pitchFamily="66" charset="0"/>
              </a:rPr>
              <a:t>- inni mają lepsze stopnie, a Ty co?</a:t>
            </a:r>
            <a:br>
              <a:rPr lang="pl-PL" sz="2400" dirty="0" smtClean="0">
                <a:latin typeface="Comic Sans MS" pitchFamily="66" charset="0"/>
              </a:rPr>
            </a:br>
            <a:r>
              <a:rPr lang="pl-PL" sz="2400" dirty="0" smtClean="0">
                <a:latin typeface="Comic Sans MS" pitchFamily="66" charset="0"/>
              </a:rPr>
              <a:t>- nie, bo nie i już</a:t>
            </a:r>
            <a:br>
              <a:rPr lang="pl-PL" sz="2400" dirty="0" smtClean="0">
                <a:latin typeface="Comic Sans MS" pitchFamily="66" charset="0"/>
              </a:rPr>
            </a:br>
            <a:r>
              <a:rPr lang="pl-PL" sz="2400" dirty="0" smtClean="0">
                <a:latin typeface="Comic Sans MS" pitchFamily="66" charset="0"/>
              </a:rPr>
              <a:t>- to ja się dla Ciebie tak poświęcam, a Ty co?</a:t>
            </a:r>
            <a:br>
              <a:rPr lang="pl-PL" sz="2400" dirty="0" smtClean="0">
                <a:latin typeface="Comic Sans MS" pitchFamily="66" charset="0"/>
              </a:rPr>
            </a:br>
            <a:r>
              <a:rPr lang="pl-PL" sz="2400" dirty="0" smtClean="0">
                <a:latin typeface="Comic Sans MS" pitchFamily="66" charset="0"/>
              </a:rPr>
              <a:t>- zabraniam Ci i koniec …</a:t>
            </a:r>
            <a:r>
              <a:rPr lang="pl-PL" sz="2400" dirty="0" smtClean="0"/>
              <a:t/>
            </a:r>
            <a:br>
              <a:rPr lang="pl-PL" sz="2400" dirty="0" smtClean="0"/>
            </a:br>
            <a:r>
              <a:rPr lang="pl-PL" sz="2400" dirty="0" smtClean="0"/>
              <a:t/>
            </a:r>
            <a:br>
              <a:rPr lang="pl-PL" sz="2400" dirty="0" smtClean="0"/>
            </a:br>
            <a:r>
              <a:rPr lang="pl-PL" sz="2400" dirty="0" smtClean="0"/>
              <a:t/>
            </a:r>
            <a:br>
              <a:rPr lang="pl-PL" sz="2400" dirty="0" smtClean="0"/>
            </a:br>
            <a:endParaRPr lang="pl-PL" sz="2400" dirty="0"/>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54</a:t>
            </a:fld>
            <a:endParaRPr lang="pl-PL"/>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3"/>
          <p:cNvPicPr>
            <a:picLocks noChangeAspect="1" noChangeArrowheads="1"/>
          </p:cNvPicPr>
          <p:nvPr/>
        </p:nvPicPr>
        <p:blipFill>
          <a:blip r:embed="rId2" cstate="print"/>
          <a:srcRect/>
          <a:stretch>
            <a:fillRect/>
          </a:stretch>
        </p:blipFill>
        <p:spPr bwMode="auto">
          <a:xfrm flipH="1">
            <a:off x="4950263" y="4077072"/>
            <a:ext cx="3301067" cy="2204864"/>
          </a:xfrm>
          <a:prstGeom prst="rect">
            <a:avLst/>
          </a:prstGeom>
          <a:noFill/>
          <a:ln w="9525">
            <a:noFill/>
            <a:miter lim="800000"/>
            <a:headEnd/>
            <a:tailEnd/>
          </a:ln>
          <a:effectLst/>
        </p:spPr>
      </p:pic>
      <p:sp>
        <p:nvSpPr>
          <p:cNvPr id="2" name="Prostokąt 1"/>
          <p:cNvSpPr/>
          <p:nvPr/>
        </p:nvSpPr>
        <p:spPr>
          <a:xfrm>
            <a:off x="251520" y="404664"/>
            <a:ext cx="8215370" cy="5416868"/>
          </a:xfrm>
          <a:prstGeom prst="rect">
            <a:avLst/>
          </a:prstGeom>
        </p:spPr>
        <p:txBody>
          <a:bodyPr wrap="square">
            <a:spAutoFit/>
          </a:bodyPr>
          <a:lstStyle/>
          <a:p>
            <a:r>
              <a:rPr lang="pl-PL" sz="2800" b="1" dirty="0" smtClean="0">
                <a:solidFill>
                  <a:srgbClr val="7030A0"/>
                </a:solidFill>
                <a:latin typeface="Comic Sans MS" pitchFamily="66" charset="0"/>
              </a:rPr>
              <a:t>NIE WYDAWAJ WYROKÓW</a:t>
            </a:r>
          </a:p>
          <a:p>
            <a:r>
              <a:rPr lang="pl-PL" dirty="0" smtClean="0">
                <a:latin typeface="Comic Sans MS" pitchFamily="66" charset="0"/>
              </a:rPr>
              <a:t/>
            </a:r>
            <a:br>
              <a:rPr lang="pl-PL" dirty="0" smtClean="0">
                <a:latin typeface="Comic Sans MS" pitchFamily="66" charset="0"/>
              </a:rPr>
            </a:br>
            <a:r>
              <a:rPr lang="pl-PL" sz="2400" dirty="0" smtClean="0">
                <a:latin typeface="Comic Sans MS" pitchFamily="66" charset="0"/>
              </a:rPr>
              <a:t>- wiem, że Ci się nie uda …</a:t>
            </a:r>
            <a:br>
              <a:rPr lang="pl-PL" sz="2400" dirty="0" smtClean="0">
                <a:latin typeface="Comic Sans MS" pitchFamily="66" charset="0"/>
              </a:rPr>
            </a:br>
            <a:r>
              <a:rPr lang="pl-PL" sz="2400" dirty="0" smtClean="0">
                <a:latin typeface="Comic Sans MS" pitchFamily="66" charset="0"/>
              </a:rPr>
              <a:t>- nie mam ochoty Ci tego wyjaśniać, bo i tak nie zrozumiesz …</a:t>
            </a:r>
            <a:br>
              <a:rPr lang="pl-PL" sz="2400" dirty="0" smtClean="0">
                <a:latin typeface="Comic Sans MS" pitchFamily="66" charset="0"/>
              </a:rPr>
            </a:br>
            <a:r>
              <a:rPr lang="pl-PL" sz="2400" dirty="0" smtClean="0">
                <a:latin typeface="Comic Sans MS" pitchFamily="66" charset="0"/>
              </a:rPr>
              <a:t>- nigdy się tego nie nauczysz …</a:t>
            </a:r>
            <a:br>
              <a:rPr lang="pl-PL" sz="2400" dirty="0" smtClean="0">
                <a:latin typeface="Comic Sans MS" pitchFamily="66" charset="0"/>
              </a:rPr>
            </a:br>
            <a:r>
              <a:rPr lang="pl-PL" sz="2400" dirty="0" smtClean="0">
                <a:latin typeface="Comic Sans MS" pitchFamily="66" charset="0"/>
              </a:rPr>
              <a:t>- z Tobą wcale nie można się dogadać …</a:t>
            </a:r>
            <a:br>
              <a:rPr lang="pl-PL" sz="2400" dirty="0" smtClean="0">
                <a:latin typeface="Comic Sans MS" pitchFamily="66" charset="0"/>
              </a:rPr>
            </a:br>
            <a:r>
              <a:rPr lang="pl-PL" sz="2400" dirty="0" smtClean="0">
                <a:latin typeface="Comic Sans MS" pitchFamily="66" charset="0"/>
              </a:rPr>
              <a:t>- i tak nic do Ciebie nie trafia …</a:t>
            </a:r>
            <a:br>
              <a:rPr lang="pl-PL" sz="2400" dirty="0" smtClean="0">
                <a:latin typeface="Comic Sans MS" pitchFamily="66" charset="0"/>
              </a:rPr>
            </a:br>
            <a:r>
              <a:rPr lang="pl-PL" sz="2400" dirty="0" smtClean="0">
                <a:latin typeface="Comic Sans MS" pitchFamily="66" charset="0"/>
              </a:rPr>
              <a:t>- nie obchodzi mnie, co zrobisz …</a:t>
            </a:r>
            <a:br>
              <a:rPr lang="pl-PL" sz="2400" dirty="0" smtClean="0">
                <a:latin typeface="Comic Sans MS" pitchFamily="66" charset="0"/>
              </a:rPr>
            </a:br>
            <a:r>
              <a:rPr lang="pl-PL" sz="2400" dirty="0" smtClean="0">
                <a:latin typeface="Comic Sans MS" pitchFamily="66" charset="0"/>
              </a:rPr>
              <a:t>- rób, co chcesz, i tak będzie źle …</a:t>
            </a:r>
            <a:br>
              <a:rPr lang="pl-PL" sz="2400" dirty="0" smtClean="0">
                <a:latin typeface="Comic Sans MS" pitchFamily="66" charset="0"/>
              </a:rPr>
            </a:br>
            <a:r>
              <a:rPr lang="pl-PL" sz="2400" dirty="0" smtClean="0">
                <a:latin typeface="Comic Sans MS" pitchFamily="66" charset="0"/>
              </a:rPr>
              <a:t>- stale się za Ciebie wstydzę …</a:t>
            </a:r>
            <a:r>
              <a:rPr lang="pl-PL" sz="2400" b="1" dirty="0" smtClean="0"/>
              <a:t/>
            </a:r>
            <a:br>
              <a:rPr lang="pl-PL" sz="2400" b="1" dirty="0" smtClean="0"/>
            </a:br>
            <a:r>
              <a:rPr lang="pl-PL" sz="2400" b="1" dirty="0" smtClean="0"/>
              <a:t/>
            </a:r>
            <a:br>
              <a:rPr lang="pl-PL" sz="2400" b="1" dirty="0" smtClean="0"/>
            </a:br>
            <a:r>
              <a:rPr lang="pl-PL" sz="2400" b="1" dirty="0" smtClean="0"/>
              <a:t/>
            </a:r>
            <a:br>
              <a:rPr lang="pl-PL" sz="2400" b="1" dirty="0" smtClean="0"/>
            </a:br>
            <a:r>
              <a:rPr lang="pl-PL" b="1" dirty="0" smtClean="0"/>
              <a:t/>
            </a:r>
            <a:br>
              <a:rPr lang="pl-PL" b="1" dirty="0" smtClean="0"/>
            </a:br>
            <a:endParaRPr lang="pl-PL" b="1" dirty="0"/>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55</a:t>
            </a:fld>
            <a:endParaRPr lang="pl-PL"/>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67544" y="959237"/>
            <a:ext cx="8072494" cy="3477875"/>
          </a:xfrm>
          <a:prstGeom prst="rect">
            <a:avLst/>
          </a:prstGeom>
        </p:spPr>
        <p:txBody>
          <a:bodyPr wrap="square">
            <a:spAutoFit/>
          </a:bodyPr>
          <a:lstStyle/>
          <a:p>
            <a:r>
              <a:rPr lang="pl-PL" sz="2800" b="1" dirty="0" smtClean="0">
                <a:solidFill>
                  <a:srgbClr val="7030A0"/>
                </a:solidFill>
                <a:latin typeface="Comic Sans MS" pitchFamily="66" charset="0"/>
              </a:rPr>
              <a:t>TEGO POWINIENEŚ UNIKAĆ</a:t>
            </a:r>
          </a:p>
          <a:p>
            <a:r>
              <a:rPr lang="pl-PL" sz="2400" dirty="0" smtClean="0">
                <a:latin typeface="Comic Sans MS" pitchFamily="66" charset="0"/>
              </a:rPr>
              <a:t/>
            </a:r>
            <a:br>
              <a:rPr lang="pl-PL" sz="2400" dirty="0" smtClean="0">
                <a:latin typeface="Comic Sans MS" pitchFamily="66" charset="0"/>
              </a:rPr>
            </a:br>
            <a:r>
              <a:rPr lang="pl-PL" sz="2400" dirty="0" smtClean="0">
                <a:latin typeface="Comic Sans MS" pitchFamily="66" charset="0"/>
              </a:rPr>
              <a:t>- nie bagatelizuj i nie ośmieszaj gustu dziecka\, jego nowej sympatii, sposobu załatwienia jakiejś sprawy</a:t>
            </a:r>
            <a:br>
              <a:rPr lang="pl-PL" sz="2400" dirty="0" smtClean="0">
                <a:latin typeface="Comic Sans MS" pitchFamily="66" charset="0"/>
              </a:rPr>
            </a:br>
            <a:r>
              <a:rPr lang="pl-PL" sz="2400" dirty="0" smtClean="0">
                <a:latin typeface="Comic Sans MS" pitchFamily="66" charset="0"/>
              </a:rPr>
              <a:t>- nie wydawaj bezwzględnych zakazów i nakazów</a:t>
            </a:r>
            <a:br>
              <a:rPr lang="pl-PL" sz="2400" dirty="0" smtClean="0">
                <a:latin typeface="Comic Sans MS" pitchFamily="66" charset="0"/>
              </a:rPr>
            </a:br>
            <a:r>
              <a:rPr lang="pl-PL" sz="2400" dirty="0" smtClean="0">
                <a:latin typeface="Comic Sans MS" pitchFamily="66" charset="0"/>
              </a:rPr>
              <a:t>- nie bądź nadopiekuńczy</a:t>
            </a:r>
            <a:br>
              <a:rPr lang="pl-PL" sz="2400" dirty="0" smtClean="0">
                <a:latin typeface="Comic Sans MS" pitchFamily="66" charset="0"/>
              </a:rPr>
            </a:br>
            <a:r>
              <a:rPr lang="pl-PL" sz="2400" dirty="0" smtClean="0">
                <a:latin typeface="Comic Sans MS" pitchFamily="66" charset="0"/>
              </a:rPr>
              <a:t>- wsłuchaj się w dziecka potrzeby, pozwól mu mieć własne zainteresowania i pasje</a:t>
            </a:r>
            <a:br>
              <a:rPr lang="pl-PL" sz="2400" dirty="0" smtClean="0">
                <a:latin typeface="Comic Sans MS" pitchFamily="66" charset="0"/>
              </a:rPr>
            </a:br>
            <a:r>
              <a:rPr lang="pl-PL" sz="2400" dirty="0" smtClean="0">
                <a:latin typeface="Comic Sans MS" pitchFamily="66" charset="0"/>
              </a:rPr>
              <a:t>- nie zgadzaj się, by dziecko Tobą manipulowało</a:t>
            </a:r>
            <a:endParaRPr lang="pl-PL" sz="2400" dirty="0">
              <a:latin typeface="Comic Sans MS" pitchFamily="66" charset="0"/>
            </a:endParaRPr>
          </a:p>
        </p:txBody>
      </p:sp>
      <p:pic>
        <p:nvPicPr>
          <p:cNvPr id="28674" name="Picture 2" descr="http://www.menopauza.pl/content_picture/235x/7627e4845d3bd9c9b1702712898840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437112"/>
            <a:ext cx="2238375" cy="1485900"/>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56</a:t>
            </a:fld>
            <a:endParaRPr lang="pl-PL"/>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611760" y="476672"/>
            <a:ext cx="8002463" cy="936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lvl1pPr algn="ctr" defTabSz="449263" rtl="0" fontAlgn="base">
              <a:spcBef>
                <a:spcPct val="0"/>
              </a:spcBef>
              <a:spcAft>
                <a:spcPct val="0"/>
              </a:spcAft>
              <a:buClr>
                <a:srgbClr val="000000"/>
              </a:buClr>
              <a:buSzPct val="100000"/>
              <a:buFont typeface="Times New Roman" pitchFamily="16" charset="0"/>
              <a:defRPr sz="4400">
                <a:solidFill>
                  <a:srgbClr val="FFFFFF"/>
                </a:solidFill>
                <a:latin typeface="+mj-lt"/>
                <a:ea typeface="+mj-ea"/>
                <a:cs typeface="+mj-cs"/>
              </a:defRPr>
            </a:lvl1pPr>
            <a:lvl2pPr marL="742950" indent="-28575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2pPr>
            <a:lvl3pPr marL="11430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3pPr>
            <a:lvl4pPr marL="16002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4pPr>
            <a:lvl5pPr marL="20574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5pPr>
            <a:lvl6pPr marL="25146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6pPr>
            <a:lvl7pPr marL="29718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7pPr>
            <a:lvl8pPr marL="34290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8pPr>
            <a:lvl9pPr marL="38862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3200" b="1" u="sng" dirty="0">
                <a:solidFill>
                  <a:srgbClr val="7030A0"/>
                </a:solidFill>
                <a:latin typeface="Comic Sans MS" pitchFamily="66" charset="0"/>
              </a:rPr>
              <a:t>Sposoby spędzania wolnego czasu</a:t>
            </a:r>
            <a:br>
              <a:rPr lang="pl-PL" sz="3200" b="1" u="sng" dirty="0">
                <a:solidFill>
                  <a:srgbClr val="7030A0"/>
                </a:solidFill>
                <a:latin typeface="Comic Sans MS" pitchFamily="66" charset="0"/>
              </a:rPr>
            </a:br>
            <a:endParaRPr lang="pl-PL" sz="3200" b="1" u="sng" dirty="0">
              <a:solidFill>
                <a:srgbClr val="7030A0"/>
              </a:solidFill>
              <a:latin typeface="Comic Sans MS" pitchFamily="66" charset="0"/>
            </a:endParaRPr>
          </a:p>
        </p:txBody>
      </p:sp>
      <p:sp>
        <p:nvSpPr>
          <p:cNvPr id="3" name="Rectangle 2"/>
          <p:cNvSpPr>
            <a:spLocks noGrp="1" noChangeArrowheads="1"/>
          </p:cNvSpPr>
          <p:nvPr/>
        </p:nvSpPr>
        <p:spPr bwMode="auto">
          <a:xfrm>
            <a:off x="107504" y="584684"/>
            <a:ext cx="8856984" cy="49833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49263" rtl="0" fontAlgn="base">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fontAlgn="base">
              <a:spcBef>
                <a:spcPts val="700"/>
              </a:spcBef>
              <a:spcAft>
                <a:spcPct val="0"/>
              </a:spcAft>
              <a:buClr>
                <a:srgbClr val="000000"/>
              </a:buClr>
              <a:buSzPct val="100000"/>
              <a:buFont typeface="Times New Roman" pitchFamily="16" charset="0"/>
              <a:defRPr sz="2800">
                <a:solidFill>
                  <a:srgbClr val="FFFFFF"/>
                </a:solidFill>
                <a:latin typeface="+mn-lt"/>
                <a:ea typeface="+mn-ea"/>
              </a:defRPr>
            </a:lvl2pPr>
            <a:lvl3pPr marL="1143000" indent="-228600" algn="l" defTabSz="449263" rtl="0" fontAlgn="base">
              <a:spcBef>
                <a:spcPts val="600"/>
              </a:spcBef>
              <a:spcAft>
                <a:spcPct val="0"/>
              </a:spcAft>
              <a:buClr>
                <a:srgbClr val="000000"/>
              </a:buClr>
              <a:buSzPct val="100000"/>
              <a:buFont typeface="Times New Roman" pitchFamily="16" charset="0"/>
              <a:defRPr sz="2400">
                <a:solidFill>
                  <a:srgbClr val="FFFFFF"/>
                </a:solidFill>
                <a:latin typeface="+mn-lt"/>
                <a:ea typeface="+mn-ea"/>
              </a:defRPr>
            </a:lvl3pPr>
            <a:lvl4pPr marL="1600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4pPr>
            <a:lvl5pPr marL="20574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9pPr>
          </a:lstStyle>
          <a:p>
            <a:pPr marL="341313" indent="-341313">
              <a:buClr>
                <a:srgbClr val="FFFF00"/>
              </a:buCl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pl-PL" sz="2800" dirty="0">
              <a:solidFill>
                <a:schemeClr val="tx1"/>
              </a:solidFill>
              <a:latin typeface="Comic Sans MS" pitchFamily="66" charset="0"/>
            </a:endParaRPr>
          </a:p>
          <a:p>
            <a:pPr marL="457200" indent="-457200">
              <a:buClr>
                <a:srgbClr val="FFFF00"/>
              </a:buClr>
              <a:buFont typeface="Arial" pitchFamily="34"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Rozmowa podczas odwożenia dziecka do </a:t>
            </a:r>
            <a:r>
              <a:rPr lang="pl-PL" sz="2800" dirty="0" smtClean="0">
                <a:solidFill>
                  <a:schemeClr val="tx1"/>
                </a:solidFill>
                <a:latin typeface="Comic Sans MS" pitchFamily="66" charset="0"/>
              </a:rPr>
              <a:t>sz</a:t>
            </a:r>
            <a:r>
              <a:rPr lang="pl-PL" sz="2800" b="1" dirty="0" smtClean="0">
                <a:solidFill>
                  <a:schemeClr val="tx1"/>
                </a:solidFill>
                <a:latin typeface="Comic Sans MS" pitchFamily="66" charset="0"/>
              </a:rPr>
              <a:t>koły </a:t>
            </a:r>
            <a:r>
              <a:rPr lang="pl-PL" sz="2800" b="1" dirty="0">
                <a:solidFill>
                  <a:schemeClr val="tx1"/>
                </a:solidFill>
                <a:latin typeface="Comic Sans MS" pitchFamily="66" charset="0"/>
              </a:rPr>
              <a:t>i ze </a:t>
            </a:r>
            <a:r>
              <a:rPr lang="pl-PL" sz="2800" dirty="0">
                <a:solidFill>
                  <a:schemeClr val="tx1"/>
                </a:solidFill>
                <a:latin typeface="Comic Sans MS" pitchFamily="66" charset="0"/>
              </a:rPr>
              <a:t>szkoły. </a:t>
            </a:r>
          </a:p>
          <a:p>
            <a:pPr marL="457200" indent="-457200">
              <a:buClr>
                <a:srgbClr val="FFFF00"/>
              </a:buClr>
              <a:buFont typeface="Arial" pitchFamily="34"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Wspólny spacer, jazda na rowerze, rolkach, łyżwach, nartach. </a:t>
            </a:r>
          </a:p>
          <a:p>
            <a:pPr marL="457200" indent="-457200">
              <a:buClr>
                <a:srgbClr val="FFFF00"/>
              </a:buClr>
              <a:buFont typeface="Arial" pitchFamily="34"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Wspólne gotowanie, nakrywanie do stołu.</a:t>
            </a:r>
          </a:p>
          <a:p>
            <a:pPr marL="457200" indent="-457200">
              <a:buClr>
                <a:srgbClr val="FFFF00"/>
              </a:buClr>
              <a:buFont typeface="Arial" pitchFamily="34"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Wspólne jedzenie posiłków.</a:t>
            </a:r>
          </a:p>
          <a:p>
            <a:pPr marL="457200" indent="-457200">
              <a:buClr>
                <a:srgbClr val="FFFF00"/>
              </a:buClr>
              <a:buFont typeface="Arial" pitchFamily="34"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Wyjście do muzeum, do kina, do interesujących dziecko miejsc (plac budowy).</a:t>
            </a:r>
          </a:p>
          <a:p>
            <a:pPr marL="457200" indent="-457200">
              <a:buClr>
                <a:srgbClr val="FFFF00"/>
              </a:buClr>
              <a:buFont typeface="Arial" pitchFamily="34"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Wycieczki rodzinne.</a:t>
            </a:r>
          </a:p>
          <a:p>
            <a:pPr marL="457200" indent="-457200">
              <a:buClr>
                <a:srgbClr val="FFFF00"/>
              </a:buClr>
              <a:buFont typeface="Arial" pitchFamily="34"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Wyjście na plac zabaw.</a:t>
            </a:r>
          </a:p>
          <a:p>
            <a:pPr marL="457200" indent="-457200">
              <a:buClr>
                <a:srgbClr val="FFFF00"/>
              </a:buClr>
              <a:buFont typeface="Arial" pitchFamily="34"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pl-PL" sz="2800" dirty="0">
              <a:solidFill>
                <a:srgbClr val="FFFF00"/>
              </a:solidFill>
              <a:latin typeface="Times New Roman" pitchFamily="16" charset="0"/>
            </a:endParaRPr>
          </a:p>
        </p:txBody>
      </p:sp>
      <p:sp>
        <p:nvSpPr>
          <p:cNvPr id="4" name="Symbol zastępczy numeru slajdu 3"/>
          <p:cNvSpPr>
            <a:spLocks noGrp="1"/>
          </p:cNvSpPr>
          <p:nvPr>
            <p:ph type="sldNum" sz="quarter" idx="12"/>
          </p:nvPr>
        </p:nvSpPr>
        <p:spPr/>
        <p:txBody>
          <a:bodyPr/>
          <a:lstStyle/>
          <a:p>
            <a:fld id="{6196B06C-77F0-45E2-864D-CB9CAB8CC921}" type="slidenum">
              <a:rPr lang="pl-PL" smtClean="0"/>
              <a:pPr/>
              <a:t>57</a:t>
            </a:fld>
            <a:endParaRPr lang="pl-PL"/>
          </a:p>
        </p:txBody>
      </p:sp>
    </p:spTree>
    <p:extLst>
      <p:ext uri="{BB962C8B-B14F-4D97-AF65-F5344CB8AC3E}">
        <p14:creationId xmlns:p14="http://schemas.microsoft.com/office/powerpoint/2010/main" val="9909362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251520" y="260648"/>
            <a:ext cx="8685212" cy="640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49263" rtl="0" fontAlgn="base">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fontAlgn="base">
              <a:spcBef>
                <a:spcPts val="700"/>
              </a:spcBef>
              <a:spcAft>
                <a:spcPct val="0"/>
              </a:spcAft>
              <a:buClr>
                <a:srgbClr val="000000"/>
              </a:buClr>
              <a:buSzPct val="100000"/>
              <a:buFont typeface="Times New Roman" pitchFamily="16" charset="0"/>
              <a:defRPr sz="2800">
                <a:solidFill>
                  <a:srgbClr val="FFFFFF"/>
                </a:solidFill>
                <a:latin typeface="+mn-lt"/>
                <a:ea typeface="+mn-ea"/>
              </a:defRPr>
            </a:lvl2pPr>
            <a:lvl3pPr marL="1143000" indent="-228600" algn="l" defTabSz="449263" rtl="0" fontAlgn="base">
              <a:spcBef>
                <a:spcPts val="600"/>
              </a:spcBef>
              <a:spcAft>
                <a:spcPct val="0"/>
              </a:spcAft>
              <a:buClr>
                <a:srgbClr val="000000"/>
              </a:buClr>
              <a:buSzPct val="100000"/>
              <a:buFont typeface="Times New Roman" pitchFamily="16" charset="0"/>
              <a:defRPr sz="2400">
                <a:solidFill>
                  <a:srgbClr val="FFFFFF"/>
                </a:solidFill>
                <a:latin typeface="+mn-lt"/>
                <a:ea typeface="+mn-ea"/>
              </a:defRPr>
            </a:lvl3pPr>
            <a:lvl4pPr marL="1600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4pPr>
            <a:lvl5pPr marL="20574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9pPr>
          </a:lstStyle>
          <a:p>
            <a:pPr marL="341313" indent="-341313">
              <a:buClr>
                <a:srgbClr val="FFFF00"/>
              </a:buClr>
              <a:buFont typeface="Times New Roman" pitchFamily="16"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Praca i zabawa w ogrodzie.</a:t>
            </a:r>
          </a:p>
          <a:p>
            <a:pPr marL="341313" indent="-341313">
              <a:buClr>
                <a:srgbClr val="FFFF00"/>
              </a:buClr>
              <a:buFont typeface="Times New Roman" pitchFamily="16"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Pomoc przy reperowaniu urządzeń. </a:t>
            </a:r>
          </a:p>
          <a:p>
            <a:pPr marL="341313" indent="-341313">
              <a:buClr>
                <a:srgbClr val="FFFF00"/>
              </a:buClr>
              <a:buFont typeface="Times New Roman" pitchFamily="16"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Zabawy stolikowe: gry planszowe, karty do gry, układanie rebusów, łamigłówek.</a:t>
            </a:r>
          </a:p>
          <a:p>
            <a:pPr marL="341313" indent="-341313">
              <a:buClr>
                <a:srgbClr val="FFFF00"/>
              </a:buClr>
              <a:buFont typeface="Times New Roman" pitchFamily="16"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Opowiadanie sobie historyjek, bajek przed snem.</a:t>
            </a:r>
          </a:p>
          <a:p>
            <a:pPr marL="341313" indent="-341313">
              <a:buClr>
                <a:srgbClr val="FFFF00"/>
              </a:buClr>
              <a:buFont typeface="Times New Roman" pitchFamily="16"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Czytanie książek, słuchanie muzyki.</a:t>
            </a:r>
          </a:p>
          <a:p>
            <a:pPr marL="341313" indent="-341313">
              <a:buClr>
                <a:srgbClr val="FFFF00"/>
              </a:buClr>
              <a:buFont typeface="Times New Roman" pitchFamily="16"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Składanie modeli, układanie puzzli, zabawa klockami.</a:t>
            </a:r>
          </a:p>
          <a:p>
            <a:pPr marL="341313" indent="-341313">
              <a:buClr>
                <a:srgbClr val="FFFF00"/>
              </a:buClr>
              <a:buFont typeface="Times New Roman" pitchFamily="16"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Rozmowa na temat naszej pracy, zajęć szkolnych.</a:t>
            </a:r>
          </a:p>
          <a:p>
            <a:pPr marL="341313" indent="-341313">
              <a:buClr>
                <a:srgbClr val="FFFF00"/>
              </a:buClr>
              <a:buFont typeface="Times New Roman" pitchFamily="16" charset="0"/>
              <a:buChar char="•"/>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pl-PL" sz="2800" dirty="0">
                <a:solidFill>
                  <a:schemeClr val="tx1"/>
                </a:solidFill>
                <a:latin typeface="Comic Sans MS" pitchFamily="66" charset="0"/>
              </a:rPr>
              <a:t>Zabawy na dworze: gra w piłkę, rodzinne zawody, piknik rodzinny.</a:t>
            </a:r>
          </a:p>
          <a:p>
            <a:pPr marL="341313" indent="-341313">
              <a:buClrTx/>
              <a:buFontTx/>
              <a:buNone/>
              <a:tabLst>
                <a:tab pos="341313"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endParaRPr lang="pl-PL" sz="2400" dirty="0">
              <a:solidFill>
                <a:schemeClr val="tx1"/>
              </a:solidFill>
              <a:latin typeface="Comic Sans MS" pitchFamily="66" charset="0"/>
            </a:endParaRP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58</a:t>
            </a:fld>
            <a:endParaRPr lang="pl-PL"/>
          </a:p>
        </p:txBody>
      </p:sp>
    </p:spTree>
    <p:extLst>
      <p:ext uri="{BB962C8B-B14F-4D97-AF65-F5344CB8AC3E}">
        <p14:creationId xmlns:p14="http://schemas.microsoft.com/office/powerpoint/2010/main" val="40392304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6196B06C-77F0-45E2-864D-CB9CAB8CC921}" type="slidenum">
              <a:rPr lang="pl-PL" smtClean="0"/>
              <a:pPr/>
              <a:t>59</a:t>
            </a:fld>
            <a:endParaRPr lang="pl-PL"/>
          </a:p>
        </p:txBody>
      </p:sp>
      <p:pic>
        <p:nvPicPr>
          <p:cNvPr id="3" name="Picture 2" descr="http://t0.gstatic.com/images?q=tbn:ANd9GcT63Zr0m4SdqzFwL40sH2Phsp4jj3VuqpsJbzIb3JvG8bgWONOk0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836712"/>
            <a:ext cx="5688632" cy="469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6375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411311" y="1124744"/>
            <a:ext cx="7772400" cy="1922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lvl1pPr algn="ctr" defTabSz="449263" rtl="0" fontAlgn="base">
              <a:spcBef>
                <a:spcPct val="0"/>
              </a:spcBef>
              <a:spcAft>
                <a:spcPct val="0"/>
              </a:spcAft>
              <a:buClr>
                <a:srgbClr val="000000"/>
              </a:buClr>
              <a:buSzPct val="100000"/>
              <a:buFont typeface="Times New Roman" pitchFamily="16" charset="0"/>
              <a:defRPr sz="4400">
                <a:solidFill>
                  <a:srgbClr val="FFFFFF"/>
                </a:solidFill>
                <a:latin typeface="+mj-lt"/>
                <a:ea typeface="+mj-ea"/>
                <a:cs typeface="+mj-cs"/>
              </a:defRPr>
            </a:lvl1pPr>
            <a:lvl2pPr marL="742950" indent="-28575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2pPr>
            <a:lvl3pPr marL="11430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3pPr>
            <a:lvl4pPr marL="16002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4pPr>
            <a:lvl5pPr marL="20574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5pPr>
            <a:lvl6pPr marL="25146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6pPr>
            <a:lvl7pPr marL="29718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7pPr>
            <a:lvl8pPr marL="34290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8pPr>
            <a:lvl9pPr marL="3886200" indent="-228600" algn="ctr" defTabSz="449263" rtl="0" fontAlgn="base">
              <a:spcBef>
                <a:spcPct val="0"/>
              </a:spcBef>
              <a:spcAft>
                <a:spcPct val="0"/>
              </a:spcAft>
              <a:buClr>
                <a:srgbClr val="000000"/>
              </a:buClr>
              <a:buSzPct val="100000"/>
              <a:buFont typeface="Times New Roman" pitchFamily="16" charset="0"/>
              <a:defRPr sz="4400">
                <a:solidFill>
                  <a:srgbClr val="FFFFFF"/>
                </a:solidFill>
                <a:latin typeface="Arial" charset="0"/>
                <a:ea typeface="SimSun" charset="-122"/>
              </a:defRPr>
            </a:lvl9pPr>
          </a:lstStyle>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smtClean="0">
                <a:solidFill>
                  <a:srgbClr val="7030A0"/>
                </a:solidFill>
                <a:latin typeface="Comic Sans MS" pitchFamily="66" charset="0"/>
              </a:rPr>
              <a:t>Uwaga</a:t>
            </a:r>
          </a:p>
          <a:p>
            <a: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smtClean="0">
                <a:solidFill>
                  <a:srgbClr val="7030A0"/>
                </a:solidFill>
                <a:latin typeface="Comic Sans MS" pitchFamily="66" charset="0"/>
              </a:rPr>
              <a:t> na „Czas wolny”</a:t>
            </a:r>
            <a:endParaRPr lang="pl-PL" b="1" dirty="0">
              <a:solidFill>
                <a:srgbClr val="7030A0"/>
              </a:solidFill>
              <a:latin typeface="Comic Sans MS" pitchFamily="66" charset="0"/>
            </a:endParaRPr>
          </a:p>
        </p:txBody>
      </p:sp>
      <p:pic>
        <p:nvPicPr>
          <p:cNvPr id="17412" name="Picture 4" descr="http://t2.gstatic.com/images?q=tbn:ANd9GcQH7yopT7ZMdSVb1bre-TxSLftVfei7l4MaN3c0-sjJQuq5Mfb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717032"/>
            <a:ext cx="2619375" cy="174307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60</a:t>
            </a:fld>
            <a:endParaRPr lang="pl-PL"/>
          </a:p>
        </p:txBody>
      </p:sp>
    </p:spTree>
    <p:extLst>
      <p:ext uri="{BB962C8B-B14F-4D97-AF65-F5344CB8AC3E}">
        <p14:creationId xmlns:p14="http://schemas.microsoft.com/office/powerpoint/2010/main" val="7677981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57611" y="1268760"/>
            <a:ext cx="7848600" cy="2618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defPPr>
              <a:defRPr lang="en-GB"/>
            </a:defPPr>
            <a:lvl1pPr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1pPr>
            <a:lvl2pPr marL="742950" indent="-28575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2pPr>
            <a:lvl3pPr marL="11430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3pPr>
            <a:lvl4pPr marL="16002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4pPr>
            <a:lvl5pPr marL="20574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5pPr>
            <a:lvl6pPr marL="2286000" algn="l" defTabSz="914400" rtl="0" eaLnBrk="1" latinLnBrk="0" hangingPunct="1">
              <a:defRPr kern="1200">
                <a:solidFill>
                  <a:schemeClr val="bg1"/>
                </a:solidFill>
                <a:latin typeface="Arial" charset="0"/>
                <a:ea typeface="SimSun" charset="-122"/>
                <a:cs typeface="+mn-cs"/>
              </a:defRPr>
            </a:lvl6pPr>
            <a:lvl7pPr marL="2743200" algn="l" defTabSz="914400" rtl="0" eaLnBrk="1" latinLnBrk="0" hangingPunct="1">
              <a:defRPr kern="1200">
                <a:solidFill>
                  <a:schemeClr val="bg1"/>
                </a:solidFill>
                <a:latin typeface="Arial" charset="0"/>
                <a:ea typeface="SimSun" charset="-122"/>
                <a:cs typeface="+mn-cs"/>
              </a:defRPr>
            </a:lvl7pPr>
            <a:lvl8pPr marL="3200400" algn="l" defTabSz="914400" rtl="0" eaLnBrk="1" latinLnBrk="0" hangingPunct="1">
              <a:defRPr kern="1200">
                <a:solidFill>
                  <a:schemeClr val="bg1"/>
                </a:solidFill>
                <a:latin typeface="Arial" charset="0"/>
                <a:ea typeface="SimSun" charset="-122"/>
                <a:cs typeface="+mn-cs"/>
              </a:defRPr>
            </a:lvl8pPr>
            <a:lvl9pPr marL="3657600" algn="l" defTabSz="914400" rtl="0" eaLnBrk="1" latinLnBrk="0" hangingPunct="1">
              <a:defRPr kern="1200">
                <a:solidFill>
                  <a:schemeClr val="bg1"/>
                </a:solidFill>
                <a:latin typeface="Arial" charset="0"/>
                <a:ea typeface="SimSun" charset="-122"/>
                <a:cs typeface="+mn-cs"/>
              </a:defRPr>
            </a:lvl9pPr>
          </a:lstStyle>
          <a:p>
            <a:pPr algn="ctr">
              <a:buClrTx/>
              <a:buFontTx/>
              <a:buNone/>
            </a:pPr>
            <a:r>
              <a:rPr lang="pl-PL" sz="3200" dirty="0">
                <a:solidFill>
                  <a:schemeClr val="tx1"/>
                </a:solidFill>
                <a:latin typeface="Comic Sans MS" pitchFamily="66" charset="0"/>
              </a:rPr>
              <a:t>"Chłopiec jest jedynakiem. </a:t>
            </a:r>
          </a:p>
          <a:p>
            <a:pPr algn="ctr">
              <a:buClrTx/>
              <a:buFontTx/>
              <a:buNone/>
            </a:pPr>
            <a:r>
              <a:rPr lang="pl-PL" sz="3200" dirty="0">
                <a:solidFill>
                  <a:schemeClr val="tx1"/>
                </a:solidFill>
                <a:latin typeface="Comic Sans MS" pitchFamily="66" charset="0"/>
              </a:rPr>
              <a:t>Oboje rodzice pracują po 10 godzin dziennie, ojciec często nie bywa w domu wcześniej niż o 20. Rodzina jest bardzo zasobna finansowo</a:t>
            </a:r>
            <a:r>
              <a:rPr lang="pl-PL" sz="3600" dirty="0">
                <a:solidFill>
                  <a:schemeClr val="tx1"/>
                </a:solidFill>
                <a:latin typeface="Comic Sans MS" pitchFamily="66" charset="0"/>
              </a:rPr>
              <a:t>. </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61</a:t>
            </a:fld>
            <a:endParaRPr lang="pl-PL"/>
          </a:p>
        </p:txBody>
      </p:sp>
    </p:spTree>
    <p:extLst>
      <p:ext uri="{BB962C8B-B14F-4D97-AF65-F5344CB8AC3E}">
        <p14:creationId xmlns:p14="http://schemas.microsoft.com/office/powerpoint/2010/main" val="6184006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658644" y="692696"/>
            <a:ext cx="7559675" cy="2556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defPPr>
              <a:defRPr lang="en-GB"/>
            </a:defPPr>
            <a:lvl1pPr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1pPr>
            <a:lvl2pPr marL="742950" indent="-28575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2pPr>
            <a:lvl3pPr marL="11430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3pPr>
            <a:lvl4pPr marL="16002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4pPr>
            <a:lvl5pPr marL="20574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5pPr>
            <a:lvl6pPr marL="2286000" algn="l" defTabSz="914400" rtl="0" eaLnBrk="1" latinLnBrk="0" hangingPunct="1">
              <a:defRPr kern="1200">
                <a:solidFill>
                  <a:schemeClr val="bg1"/>
                </a:solidFill>
                <a:latin typeface="Arial" charset="0"/>
                <a:ea typeface="SimSun" charset="-122"/>
                <a:cs typeface="+mn-cs"/>
              </a:defRPr>
            </a:lvl6pPr>
            <a:lvl7pPr marL="2743200" algn="l" defTabSz="914400" rtl="0" eaLnBrk="1" latinLnBrk="0" hangingPunct="1">
              <a:defRPr kern="1200">
                <a:solidFill>
                  <a:schemeClr val="bg1"/>
                </a:solidFill>
                <a:latin typeface="Arial" charset="0"/>
                <a:ea typeface="SimSun" charset="-122"/>
                <a:cs typeface="+mn-cs"/>
              </a:defRPr>
            </a:lvl7pPr>
            <a:lvl8pPr marL="3200400" algn="l" defTabSz="914400" rtl="0" eaLnBrk="1" latinLnBrk="0" hangingPunct="1">
              <a:defRPr kern="1200">
                <a:solidFill>
                  <a:schemeClr val="bg1"/>
                </a:solidFill>
                <a:latin typeface="Arial" charset="0"/>
                <a:ea typeface="SimSun" charset="-122"/>
                <a:cs typeface="+mn-cs"/>
              </a:defRPr>
            </a:lvl8pPr>
            <a:lvl9pPr marL="3657600" algn="l" defTabSz="914400" rtl="0" eaLnBrk="1" latinLnBrk="0" hangingPunct="1">
              <a:defRPr kern="1200">
                <a:solidFill>
                  <a:schemeClr val="bg1"/>
                </a:solidFill>
                <a:latin typeface="Arial" charset="0"/>
                <a:ea typeface="SimSun" charset="-122"/>
                <a:cs typeface="+mn-cs"/>
              </a:defRPr>
            </a:lvl9pPr>
          </a:lstStyle>
          <a:p>
            <a:pPr algn="ctr">
              <a:buClrTx/>
              <a:buFontTx/>
              <a:buNone/>
            </a:pPr>
            <a:r>
              <a:rPr lang="pl-PL" sz="3200" dirty="0">
                <a:solidFill>
                  <a:schemeClr val="tx1"/>
                </a:solidFill>
                <a:latin typeface="Comic Sans MS" pitchFamily="66" charset="0"/>
              </a:rPr>
              <a:t>Dziecko żyje w dostatku. Od najmłodszych lat miał problemy z koncentracją uwagi, z nadruchliwością, z trudem nawiązywał trwalsze relacje z rówieśnikami. </a:t>
            </a:r>
          </a:p>
        </p:txBody>
      </p:sp>
      <p:pic>
        <p:nvPicPr>
          <p:cNvPr id="9218" name="Picture 2" descr="http://t2.gstatic.com/images?q=tbn:ANd9GcQc-uheVOze4cBbCzXPW_eSFEt22u6uWzzGM224PgLTtYyQsGpHq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472" y="3501008"/>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62</a:t>
            </a:fld>
            <a:endParaRPr lang="pl-PL"/>
          </a:p>
        </p:txBody>
      </p:sp>
    </p:spTree>
    <p:extLst>
      <p:ext uri="{BB962C8B-B14F-4D97-AF65-F5344CB8AC3E}">
        <p14:creationId xmlns:p14="http://schemas.microsoft.com/office/powerpoint/2010/main" val="223984705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323528" y="422648"/>
            <a:ext cx="8229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49263" rtl="0" fontAlgn="base">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fontAlgn="base">
              <a:spcBef>
                <a:spcPts val="700"/>
              </a:spcBef>
              <a:spcAft>
                <a:spcPct val="0"/>
              </a:spcAft>
              <a:buClr>
                <a:srgbClr val="000000"/>
              </a:buClr>
              <a:buSzPct val="100000"/>
              <a:buFont typeface="Times New Roman" pitchFamily="16" charset="0"/>
              <a:defRPr sz="2800">
                <a:solidFill>
                  <a:srgbClr val="FFFFFF"/>
                </a:solidFill>
                <a:latin typeface="+mn-lt"/>
                <a:ea typeface="+mn-ea"/>
              </a:defRPr>
            </a:lvl2pPr>
            <a:lvl3pPr marL="1143000" indent="-228600" algn="l" defTabSz="449263" rtl="0" fontAlgn="base">
              <a:spcBef>
                <a:spcPts val="600"/>
              </a:spcBef>
              <a:spcAft>
                <a:spcPct val="0"/>
              </a:spcAft>
              <a:buClr>
                <a:srgbClr val="000000"/>
              </a:buClr>
              <a:buSzPct val="100000"/>
              <a:buFont typeface="Times New Roman" pitchFamily="16" charset="0"/>
              <a:defRPr sz="2400">
                <a:solidFill>
                  <a:srgbClr val="FFFFFF"/>
                </a:solidFill>
                <a:latin typeface="+mn-lt"/>
                <a:ea typeface="+mn-ea"/>
              </a:defRPr>
            </a:lvl3pPr>
            <a:lvl4pPr marL="1600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4pPr>
            <a:lvl5pPr marL="20574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9pPr>
          </a:lstStyle>
          <a:p>
            <a:pPr indent="-338138"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dirty="0" smtClean="0">
                <a:solidFill>
                  <a:schemeClr val="tx1"/>
                </a:solidFill>
                <a:latin typeface="Comic Sans MS" pitchFamily="66" charset="0"/>
              </a:rPr>
              <a:t>   Od </a:t>
            </a:r>
            <a:r>
              <a:rPr lang="pl-PL" dirty="0">
                <a:solidFill>
                  <a:schemeClr val="tx1"/>
                </a:solidFill>
                <a:latin typeface="Comic Sans MS" pitchFamily="66" charset="0"/>
              </a:rPr>
              <a:t>6 roku życia uczęszczał na zajęcia sportowe - miały mu one pomóc w zaspokojeniu potrzeby ruchu, zajmowały one dziecku 4 godziny tygodniowo. W wieku 7 lat chłopiec zaczął się uczyć gry na skrzypcach i języka angielskiego, zajęcia te zajmowały 4 godziny tygodniowo</a:t>
            </a:r>
            <a:r>
              <a:rPr lang="pl-PL" i="1" dirty="0">
                <a:solidFill>
                  <a:schemeClr val="tx1"/>
                </a:solidFill>
                <a:latin typeface="Comic Sans MS" pitchFamily="66" charset="0"/>
              </a:rPr>
              <a:t>.</a:t>
            </a:r>
          </a:p>
        </p:txBody>
      </p:sp>
      <p:pic>
        <p:nvPicPr>
          <p:cNvPr id="6146" name="Picture 2" descr="http://t2.gstatic.com/images?q=tbn:ANd9GcTWfKhRoZOXdVy39gPDQVx-0suqtpWooJqLNUalxosGvcXES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4509120"/>
            <a:ext cx="2628900" cy="174307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63</a:t>
            </a:fld>
            <a:endParaRPr lang="pl-PL"/>
          </a:p>
        </p:txBody>
      </p:sp>
    </p:spTree>
    <p:extLst>
      <p:ext uri="{BB962C8B-B14F-4D97-AF65-F5344CB8AC3E}">
        <p14:creationId xmlns:p14="http://schemas.microsoft.com/office/powerpoint/2010/main" val="27290341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324544" y="757802"/>
            <a:ext cx="9144000" cy="537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49263" rtl="0" fontAlgn="base">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fontAlgn="base">
              <a:spcBef>
                <a:spcPts val="700"/>
              </a:spcBef>
              <a:spcAft>
                <a:spcPct val="0"/>
              </a:spcAft>
              <a:buClr>
                <a:srgbClr val="000000"/>
              </a:buClr>
              <a:buSzPct val="100000"/>
              <a:buFont typeface="Times New Roman" pitchFamily="16" charset="0"/>
              <a:defRPr sz="2800">
                <a:solidFill>
                  <a:srgbClr val="FFFFFF"/>
                </a:solidFill>
                <a:latin typeface="+mn-lt"/>
                <a:ea typeface="+mn-ea"/>
              </a:defRPr>
            </a:lvl2pPr>
            <a:lvl3pPr marL="1143000" indent="-228600" algn="l" defTabSz="449263" rtl="0" fontAlgn="base">
              <a:spcBef>
                <a:spcPts val="600"/>
              </a:spcBef>
              <a:spcAft>
                <a:spcPct val="0"/>
              </a:spcAft>
              <a:buClr>
                <a:srgbClr val="000000"/>
              </a:buClr>
              <a:buSzPct val="100000"/>
              <a:buFont typeface="Times New Roman" pitchFamily="16" charset="0"/>
              <a:defRPr sz="2400">
                <a:solidFill>
                  <a:srgbClr val="FFFFFF"/>
                </a:solidFill>
                <a:latin typeface="+mn-lt"/>
                <a:ea typeface="+mn-ea"/>
              </a:defRPr>
            </a:lvl3pPr>
            <a:lvl4pPr marL="1600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4pPr>
            <a:lvl5pPr marL="20574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9pPr>
          </a:lstStyle>
          <a:p>
            <a:pPr indent="-338138"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dirty="0">
                <a:solidFill>
                  <a:schemeClr val="tx1"/>
                </a:solidFill>
                <a:latin typeface="Comic Sans MS" pitchFamily="66" charset="0"/>
              </a:rPr>
              <a:t>W wieku 8 lat zapisano chłopca na zajęcia teatralne, zajęcia te zajmowały ok. 3 godzin tygodniowo. W efekcie, każdego popołudnia, od poniedziałku do piątku, chłopiec miał po 2 godziny zajęć. W niedzielę dość częste spektakle, a średnio 1 weekend w miesiącu miał zajęty turniejami sportowymi lub koncertami skrzypcowymi</a:t>
            </a:r>
            <a:r>
              <a:rPr lang="pl-PL" sz="3600" dirty="0">
                <a:solidFill>
                  <a:schemeClr val="tx1"/>
                </a:solidFill>
                <a:latin typeface="Comic Sans MS" pitchFamily="66" charset="0"/>
              </a:rPr>
              <a:t>.</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64</a:t>
            </a:fld>
            <a:endParaRPr lang="pl-PL"/>
          </a:p>
        </p:txBody>
      </p:sp>
    </p:spTree>
    <p:extLst>
      <p:ext uri="{BB962C8B-B14F-4D97-AF65-F5344CB8AC3E}">
        <p14:creationId xmlns:p14="http://schemas.microsoft.com/office/powerpoint/2010/main" val="147626919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251520" y="908720"/>
            <a:ext cx="8229600" cy="5289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49263" rtl="0" fontAlgn="base">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fontAlgn="base">
              <a:spcBef>
                <a:spcPts val="700"/>
              </a:spcBef>
              <a:spcAft>
                <a:spcPct val="0"/>
              </a:spcAft>
              <a:buClr>
                <a:srgbClr val="000000"/>
              </a:buClr>
              <a:buSzPct val="100000"/>
              <a:buFont typeface="Times New Roman" pitchFamily="16" charset="0"/>
              <a:defRPr sz="2800">
                <a:solidFill>
                  <a:srgbClr val="FFFFFF"/>
                </a:solidFill>
                <a:latin typeface="+mn-lt"/>
                <a:ea typeface="+mn-ea"/>
              </a:defRPr>
            </a:lvl2pPr>
            <a:lvl3pPr marL="1143000" indent="-228600" algn="l" defTabSz="449263" rtl="0" fontAlgn="base">
              <a:spcBef>
                <a:spcPts val="600"/>
              </a:spcBef>
              <a:spcAft>
                <a:spcPct val="0"/>
              </a:spcAft>
              <a:buClr>
                <a:srgbClr val="000000"/>
              </a:buClr>
              <a:buSzPct val="100000"/>
              <a:buFont typeface="Times New Roman" pitchFamily="16" charset="0"/>
              <a:defRPr sz="2400">
                <a:solidFill>
                  <a:srgbClr val="FFFFFF"/>
                </a:solidFill>
                <a:latin typeface="+mn-lt"/>
                <a:ea typeface="+mn-ea"/>
              </a:defRPr>
            </a:lvl3pPr>
            <a:lvl4pPr marL="1600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4pPr>
            <a:lvl5pPr marL="20574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9pPr>
          </a:lstStyle>
          <a:p>
            <a:pPr indent="-338138"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dirty="0" smtClean="0">
                <a:solidFill>
                  <a:schemeClr val="tx1"/>
                </a:solidFill>
                <a:latin typeface="Comic Sans MS" pitchFamily="66" charset="0"/>
              </a:rPr>
              <a:t>   Dochodziła do </a:t>
            </a:r>
            <a:r>
              <a:rPr lang="pl-PL" dirty="0">
                <a:solidFill>
                  <a:schemeClr val="tx1"/>
                </a:solidFill>
                <a:latin typeface="Comic Sans MS" pitchFamily="66" charset="0"/>
              </a:rPr>
              <a:t>tego nauka szkolna. Wyniki w szkole były coraz słabsze. Rodzice zatrudnili więc panią do pomocy dziecku w nauce. Chłopiec niezmiennie miał problemy z koncentracją uwagi i nadruchliwością. W wieku 10 lat nauczyciel w szkole zasugerował rodzicom wizytę u psychologa. </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65</a:t>
            </a:fld>
            <a:endParaRPr lang="pl-PL"/>
          </a:p>
        </p:txBody>
      </p:sp>
    </p:spTree>
    <p:extLst>
      <p:ext uri="{BB962C8B-B14F-4D97-AF65-F5344CB8AC3E}">
        <p14:creationId xmlns:p14="http://schemas.microsoft.com/office/powerpoint/2010/main" val="26069524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420377" y="404664"/>
            <a:ext cx="82296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49263" rtl="0" fontAlgn="base">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fontAlgn="base">
              <a:spcBef>
                <a:spcPts val="700"/>
              </a:spcBef>
              <a:spcAft>
                <a:spcPct val="0"/>
              </a:spcAft>
              <a:buClr>
                <a:srgbClr val="000000"/>
              </a:buClr>
              <a:buSzPct val="100000"/>
              <a:buFont typeface="Times New Roman" pitchFamily="16" charset="0"/>
              <a:defRPr sz="2800">
                <a:solidFill>
                  <a:srgbClr val="FFFFFF"/>
                </a:solidFill>
                <a:latin typeface="+mn-lt"/>
                <a:ea typeface="+mn-ea"/>
              </a:defRPr>
            </a:lvl2pPr>
            <a:lvl3pPr marL="1143000" indent="-228600" algn="l" defTabSz="449263" rtl="0" fontAlgn="base">
              <a:spcBef>
                <a:spcPts val="600"/>
              </a:spcBef>
              <a:spcAft>
                <a:spcPct val="0"/>
              </a:spcAft>
              <a:buClr>
                <a:srgbClr val="000000"/>
              </a:buClr>
              <a:buSzPct val="100000"/>
              <a:buFont typeface="Times New Roman" pitchFamily="16" charset="0"/>
              <a:defRPr sz="2400">
                <a:solidFill>
                  <a:srgbClr val="FFFFFF"/>
                </a:solidFill>
                <a:latin typeface="+mn-lt"/>
                <a:ea typeface="+mn-ea"/>
              </a:defRPr>
            </a:lvl3pPr>
            <a:lvl4pPr marL="1600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4pPr>
            <a:lvl5pPr marL="20574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9pPr>
          </a:lstStyle>
          <a:p>
            <a:pPr indent="-338138"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sz="2800" dirty="0" smtClean="0">
                <a:solidFill>
                  <a:schemeClr val="tx1"/>
                </a:solidFill>
                <a:latin typeface="Comic Sans MS" pitchFamily="66" charset="0"/>
              </a:rPr>
              <a:t>   Kontakt </a:t>
            </a:r>
            <a:r>
              <a:rPr lang="pl-PL" sz="2800" dirty="0">
                <a:solidFill>
                  <a:schemeClr val="tx1"/>
                </a:solidFill>
                <a:latin typeface="Comic Sans MS" pitchFamily="66" charset="0"/>
              </a:rPr>
              <a:t>z rodzicami kojarzył mu się wyłącznie z ich niezadowoleniem z niego, narzekaniem, zawodem, że znowu ich rozczarował. Rodzice nie byli w stanie tolerować braku zdyscyplinowania chłopca w odrabianiu lekcji, jego ruchliwości, jego nie zorganizowania w nauce i w innych czynnościach. </a:t>
            </a:r>
          </a:p>
        </p:txBody>
      </p:sp>
      <p:pic>
        <p:nvPicPr>
          <p:cNvPr id="7170" name="Picture 2" descr="http://www.mamazone.pl/g,/media/1507441/smutny_ch_opiec2_SlideShow.jpg,hp1.as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789040"/>
            <a:ext cx="4753372" cy="2146684"/>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66</a:t>
            </a:fld>
            <a:endParaRPr lang="pl-PL"/>
          </a:p>
        </p:txBody>
      </p:sp>
    </p:spTree>
    <p:extLst>
      <p:ext uri="{BB962C8B-B14F-4D97-AF65-F5344CB8AC3E}">
        <p14:creationId xmlns:p14="http://schemas.microsoft.com/office/powerpoint/2010/main" val="77716348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395536" y="980728"/>
            <a:ext cx="8280400" cy="40956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defPPr>
              <a:defRPr lang="en-GB"/>
            </a:defPPr>
            <a:lvl1pPr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1pPr>
            <a:lvl2pPr marL="742950" indent="-28575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2pPr>
            <a:lvl3pPr marL="11430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3pPr>
            <a:lvl4pPr marL="16002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4pPr>
            <a:lvl5pPr marL="20574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5pPr>
            <a:lvl6pPr marL="2286000" algn="l" defTabSz="914400" rtl="0" eaLnBrk="1" latinLnBrk="0" hangingPunct="1">
              <a:defRPr kern="1200">
                <a:solidFill>
                  <a:schemeClr val="bg1"/>
                </a:solidFill>
                <a:latin typeface="Arial" charset="0"/>
                <a:ea typeface="SimSun" charset="-122"/>
                <a:cs typeface="+mn-cs"/>
              </a:defRPr>
            </a:lvl6pPr>
            <a:lvl7pPr marL="2743200" algn="l" defTabSz="914400" rtl="0" eaLnBrk="1" latinLnBrk="0" hangingPunct="1">
              <a:defRPr kern="1200">
                <a:solidFill>
                  <a:schemeClr val="bg1"/>
                </a:solidFill>
                <a:latin typeface="Arial" charset="0"/>
                <a:ea typeface="SimSun" charset="-122"/>
                <a:cs typeface="+mn-cs"/>
              </a:defRPr>
            </a:lvl7pPr>
            <a:lvl8pPr marL="3200400" algn="l" defTabSz="914400" rtl="0" eaLnBrk="1" latinLnBrk="0" hangingPunct="1">
              <a:defRPr kern="1200">
                <a:solidFill>
                  <a:schemeClr val="bg1"/>
                </a:solidFill>
                <a:latin typeface="Arial" charset="0"/>
                <a:ea typeface="SimSun" charset="-122"/>
                <a:cs typeface="+mn-cs"/>
              </a:defRPr>
            </a:lvl8pPr>
            <a:lvl9pPr marL="3657600" algn="l" defTabSz="914400" rtl="0" eaLnBrk="1" latinLnBrk="0" hangingPunct="1">
              <a:defRPr kern="1200">
                <a:solidFill>
                  <a:schemeClr val="bg1"/>
                </a:solidFill>
                <a:latin typeface="Arial" charset="0"/>
                <a:ea typeface="SimSun" charset="-122"/>
                <a:cs typeface="+mn-cs"/>
              </a:defRPr>
            </a:lvl9pPr>
          </a:lstStyle>
          <a:p>
            <a:pPr algn="ctr">
              <a:buClrTx/>
              <a:buFontTx/>
              <a:buNone/>
            </a:pPr>
            <a:r>
              <a:rPr lang="pl-PL" sz="2800" dirty="0">
                <a:solidFill>
                  <a:schemeClr val="tx1"/>
                </a:solidFill>
                <a:latin typeface="Comic Sans MS" pitchFamily="66" charset="0"/>
              </a:rPr>
              <a:t>Chłopiec próbował prosić rodziców, żeby go wypisali z części zajęć. Słyszał niezmiennie odmowę i argument - jesteś leniwy, niezdyscyplinowany, chciałbyś mieć szybkie sukcesy, a nie chce ci się pracować; to nie sztuka zrezygnować z zajęć, sztuka zmagać się z samym sobą, aby odnieść sukces" .</a:t>
            </a:r>
          </a:p>
          <a:p>
            <a:pPr>
              <a:buClrTx/>
              <a:buFontTx/>
              <a:buNone/>
            </a:pPr>
            <a:r>
              <a:rPr lang="pl-PL" sz="3200" dirty="0">
                <a:solidFill>
                  <a:schemeClr val="tx1"/>
                </a:solidFill>
                <a:latin typeface="Comic Sans MS" pitchFamily="66" charset="0"/>
              </a:rPr>
              <a:t/>
            </a:r>
            <a:br>
              <a:rPr lang="pl-PL" sz="3200" dirty="0">
                <a:solidFill>
                  <a:schemeClr val="tx1"/>
                </a:solidFill>
                <a:latin typeface="Comic Sans MS" pitchFamily="66" charset="0"/>
              </a:rPr>
            </a:br>
            <a:endParaRPr lang="pl-PL" sz="3200" dirty="0">
              <a:solidFill>
                <a:schemeClr val="tx1"/>
              </a:solidFill>
              <a:latin typeface="Comic Sans MS" pitchFamily="66" charset="0"/>
            </a:endParaRPr>
          </a:p>
        </p:txBody>
      </p:sp>
      <p:pic>
        <p:nvPicPr>
          <p:cNvPr id="8194" name="Picture 2" descr="http://3.bp.blogspot.com/_q-NKYiRpGVA/SzkhKUZ6TcI/AAAAAAAAAUo/jV9NA4BkOVo/s320/auti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2308" y="4221088"/>
            <a:ext cx="2743309" cy="2057483"/>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67</a:t>
            </a:fld>
            <a:endParaRPr lang="pl-PL"/>
          </a:p>
        </p:txBody>
      </p:sp>
    </p:spTree>
    <p:extLst>
      <p:ext uri="{BB962C8B-B14F-4D97-AF65-F5344CB8AC3E}">
        <p14:creationId xmlns:p14="http://schemas.microsoft.com/office/powerpoint/2010/main" val="428562910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395536" y="692696"/>
            <a:ext cx="5883685" cy="3356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49263" rtl="0" fontAlgn="base">
              <a:spcBef>
                <a:spcPts val="800"/>
              </a:spcBef>
              <a:spcAft>
                <a:spcPct val="0"/>
              </a:spcAft>
              <a:buClr>
                <a:srgbClr val="000000"/>
              </a:buClr>
              <a:buSzPct val="100000"/>
              <a:buFont typeface="Times New Roman" pitchFamily="16" charset="0"/>
              <a:defRPr sz="3200">
                <a:solidFill>
                  <a:srgbClr val="FFFFFF"/>
                </a:solidFill>
                <a:latin typeface="+mn-lt"/>
                <a:ea typeface="+mn-ea"/>
                <a:cs typeface="+mn-cs"/>
              </a:defRPr>
            </a:lvl1pPr>
            <a:lvl2pPr marL="742950" indent="-285750" algn="l" defTabSz="449263" rtl="0" fontAlgn="base">
              <a:spcBef>
                <a:spcPts val="700"/>
              </a:spcBef>
              <a:spcAft>
                <a:spcPct val="0"/>
              </a:spcAft>
              <a:buClr>
                <a:srgbClr val="000000"/>
              </a:buClr>
              <a:buSzPct val="100000"/>
              <a:buFont typeface="Times New Roman" pitchFamily="16" charset="0"/>
              <a:defRPr sz="2800">
                <a:solidFill>
                  <a:srgbClr val="FFFFFF"/>
                </a:solidFill>
                <a:latin typeface="+mn-lt"/>
                <a:ea typeface="+mn-ea"/>
              </a:defRPr>
            </a:lvl2pPr>
            <a:lvl3pPr marL="1143000" indent="-228600" algn="l" defTabSz="449263" rtl="0" fontAlgn="base">
              <a:spcBef>
                <a:spcPts val="600"/>
              </a:spcBef>
              <a:spcAft>
                <a:spcPct val="0"/>
              </a:spcAft>
              <a:buClr>
                <a:srgbClr val="000000"/>
              </a:buClr>
              <a:buSzPct val="100000"/>
              <a:buFont typeface="Times New Roman" pitchFamily="16" charset="0"/>
              <a:defRPr sz="2400">
                <a:solidFill>
                  <a:srgbClr val="FFFFFF"/>
                </a:solidFill>
                <a:latin typeface="+mn-lt"/>
                <a:ea typeface="+mn-ea"/>
              </a:defRPr>
            </a:lvl3pPr>
            <a:lvl4pPr marL="1600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4pPr>
            <a:lvl5pPr marL="20574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latin typeface="+mn-lt"/>
                <a:ea typeface="+mn-ea"/>
              </a:defRPr>
            </a:lvl9pPr>
          </a:lstStyle>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a:solidFill>
                  <a:schemeClr val="tx1"/>
                </a:solidFill>
                <a:latin typeface="Comic Sans MS" pitchFamily="66" charset="0"/>
              </a:rPr>
              <a:t>,,Dziecko powinno mieć czas na to, </a:t>
            </a:r>
          </a:p>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a:solidFill>
                  <a:schemeClr val="tx1"/>
                </a:solidFill>
                <a:latin typeface="Comic Sans MS" pitchFamily="66" charset="0"/>
              </a:rPr>
              <a:t>żeby </a:t>
            </a:r>
          </a:p>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a:solidFill>
                  <a:schemeClr val="tx1"/>
                </a:solidFill>
                <a:latin typeface="Comic Sans MS" pitchFamily="66" charset="0"/>
              </a:rPr>
              <a:t>sobie pomarzyć, </a:t>
            </a:r>
          </a:p>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a:solidFill>
                  <a:schemeClr val="tx1"/>
                </a:solidFill>
                <a:latin typeface="Comic Sans MS" pitchFamily="66" charset="0"/>
              </a:rPr>
              <a:t>porozmawiać, </a:t>
            </a:r>
          </a:p>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a:solidFill>
                  <a:schemeClr val="tx1"/>
                </a:solidFill>
                <a:latin typeface="Comic Sans MS" pitchFamily="66" charset="0"/>
              </a:rPr>
              <a:t>przytulić się </a:t>
            </a:r>
          </a:p>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a:solidFill>
                  <a:schemeClr val="tx1"/>
                </a:solidFill>
                <a:latin typeface="Comic Sans MS" pitchFamily="66" charset="0"/>
              </a:rPr>
              <a:t>i spędzić leniwie trochę czasu </a:t>
            </a:r>
          </a:p>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b="1" dirty="0">
                <a:solidFill>
                  <a:schemeClr val="tx1"/>
                </a:solidFill>
                <a:latin typeface="Comic Sans MS" pitchFamily="66" charset="0"/>
              </a:rPr>
              <a:t>      razem z tobą…”</a:t>
            </a:r>
          </a:p>
        </p:txBody>
      </p:sp>
      <p:pic>
        <p:nvPicPr>
          <p:cNvPr id="19458" name="Picture 2" descr="http://nicalbonic.blox.pl/resource/Polarny_Dzwied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480220"/>
            <a:ext cx="3854202" cy="2569468"/>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68</a:t>
            </a:fld>
            <a:endParaRPr lang="pl-PL"/>
          </a:p>
        </p:txBody>
      </p:sp>
    </p:spTree>
    <p:extLst>
      <p:ext uri="{BB962C8B-B14F-4D97-AF65-F5344CB8AC3E}">
        <p14:creationId xmlns:p14="http://schemas.microsoft.com/office/powerpoint/2010/main" val="29668660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dawniejadzisiaj.pl/pic/13080529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3" y="1340768"/>
            <a:ext cx="5888005" cy="3265166"/>
          </a:xfrm>
          <a:prstGeom prst="rect">
            <a:avLst/>
          </a:prstGeom>
          <a:noFill/>
          <a:extLst>
            <a:ext uri="{909E8E84-426E-40DD-AFC4-6F175D3DCCD1}">
              <a14:hiddenFill xmlns:a14="http://schemas.microsoft.com/office/drawing/2010/main">
                <a:solidFill>
                  <a:srgbClr val="FFFFFF"/>
                </a:solidFill>
              </a14:hiddenFill>
            </a:ext>
          </a:extLst>
        </p:spPr>
      </p:pic>
      <p:sp>
        <p:nvSpPr>
          <p:cNvPr id="2" name="Symbol zastępczy numeru slajdu 1"/>
          <p:cNvSpPr>
            <a:spLocks noGrp="1"/>
          </p:cNvSpPr>
          <p:nvPr>
            <p:ph type="sldNum" sz="quarter" idx="12"/>
          </p:nvPr>
        </p:nvSpPr>
        <p:spPr/>
        <p:txBody>
          <a:bodyPr/>
          <a:lstStyle/>
          <a:p>
            <a:fld id="{6196B06C-77F0-45E2-864D-CB9CAB8CC921}" type="slidenum">
              <a:rPr lang="pl-PL" smtClean="0"/>
              <a:pPr/>
              <a:t>69</a:t>
            </a:fld>
            <a:endParaRPr lang="pl-PL"/>
          </a:p>
        </p:txBody>
      </p:sp>
    </p:spTree>
    <p:extLst>
      <p:ext uri="{BB962C8B-B14F-4D97-AF65-F5344CB8AC3E}">
        <p14:creationId xmlns:p14="http://schemas.microsoft.com/office/powerpoint/2010/main" val="206300820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6196B06C-77F0-45E2-864D-CB9CAB8CC921}" type="slidenum">
              <a:rPr lang="pl-PL" smtClean="0"/>
              <a:pPr/>
              <a:t>70</a:t>
            </a:fld>
            <a:endParaRPr lang="pl-PL"/>
          </a:p>
        </p:txBody>
      </p:sp>
      <p:pic>
        <p:nvPicPr>
          <p:cNvPr id="3" name="Picture 2" descr="Co robią dzieci w wolnym czasie –  ">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412776"/>
            <a:ext cx="5808645"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37774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95536" y="404665"/>
            <a:ext cx="8424936" cy="5693866"/>
          </a:xfrm>
          <a:prstGeom prst="rect">
            <a:avLst/>
          </a:prstGeom>
        </p:spPr>
        <p:txBody>
          <a:bodyPr wrap="square">
            <a:spAutoFit/>
          </a:bodyPr>
          <a:lstStyle/>
          <a:p>
            <a:pPr algn="ctr"/>
            <a:r>
              <a:rPr lang="pl-PL" sz="2800" dirty="0">
                <a:latin typeface="Comic Sans MS" pitchFamily="66" charset="0"/>
              </a:rPr>
              <a:t>Niegdyś zabawki „się miało”, zaś kolekcjonowało znaczki pocztowe, zapałczane etykiety lub znaczki do wpinania w klapę. Dziś nastąpiło łagodne połączenie obu światów; kolekcjonuje się zabawki. Praktycznie trzy czwarte oferty sklepów </a:t>
            </a:r>
            <a:r>
              <a:rPr lang="pl-PL" sz="2800" dirty="0" smtClean="0">
                <a:latin typeface="Comic Sans MS" pitchFamily="66" charset="0"/>
              </a:rPr>
              <a:t> </a:t>
            </a:r>
            <a:r>
              <a:rPr lang="pl-PL" sz="2800" dirty="0">
                <a:latin typeface="Comic Sans MS" pitchFamily="66" charset="0"/>
              </a:rPr>
              <a:t>to zabawki w seriach. Ciągle pojawiają się nowe modele, </a:t>
            </a:r>
            <a:r>
              <a:rPr lang="pl-PL" sz="2800" dirty="0" smtClean="0">
                <a:latin typeface="Comic Sans MS" pitchFamily="66" charset="0"/>
              </a:rPr>
              <a:t>figurki. </a:t>
            </a:r>
            <a:r>
              <a:rPr lang="pl-PL" sz="2800" dirty="0">
                <a:latin typeface="Comic Sans MS" pitchFamily="66" charset="0"/>
              </a:rPr>
              <a:t>Producenci, </a:t>
            </a:r>
            <a:r>
              <a:rPr lang="pl-PL" sz="2800" dirty="0" smtClean="0">
                <a:latin typeface="Comic Sans MS" pitchFamily="66" charset="0"/>
              </a:rPr>
              <a:t> </a:t>
            </a:r>
            <a:r>
              <a:rPr lang="pl-PL" sz="2800" dirty="0">
                <a:latin typeface="Comic Sans MS" pitchFamily="66" charset="0"/>
              </a:rPr>
              <a:t>nie muszą się specjalnie wysilać z nowymi pomysłami i mają zapewnionych stałych, wiernych klientów. Rodzice, bo nie mają problemu, co znowu kupić dziecku. I dzieci, bo pomnażają zbiory, które są jednym z najważniejszych narzędzi budowania autorytetu w grupie rówieśniczej.</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71</a:t>
            </a:fld>
            <a:endParaRPr lang="pl-PL"/>
          </a:p>
        </p:txBody>
      </p:sp>
    </p:spTree>
    <p:extLst>
      <p:ext uri="{BB962C8B-B14F-4D97-AF65-F5344CB8AC3E}">
        <p14:creationId xmlns:p14="http://schemas.microsoft.com/office/powerpoint/2010/main" val="19268957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57941" y="489748"/>
            <a:ext cx="8748464" cy="5262979"/>
          </a:xfrm>
          <a:prstGeom prst="rect">
            <a:avLst/>
          </a:prstGeom>
        </p:spPr>
        <p:txBody>
          <a:bodyPr wrap="square">
            <a:spAutoFit/>
          </a:bodyPr>
          <a:lstStyle/>
          <a:p>
            <a:pPr algn="ctr"/>
            <a:r>
              <a:rPr lang="pl-PL" sz="2800" dirty="0" smtClean="0">
                <a:latin typeface="Comic Sans MS" pitchFamily="66" charset="0"/>
              </a:rPr>
              <a:t>W</a:t>
            </a:r>
            <a:r>
              <a:rPr lang="pl-PL" sz="2800" dirty="0">
                <a:latin typeface="Comic Sans MS" pitchFamily="66" charset="0"/>
              </a:rPr>
              <a:t> seriach jest już dziś wszystko: lalki i maskotki, modele samochodzików, zwierząt, wojowników. Nawet gry i klocki. Powstają całe autonomiczne światy, bo przecież lalka musi mieć kuchnię, łazienkę, salon, samochód, coraz więcej ubrań. Dziecko uczy się otaczać swą </a:t>
            </a:r>
            <a:r>
              <a:rPr lang="pl-PL" sz="2800" dirty="0" smtClean="0">
                <a:latin typeface="Comic Sans MS" pitchFamily="66" charset="0"/>
              </a:rPr>
              <a:t>wybrankę </a:t>
            </a:r>
            <a:r>
              <a:rPr lang="pl-PL" sz="2800" dirty="0">
                <a:latin typeface="Comic Sans MS" pitchFamily="66" charset="0"/>
              </a:rPr>
              <a:t>tym wszystkim, co zapewni jej luksus i wygodę. Podobnie samochodzik. Musi mieć garaż, tor do jazdy, myjnię itd. To pierwszy ostry i skuteczny trening w utrwalaniu konsumpcyjnego trybu życia. I dobra szkoła rywalizacji, która przyda się w dorosłym życiu: kto ma więcej, kto ma lepiej, ty czy ja?</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72</a:t>
            </a:fld>
            <a:endParaRPr lang="pl-PL"/>
          </a:p>
        </p:txBody>
      </p:sp>
    </p:spTree>
    <p:extLst>
      <p:ext uri="{BB962C8B-B14F-4D97-AF65-F5344CB8AC3E}">
        <p14:creationId xmlns:p14="http://schemas.microsoft.com/office/powerpoint/2010/main" val="380248481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548680"/>
            <a:ext cx="7643866" cy="3108543"/>
          </a:xfrm>
          <a:prstGeom prst="rect">
            <a:avLst/>
          </a:prstGeom>
        </p:spPr>
        <p:txBody>
          <a:bodyPr wrap="square">
            <a:spAutoFit/>
          </a:bodyPr>
          <a:lstStyle/>
          <a:p>
            <a:pPr lvl="0" algn="ctr" fontAlgn="base">
              <a:spcBef>
                <a:spcPct val="0"/>
              </a:spcBef>
              <a:spcAft>
                <a:spcPct val="0"/>
              </a:spcAft>
            </a:pP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Spędzanie czasu przed ekranem telewizora, a obecnie</a:t>
            </a:r>
            <a:r>
              <a:rPr kumimoji="0" lang="pl-PL" sz="2800" b="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 </a:t>
            </a: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i komputera, zajmuje najwięcej czasu wolnego dzieci</a:t>
            </a:r>
            <a:r>
              <a:rPr kumimoji="0" lang="pl-PL" sz="2800" b="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 </a:t>
            </a: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i młodzieży. Mimo iż środki masowego przekazu pełnią ważną rolę edukacyjną coraz częściej</a:t>
            </a:r>
            <a:r>
              <a:rPr kumimoji="0" lang="pl-PL" sz="2800" b="0" i="0" u="none" strike="noStrike" cap="none" normalizeH="0" dirty="0" smtClean="0">
                <a:ln>
                  <a:noFill/>
                </a:ln>
                <a:solidFill>
                  <a:schemeClr val="tx1"/>
                </a:solidFill>
                <a:effectLst/>
                <a:latin typeface="Comic Sans MS" pitchFamily="66" charset="0"/>
                <a:ea typeface="Times New Roman" pitchFamily="18" charset="0"/>
                <a:cs typeface="Arial" pitchFamily="34" charset="0"/>
              </a:rPr>
              <a:t> </a:t>
            </a: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zwraca się uwagę na </a:t>
            </a:r>
            <a:r>
              <a:rPr kumimoji="0" lang="pl-PL" sz="28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negatywny wpływ</a:t>
            </a:r>
            <a:r>
              <a:rPr kumimoji="0" lang="pl-PL" sz="2800" b="0" i="0" u="none" strike="noStrike" cap="none" normalizeH="0" dirty="0" smtClean="0">
                <a:ln>
                  <a:noFill/>
                </a:ln>
                <a:solidFill>
                  <a:srgbClr val="7030A0"/>
                </a:solidFill>
                <a:effectLst/>
                <a:latin typeface="Comic Sans MS" pitchFamily="66" charset="0"/>
                <a:ea typeface="Times New Roman" pitchFamily="18" charset="0"/>
                <a:cs typeface="Arial" pitchFamily="34" charset="0"/>
              </a:rPr>
              <a:t> </a:t>
            </a: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tych </a:t>
            </a:r>
            <a:r>
              <a:rPr kumimoji="0" lang="pl-PL" sz="2800" b="0" i="0" u="none" strike="noStrike" cap="none" normalizeH="0" baseline="0" dirty="0" smtClean="0">
                <a:ln>
                  <a:noFill/>
                </a:ln>
                <a:solidFill>
                  <a:srgbClr val="7030A0"/>
                </a:solidFill>
                <a:effectLst/>
                <a:latin typeface="Comic Sans MS" pitchFamily="66" charset="0"/>
                <a:ea typeface="Times New Roman" pitchFamily="18" charset="0"/>
                <a:cs typeface="Arial" pitchFamily="34" charset="0"/>
              </a:rPr>
              <a:t>mediów</a:t>
            </a:r>
            <a:r>
              <a:rPr kumimoji="0" lang="pl-PL" sz="2800" b="0"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 na zdrowie i rozwój dzieci.</a:t>
            </a:r>
            <a:endParaRPr lang="pl-PL" sz="2800" dirty="0">
              <a:latin typeface="Comic Sans MS" pitchFamily="66" charset="0"/>
            </a:endParaRPr>
          </a:p>
        </p:txBody>
      </p:sp>
      <p:pic>
        <p:nvPicPr>
          <p:cNvPr id="6148" name="Picture 4" descr="&amp;Sacute;rednio dziecko sp&amp;eogon;dza przed ekranem 2 godz. i 25 min. dzienn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7349" y="3717032"/>
            <a:ext cx="3876303" cy="2456352"/>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numeru slajdu 2"/>
          <p:cNvSpPr>
            <a:spLocks noGrp="1"/>
          </p:cNvSpPr>
          <p:nvPr>
            <p:ph type="sldNum" sz="quarter" idx="12"/>
          </p:nvPr>
        </p:nvSpPr>
        <p:spPr/>
        <p:txBody>
          <a:bodyPr/>
          <a:lstStyle/>
          <a:p>
            <a:fld id="{6196B06C-77F0-45E2-864D-CB9CAB8CC921}" type="slidenum">
              <a:rPr lang="pl-PL" smtClean="0"/>
              <a:pPr/>
              <a:t>73</a:t>
            </a:fld>
            <a:endParaRPr lang="pl-PL"/>
          </a:p>
        </p:txBody>
      </p:sp>
    </p:spTree>
    <p:extLst>
      <p:ext uri="{BB962C8B-B14F-4D97-AF65-F5344CB8AC3E}">
        <p14:creationId xmlns:p14="http://schemas.microsoft.com/office/powerpoint/2010/main" val="397158361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6196B06C-77F0-45E2-864D-CB9CAB8CC921}" type="slidenum">
              <a:rPr lang="pl-PL" smtClean="0"/>
              <a:pPr/>
              <a:t>74</a:t>
            </a:fld>
            <a:endParaRPr lang="pl-PL"/>
          </a:p>
        </p:txBody>
      </p:sp>
      <p:sp>
        <p:nvSpPr>
          <p:cNvPr id="3" name="Prostokąt 2"/>
          <p:cNvSpPr/>
          <p:nvPr/>
        </p:nvSpPr>
        <p:spPr>
          <a:xfrm>
            <a:off x="899592" y="764704"/>
            <a:ext cx="7128792" cy="2308324"/>
          </a:xfrm>
          <a:prstGeom prst="rect">
            <a:avLst/>
          </a:prstGeom>
        </p:spPr>
        <p:txBody>
          <a:bodyPr wrap="square">
            <a:spAutoFit/>
          </a:bodyPr>
          <a:lstStyle/>
          <a:p>
            <a:pPr algn="ctr"/>
            <a:r>
              <a:rPr lang="pl-PL" sz="2400" dirty="0">
                <a:latin typeface="Comic Sans MS" pitchFamily="66" charset="0"/>
              </a:rPr>
              <a:t>Uzależnienie od komputera, Internetu, telefonu komórkowego, odtwarzacza mp3 – większość z nas o nich słyszała, ale chyba nie zdajemy sobie sprawy ze skali zjawiska. Przeprowadzone ostatnio badania wykazały, że studenci z całego świata wykazują objawy uzależnienia od mediów. </a:t>
            </a:r>
          </a:p>
        </p:txBody>
      </p:sp>
      <p:pic>
        <p:nvPicPr>
          <p:cNvPr id="5122" name="Picture 2" descr="Uzale&amp;zdot;nienie od komputera, telefonu, mp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429000"/>
            <a:ext cx="3028778" cy="227158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Uzale&amp;zdot;nienie od kompute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3233" y="3429000"/>
            <a:ext cx="3065106" cy="2271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68958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618941"/>
            <a:ext cx="7848872" cy="2862322"/>
          </a:xfrm>
          <a:prstGeom prst="rect">
            <a:avLst/>
          </a:prstGeom>
        </p:spPr>
        <p:txBody>
          <a:bodyPr wrap="square">
            <a:spAutoFit/>
          </a:bodyPr>
          <a:lstStyle/>
          <a:p>
            <a:pPr algn="ctr"/>
            <a:r>
              <a:rPr lang="pl-PL" sz="2000" dirty="0">
                <a:latin typeface="Comic Sans MS" pitchFamily="66" charset="0"/>
              </a:rPr>
              <a:t>Jeśli byliście zażenowani grając w młodości w butelkę, to gierki wymyślane przez gimnazjalistów wzbudzą w was oburzenie i niesmak. A młodzi traktują je jako dobrą zabawę</a:t>
            </a:r>
            <a:r>
              <a:rPr lang="pl-PL" sz="2000" dirty="0" smtClean="0">
                <a:latin typeface="Comic Sans MS" pitchFamily="66" charset="0"/>
              </a:rPr>
              <a:t>.</a:t>
            </a:r>
          </a:p>
          <a:p>
            <a:pPr algn="ctr"/>
            <a:r>
              <a:rPr lang="pl-PL" sz="2000" dirty="0" smtClean="0">
                <a:latin typeface="Comic Sans MS" pitchFamily="66" charset="0"/>
              </a:rPr>
              <a:t> </a:t>
            </a:r>
            <a:r>
              <a:rPr lang="pl-PL" sz="2000" dirty="0">
                <a:latin typeface="Comic Sans MS" pitchFamily="66" charset="0"/>
              </a:rPr>
              <a:t>Podekscytowanie, jakie miało miejsce w chwili, gdy kręcąca się wokół butelka wskazywała osobę, którą trzeba było pocałować, na dzisiejszej młodzieży nie robi już wrażenia. No chyba że, jak sami mówią zabawią się w „butelkę z języczkiem”. </a:t>
            </a:r>
            <a:br>
              <a:rPr lang="pl-PL" sz="2000" dirty="0">
                <a:latin typeface="Comic Sans MS" pitchFamily="66" charset="0"/>
              </a:rPr>
            </a:br>
            <a:endParaRPr lang="pl-PL" sz="2000" dirty="0" smtClean="0">
              <a:latin typeface="Comic Sans MS" pitchFamily="66" charset="0"/>
            </a:endParaRPr>
          </a:p>
          <a:p>
            <a:endParaRPr lang="pl-PL" sz="2000" dirty="0">
              <a:latin typeface="Comic Sans MS" pitchFamily="66" charset="0"/>
            </a:endParaRPr>
          </a:p>
        </p:txBody>
      </p:sp>
      <p:sp>
        <p:nvSpPr>
          <p:cNvPr id="3" name="Prostokąt 2"/>
          <p:cNvSpPr/>
          <p:nvPr/>
        </p:nvSpPr>
        <p:spPr>
          <a:xfrm>
            <a:off x="3851919" y="3023003"/>
            <a:ext cx="5297643" cy="2554545"/>
          </a:xfrm>
          <a:prstGeom prst="rect">
            <a:avLst/>
          </a:prstGeom>
        </p:spPr>
        <p:txBody>
          <a:bodyPr wrap="square">
            <a:spAutoFit/>
          </a:bodyPr>
          <a:lstStyle/>
          <a:p>
            <a:pPr algn="ctr"/>
            <a:r>
              <a:rPr lang="pl-PL" sz="2000" dirty="0" smtClean="0">
                <a:latin typeface="Comic Sans MS" pitchFamily="66" charset="0"/>
              </a:rPr>
              <a:t>Gra, </a:t>
            </a:r>
            <a:r>
              <a:rPr lang="pl-PL" sz="2000" dirty="0">
                <a:latin typeface="Comic Sans MS" pitchFamily="66" charset="0"/>
              </a:rPr>
              <a:t>która wzbudza najwięcej kontrowersji nazywana jest niewinnie „słoneczkiem”. Młodzi mówią o niej niechętnie, ale grają w nią z przyjemnością. W skrócie można by rzec, że ta zabawa wymaga najwięcej zaangażowania ze strony uczestników. A psychologowie nazywają ją po prostu orgią. </a:t>
            </a:r>
            <a:br>
              <a:rPr lang="pl-PL" sz="2000" dirty="0">
                <a:latin typeface="Comic Sans MS" pitchFamily="66" charset="0"/>
              </a:rPr>
            </a:br>
            <a:endParaRPr lang="pl-PL" sz="2000" dirty="0">
              <a:latin typeface="Comic Sans MS" pitchFamily="66" charset="0"/>
            </a:endParaRPr>
          </a:p>
        </p:txBody>
      </p:sp>
      <p:pic>
        <p:nvPicPr>
          <p:cNvPr id="3074" name="Picture 2" descr="http://workcamps.pl/new/images/stories/florczak%20czas%20wolny1-%20radujemy%20sie%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023003"/>
            <a:ext cx="3038680" cy="2279010"/>
          </a:xfrm>
          <a:prstGeom prst="rect">
            <a:avLst/>
          </a:prstGeom>
          <a:noFill/>
          <a:extLst>
            <a:ext uri="{909E8E84-426E-40DD-AFC4-6F175D3DCCD1}">
              <a14:hiddenFill xmlns:a14="http://schemas.microsoft.com/office/drawing/2010/main">
                <a:solidFill>
                  <a:srgbClr val="FFFFFF"/>
                </a:solidFill>
              </a14:hiddenFill>
            </a:ext>
          </a:extLst>
        </p:spPr>
      </p:pic>
      <p:sp>
        <p:nvSpPr>
          <p:cNvPr id="4" name="Symbol zastępczy numeru slajdu 3"/>
          <p:cNvSpPr>
            <a:spLocks noGrp="1"/>
          </p:cNvSpPr>
          <p:nvPr>
            <p:ph type="sldNum" sz="quarter" idx="12"/>
          </p:nvPr>
        </p:nvSpPr>
        <p:spPr/>
        <p:txBody>
          <a:bodyPr/>
          <a:lstStyle/>
          <a:p>
            <a:fld id="{6196B06C-77F0-45E2-864D-CB9CAB8CC921}" type="slidenum">
              <a:rPr lang="pl-PL" smtClean="0"/>
              <a:pPr/>
              <a:t>75</a:t>
            </a:fld>
            <a:endParaRPr lang="pl-PL"/>
          </a:p>
        </p:txBody>
      </p:sp>
    </p:spTree>
    <p:extLst>
      <p:ext uri="{BB962C8B-B14F-4D97-AF65-F5344CB8AC3E}">
        <p14:creationId xmlns:p14="http://schemas.microsoft.com/office/powerpoint/2010/main" val="2962024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descr="http://www.ppe.pl/pliki/gallery/0/3/93/530x650_39336.jpg"/>
          <p:cNvPicPr/>
          <p:nvPr/>
        </p:nvPicPr>
        <p:blipFill>
          <a:blip r:embed="rId2" cstate="print"/>
          <a:srcRect/>
          <a:stretch>
            <a:fillRect/>
          </a:stretch>
        </p:blipFill>
        <p:spPr bwMode="auto">
          <a:xfrm>
            <a:off x="2860671" y="4293096"/>
            <a:ext cx="2816002" cy="1928625"/>
          </a:xfrm>
          <a:prstGeom prst="rect">
            <a:avLst/>
          </a:prstGeom>
          <a:noFill/>
          <a:ln w="9525">
            <a:noFill/>
            <a:miter lim="800000"/>
            <a:headEnd/>
            <a:tailEnd/>
          </a:ln>
        </p:spPr>
      </p:pic>
      <p:sp>
        <p:nvSpPr>
          <p:cNvPr id="3" name="Prostokąt 2"/>
          <p:cNvSpPr/>
          <p:nvPr/>
        </p:nvSpPr>
        <p:spPr>
          <a:xfrm>
            <a:off x="2051720" y="548680"/>
            <a:ext cx="4433904" cy="1323439"/>
          </a:xfrm>
          <a:prstGeom prst="rect">
            <a:avLst/>
          </a:prstGeom>
        </p:spPr>
        <p:txBody>
          <a:bodyPr wrap="square">
            <a:spAutoFit/>
          </a:bodyPr>
          <a:lstStyle/>
          <a:p>
            <a:r>
              <a:rPr lang="pl-PL" sz="4000" b="1" dirty="0">
                <a:solidFill>
                  <a:srgbClr val="7030A0"/>
                </a:solidFill>
                <a:latin typeface="Comic Sans MS" pitchFamily="66" charset="0"/>
              </a:rPr>
              <a:t>Gry i zabawy naszych rodziców</a:t>
            </a:r>
          </a:p>
        </p:txBody>
      </p:sp>
      <p:pic>
        <p:nvPicPr>
          <p:cNvPr id="5" name="Picture 2" descr="http://bi.gazeta.pl/im/5/8146/z8146675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4315" y="2276872"/>
            <a:ext cx="3600400" cy="1756514"/>
          </a:xfrm>
          <a:prstGeom prst="rect">
            <a:avLst/>
          </a:prstGeom>
          <a:noFill/>
          <a:extLst>
            <a:ext uri="{909E8E84-426E-40DD-AFC4-6F175D3DCCD1}">
              <a14:hiddenFill xmlns:a14="http://schemas.microsoft.com/office/drawing/2010/main">
                <a:solidFill>
                  <a:srgbClr val="FFFFFF"/>
                </a:solidFill>
              </a14:hiddenFill>
            </a:ext>
          </a:extLst>
        </p:spPr>
      </p:pic>
      <p:sp>
        <p:nvSpPr>
          <p:cNvPr id="4" name="Symbol zastępczy numeru slajdu 3"/>
          <p:cNvSpPr>
            <a:spLocks noGrp="1"/>
          </p:cNvSpPr>
          <p:nvPr>
            <p:ph type="sldNum" sz="quarter" idx="12"/>
          </p:nvPr>
        </p:nvSpPr>
        <p:spPr/>
        <p:txBody>
          <a:bodyPr/>
          <a:lstStyle/>
          <a:p>
            <a:fld id="{6196B06C-77F0-45E2-864D-CB9CAB8CC921}" type="slidenum">
              <a:rPr lang="pl-PL" smtClean="0"/>
              <a:pPr/>
              <a:t>76</a:t>
            </a:fld>
            <a:endParaRPr lang="pl-PL"/>
          </a:p>
        </p:txBody>
      </p:sp>
    </p:spTree>
    <p:extLst>
      <p:ext uri="{BB962C8B-B14F-4D97-AF65-F5344CB8AC3E}">
        <p14:creationId xmlns:p14="http://schemas.microsoft.com/office/powerpoint/2010/main" val="253773429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323528" y="60232"/>
            <a:ext cx="8640960" cy="4031873"/>
          </a:xfrm>
          <a:prstGeom prst="rect">
            <a:avLst/>
          </a:prstGeom>
        </p:spPr>
        <p:txBody>
          <a:bodyPr wrap="square">
            <a:spAutoFit/>
          </a:bodyPr>
          <a:lstStyle/>
          <a:p>
            <a:endParaRPr lang="pl-PL" sz="2400" dirty="0" smtClean="0">
              <a:latin typeface="Comic Sans MS" pitchFamily="66" charset="0"/>
            </a:endParaRPr>
          </a:p>
          <a:p>
            <a:r>
              <a:rPr lang="pl-PL" sz="4000" b="1" dirty="0" smtClean="0">
                <a:solidFill>
                  <a:srgbClr val="7030A0"/>
                </a:solidFill>
                <a:latin typeface="Comic Sans MS" pitchFamily="66" charset="0"/>
              </a:rPr>
              <a:t>               Kropki</a:t>
            </a:r>
          </a:p>
          <a:p>
            <a:pPr algn="ctr"/>
            <a:r>
              <a:rPr lang="pl-PL" sz="2400" dirty="0" smtClean="0">
                <a:latin typeface="Comic Sans MS" pitchFamily="66" charset="0"/>
              </a:rPr>
              <a:t>Cała zabawa polegała na tym, by otoczyć kropki przeciwnika własnymi kropkami tworząc niejako bazy. Wystarczyła tylko czysta kartka w kratkę i dwa różnokolorowe długopisy (tudzież kredki), by oddać się wciągającej jak bagno zabawie. Całość na pozór wydaje się banalnie prosta, jednak ten kto miał okazję pograć w kropki wie, że można było dopatrzeć się tu elementów strategicznych, zwłaszcza gdy walka zbliżała się do końca kartki. </a:t>
            </a:r>
            <a:endParaRPr lang="pl-PL" sz="2400" dirty="0">
              <a:latin typeface="Comic Sans MS" pitchFamily="66" charset="0"/>
            </a:endParaRPr>
          </a:p>
        </p:txBody>
      </p:sp>
      <p:sp>
        <p:nvSpPr>
          <p:cNvPr id="2" name="Symbol zastępczy numeru slajdu 1"/>
          <p:cNvSpPr>
            <a:spLocks noGrp="1"/>
          </p:cNvSpPr>
          <p:nvPr>
            <p:ph type="sldNum" sz="quarter" idx="12"/>
          </p:nvPr>
        </p:nvSpPr>
        <p:spPr/>
        <p:txBody>
          <a:bodyPr/>
          <a:lstStyle/>
          <a:p>
            <a:fld id="{6196B06C-77F0-45E2-864D-CB9CAB8CC921}" type="slidenum">
              <a:rPr lang="pl-PL" smtClean="0"/>
              <a:pPr/>
              <a:t>77</a:t>
            </a:fld>
            <a:endParaRPr lang="pl-PL"/>
          </a:p>
        </p:txBody>
      </p:sp>
      <p:pic>
        <p:nvPicPr>
          <p:cNvPr id="5" name="Obraz 4" descr="http://www.ppe.pl/pliki/gallery/0/3/93/530x650_39338.jpg"/>
          <p:cNvPicPr/>
          <p:nvPr/>
        </p:nvPicPr>
        <p:blipFill>
          <a:blip r:embed="rId2" cstate="print"/>
          <a:srcRect/>
          <a:stretch>
            <a:fillRect/>
          </a:stretch>
        </p:blipFill>
        <p:spPr bwMode="auto">
          <a:xfrm>
            <a:off x="2555776" y="4437112"/>
            <a:ext cx="3888432" cy="1439416"/>
          </a:xfrm>
          <a:prstGeom prst="rect">
            <a:avLst/>
          </a:prstGeom>
          <a:noFill/>
          <a:ln w="9525">
            <a:noFill/>
            <a:miter lim="800000"/>
            <a:headEnd/>
            <a:tailEnd/>
          </a:ln>
        </p:spPr>
      </p:pic>
    </p:spTree>
    <p:extLst>
      <p:ext uri="{BB962C8B-B14F-4D97-AF65-F5344CB8AC3E}">
        <p14:creationId xmlns:p14="http://schemas.microsoft.com/office/powerpoint/2010/main" val="24534689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446840" y="692696"/>
            <a:ext cx="8280920" cy="4770537"/>
          </a:xfrm>
          <a:prstGeom prst="rect">
            <a:avLst/>
          </a:prstGeom>
        </p:spPr>
        <p:txBody>
          <a:bodyPr wrap="square">
            <a:spAutoFit/>
          </a:bodyPr>
          <a:lstStyle/>
          <a:p>
            <a:pPr algn="ctr"/>
            <a:r>
              <a:rPr lang="pl-PL" sz="3200" b="1" dirty="0" smtClean="0">
                <a:solidFill>
                  <a:srgbClr val="0070C0"/>
                </a:solidFill>
                <a:latin typeface="Comic Sans MS" pitchFamily="66" charset="0"/>
              </a:rPr>
              <a:t> </a:t>
            </a:r>
            <a:r>
              <a:rPr lang="pl-PL" sz="4000" b="1" dirty="0" smtClean="0">
                <a:solidFill>
                  <a:srgbClr val="7030A0"/>
                </a:solidFill>
                <a:latin typeface="Comic Sans MS" pitchFamily="66" charset="0"/>
              </a:rPr>
              <a:t>Podchody </a:t>
            </a:r>
            <a:r>
              <a:rPr lang="pl-PL" sz="4000" b="1" dirty="0">
                <a:solidFill>
                  <a:srgbClr val="7030A0"/>
                </a:solidFill>
                <a:latin typeface="Comic Sans MS" pitchFamily="66" charset="0"/>
              </a:rPr>
              <a:t>i</a:t>
            </a:r>
            <a:r>
              <a:rPr lang="pl-PL" sz="4000" b="1" dirty="0" smtClean="0">
                <a:solidFill>
                  <a:srgbClr val="7030A0"/>
                </a:solidFill>
                <a:latin typeface="Comic Sans MS" pitchFamily="66" charset="0"/>
              </a:rPr>
              <a:t> nie tylko</a:t>
            </a:r>
            <a:r>
              <a:rPr lang="pl-PL" sz="2400" dirty="0">
                <a:latin typeface="Comic Sans MS" pitchFamily="66" charset="0"/>
              </a:rPr>
              <a:t/>
            </a:r>
            <a:br>
              <a:rPr lang="pl-PL" sz="2400" dirty="0">
                <a:latin typeface="Comic Sans MS" pitchFamily="66" charset="0"/>
              </a:rPr>
            </a:br>
            <a:r>
              <a:rPr lang="pl-PL" sz="2400" dirty="0">
                <a:latin typeface="Comic Sans MS" pitchFamily="66" charset="0"/>
              </a:rPr>
              <a:t>Na początku lat dziewięćdziesiątych widok strzałek namalowanych kredą na chodniku nikogo specjalnie nie dziwił.  W podchodach, bo tak zwała się ta zabawa, udział brały dwie grupy osób - jedna miała za zadanie uciekać pozostawiając na chodniku wskazówki i różnego rodzaju łamigłówki, druga zaś musiała za nią podążać, próbując odnaleźć uciekinierów. O ile w przypadku kapsli dziewczyny nie były zbyt chętne do zabawy i wolały skakać na gumie (bez skojarzeń) bądź grać w klasy, tak w przypadku podchodów nie brakowało koedukacyjnych grupek. </a:t>
            </a:r>
          </a:p>
        </p:txBody>
      </p:sp>
      <p:sp>
        <p:nvSpPr>
          <p:cNvPr id="2" name="Symbol zastępczy numeru slajdu 1"/>
          <p:cNvSpPr>
            <a:spLocks noGrp="1"/>
          </p:cNvSpPr>
          <p:nvPr>
            <p:ph type="sldNum" sz="quarter" idx="12"/>
          </p:nvPr>
        </p:nvSpPr>
        <p:spPr/>
        <p:txBody>
          <a:bodyPr/>
          <a:lstStyle/>
          <a:p>
            <a:fld id="{6196B06C-77F0-45E2-864D-CB9CAB8CC921}" type="slidenum">
              <a:rPr lang="pl-PL" smtClean="0"/>
              <a:pPr/>
              <a:t>78</a:t>
            </a:fld>
            <a:endParaRPr lang="pl-PL"/>
          </a:p>
        </p:txBody>
      </p:sp>
    </p:spTree>
    <p:extLst>
      <p:ext uri="{BB962C8B-B14F-4D97-AF65-F5344CB8AC3E}">
        <p14:creationId xmlns:p14="http://schemas.microsoft.com/office/powerpoint/2010/main" val="339308817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9512" y="60232"/>
            <a:ext cx="8712968" cy="4770537"/>
          </a:xfrm>
          <a:prstGeom prst="rect">
            <a:avLst/>
          </a:prstGeom>
        </p:spPr>
        <p:txBody>
          <a:bodyPr wrap="square">
            <a:spAutoFit/>
          </a:bodyPr>
          <a:lstStyle/>
          <a:p>
            <a:pPr algn="ctr"/>
            <a:r>
              <a:rPr lang="pl-PL" sz="4000" b="1" dirty="0" smtClean="0">
                <a:solidFill>
                  <a:srgbClr val="0070C0"/>
                </a:solidFill>
                <a:latin typeface="Comic Sans MS" pitchFamily="66" charset="0"/>
              </a:rPr>
              <a:t> </a:t>
            </a:r>
            <a:r>
              <a:rPr lang="pl-PL" sz="4000" b="1" dirty="0">
                <a:solidFill>
                  <a:srgbClr val="7030A0"/>
                </a:solidFill>
                <a:latin typeface="Comic Sans MS" pitchFamily="66" charset="0"/>
              </a:rPr>
              <a:t>Statki (lub okręty jak kto woli)</a:t>
            </a:r>
            <a:r>
              <a:rPr lang="pl-PL" sz="4000" dirty="0">
                <a:solidFill>
                  <a:srgbClr val="7030A0"/>
                </a:solidFill>
                <a:latin typeface="Comic Sans MS" pitchFamily="66" charset="0"/>
              </a:rPr>
              <a:t/>
            </a:r>
            <a:br>
              <a:rPr lang="pl-PL" sz="4000" dirty="0">
                <a:solidFill>
                  <a:srgbClr val="7030A0"/>
                </a:solidFill>
                <a:latin typeface="Comic Sans MS" pitchFamily="66" charset="0"/>
              </a:rPr>
            </a:br>
            <a:r>
              <a:rPr lang="pl-PL" sz="2400" dirty="0">
                <a:latin typeface="Comic Sans MS" pitchFamily="66" charset="0"/>
              </a:rPr>
              <a:t>Kolejna zabawa, która wymagała skombinowania kartek w kratkę i długopisów. Każdy z dwóch uczestników zabawy rysował na swojej kartce dwie plansze z polami 10 na 10 (w pionie numerowane, w poziomie oznaczone literami). Na pierwszej planszy zaznaczał położenie swoich statków, na drugiej skreślał współrzędne, w które celował próbując zatopić flotę przeciwnika. Oczywiście niezwykle ważna była tu uczciwość, więc osoby, które nie potrafiły pogodzić się z porażką, próbowały ci wmówić na koniec zabawy, że wcale nie strzelałeś we współrzędne, które miałeś zaznaczone na swojej kartce.</a:t>
            </a:r>
          </a:p>
        </p:txBody>
      </p:sp>
      <p:pic>
        <p:nvPicPr>
          <p:cNvPr id="3" name="Picture 2" descr="http://grylogiczne24.pl/wp-content/uploads/wp-post-thumbnail/wKAeX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4365104"/>
            <a:ext cx="2876178" cy="2153248"/>
          </a:xfrm>
          <a:prstGeom prst="rect">
            <a:avLst/>
          </a:prstGeom>
          <a:noFill/>
          <a:extLst>
            <a:ext uri="{909E8E84-426E-40DD-AFC4-6F175D3DCCD1}">
              <a14:hiddenFill xmlns:a14="http://schemas.microsoft.com/office/drawing/2010/main">
                <a:solidFill>
                  <a:srgbClr val="FFFFFF"/>
                </a:solidFill>
              </a14:hiddenFill>
            </a:ext>
          </a:extLst>
        </p:spPr>
      </p:pic>
      <p:sp>
        <p:nvSpPr>
          <p:cNvPr id="4" name="Symbol zastępczy numeru slajdu 3"/>
          <p:cNvSpPr>
            <a:spLocks noGrp="1"/>
          </p:cNvSpPr>
          <p:nvPr>
            <p:ph type="sldNum" sz="quarter" idx="12"/>
          </p:nvPr>
        </p:nvSpPr>
        <p:spPr/>
        <p:txBody>
          <a:bodyPr/>
          <a:lstStyle/>
          <a:p>
            <a:fld id="{6196B06C-77F0-45E2-864D-CB9CAB8CC921}" type="slidenum">
              <a:rPr lang="pl-PL" smtClean="0"/>
              <a:pPr/>
              <a:t>79</a:t>
            </a:fld>
            <a:endParaRPr lang="pl-PL"/>
          </a:p>
        </p:txBody>
      </p:sp>
    </p:spTree>
    <p:extLst>
      <p:ext uri="{BB962C8B-B14F-4D97-AF65-F5344CB8AC3E}">
        <p14:creationId xmlns:p14="http://schemas.microsoft.com/office/powerpoint/2010/main" val="145098636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548680"/>
            <a:ext cx="7560840" cy="4585871"/>
          </a:xfrm>
          <a:prstGeom prst="rect">
            <a:avLst/>
          </a:prstGeom>
        </p:spPr>
        <p:txBody>
          <a:bodyPr wrap="square">
            <a:spAutoFit/>
          </a:bodyPr>
          <a:lstStyle/>
          <a:p>
            <a:r>
              <a:rPr lang="pl-PL" sz="4000" b="1" dirty="0" smtClean="0">
                <a:solidFill>
                  <a:srgbClr val="7030A0"/>
                </a:solidFill>
                <a:latin typeface="Comic Sans MS" pitchFamily="66" charset="0"/>
              </a:rPr>
              <a:t>           </a:t>
            </a:r>
            <a:r>
              <a:rPr lang="pl-PL" sz="4000" b="1" dirty="0" err="1" smtClean="0">
                <a:solidFill>
                  <a:srgbClr val="7030A0"/>
                </a:solidFill>
                <a:latin typeface="Comic Sans MS" pitchFamily="66" charset="0"/>
              </a:rPr>
              <a:t>Szlojder</a:t>
            </a:r>
            <a:endParaRPr lang="pl-PL" sz="4000" dirty="0">
              <a:solidFill>
                <a:srgbClr val="7030A0"/>
              </a:solidFill>
              <a:latin typeface="Comic Sans MS" pitchFamily="66" charset="0"/>
            </a:endParaRPr>
          </a:p>
          <a:p>
            <a:pPr algn="ctr"/>
            <a:r>
              <a:rPr lang="pl-PL" sz="2800" dirty="0">
                <a:latin typeface="Comic Sans MS" pitchFamily="66" charset="0"/>
              </a:rPr>
              <a:t>Gra polega na strąceniu puszek ustawionych w pewnej odległości od gracza za pomocą </a:t>
            </a:r>
            <a:r>
              <a:rPr lang="pl-PL" sz="2800" dirty="0" err="1">
                <a:latin typeface="Comic Sans MS" pitchFamily="66" charset="0"/>
              </a:rPr>
              <a:t>szlojdera</a:t>
            </a:r>
            <a:r>
              <a:rPr lang="pl-PL" sz="2800" dirty="0">
                <a:latin typeface="Comic Sans MS" pitchFamily="66" charset="0"/>
              </a:rPr>
              <a:t>, czyli procy. Jeżeli uzyska np. trzy trafienia wydłuża się wtedy dystans np. o 3-5 metrów. Po trzech strzałach, kolejny zawodnik strzela. Wygrywa gracz, który będzie posiadał najwięcej trafień z największej odległości. Należy zachować dużą ostrożność w czasie </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80</a:t>
            </a:fld>
            <a:endParaRPr lang="pl-PL"/>
          </a:p>
        </p:txBody>
      </p:sp>
    </p:spTree>
    <p:extLst>
      <p:ext uri="{BB962C8B-B14F-4D97-AF65-F5344CB8AC3E}">
        <p14:creationId xmlns:p14="http://schemas.microsoft.com/office/powerpoint/2010/main" val="405157680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9512" y="332656"/>
            <a:ext cx="8784976" cy="5632311"/>
          </a:xfrm>
          <a:prstGeom prst="rect">
            <a:avLst/>
          </a:prstGeom>
        </p:spPr>
        <p:txBody>
          <a:bodyPr wrap="square">
            <a:spAutoFit/>
          </a:bodyPr>
          <a:lstStyle/>
          <a:p>
            <a:r>
              <a:rPr lang="pl-PL" sz="4000" b="1" dirty="0" smtClean="0">
                <a:solidFill>
                  <a:srgbClr val="7030A0"/>
                </a:solidFill>
                <a:latin typeface="Comic Sans MS" pitchFamily="66" charset="0"/>
              </a:rPr>
              <a:t>            Gra </a:t>
            </a:r>
            <a:r>
              <a:rPr lang="pl-PL" sz="4000" b="1" dirty="0">
                <a:solidFill>
                  <a:srgbClr val="7030A0"/>
                </a:solidFill>
                <a:latin typeface="Comic Sans MS" pitchFamily="66" charset="0"/>
              </a:rPr>
              <a:t>w </a:t>
            </a:r>
            <a:r>
              <a:rPr lang="pl-PL" sz="4000" b="1" dirty="0" smtClean="0">
                <a:solidFill>
                  <a:srgbClr val="7030A0"/>
                </a:solidFill>
                <a:latin typeface="Comic Sans MS" pitchFamily="66" charset="0"/>
              </a:rPr>
              <a:t>gumę</a:t>
            </a:r>
            <a:endParaRPr lang="pl-PL" dirty="0">
              <a:latin typeface="Comic Sans MS" pitchFamily="66" charset="0"/>
            </a:endParaRPr>
          </a:p>
          <a:p>
            <a:pPr algn="ctr"/>
            <a:r>
              <a:rPr lang="pl-PL" sz="2000" dirty="0">
                <a:latin typeface="Comic Sans MS" pitchFamily="66" charset="0"/>
              </a:rPr>
              <a:t>Jak nazwa wskazuje do gry potrzebna jest guma oraz minimum trzech graczy, jeden do gry oraz dwóch, którzy rozciągają ją pomiędzy sobą. Grę rozpoczyna się od niskich kostek, następnie podnosi się ja coraz wyżej, od kolan aż po szyję. Jeśli ktoś wykona skuchę, wtedy do gry przystępuje następna osoba</a:t>
            </a:r>
            <a:r>
              <a:rPr lang="pl-PL" sz="2000" dirty="0" smtClean="0">
                <a:latin typeface="Comic Sans MS" pitchFamily="66" charset="0"/>
              </a:rPr>
              <a:t>.</a:t>
            </a:r>
            <a:r>
              <a:rPr lang="pl-PL" sz="2000" dirty="0">
                <a:latin typeface="Comic Sans MS" pitchFamily="66" charset="0"/>
              </a:rPr>
              <a:t> </a:t>
            </a:r>
          </a:p>
          <a:p>
            <a:r>
              <a:rPr lang="pl-PL" sz="4000" b="1" dirty="0" smtClean="0">
                <a:solidFill>
                  <a:srgbClr val="7030A0"/>
                </a:solidFill>
                <a:latin typeface="Comic Sans MS" pitchFamily="66" charset="0"/>
              </a:rPr>
              <a:t>            Ciuciubabka</a:t>
            </a:r>
            <a:endParaRPr lang="pl-PL" dirty="0">
              <a:latin typeface="Comic Sans MS" pitchFamily="66" charset="0"/>
            </a:endParaRPr>
          </a:p>
          <a:p>
            <a:pPr algn="ctr"/>
            <a:r>
              <a:rPr lang="pl-PL" sz="2000" dirty="0">
                <a:latin typeface="Comic Sans MS" pitchFamily="66" charset="0"/>
              </a:rPr>
              <a:t>Podczas gry wybieramy chętnego, który zostaje ciuciubabką. Przewiązujemy mu oczy szalikiem lub dużą chustką, żeby nic nie widział. Następnie zakręca się nim kilkakrotnie, by tym utrudnić orientacje w terenie. Wszyscy wówczas się rozbiegają, a ciuciubabka stara się schwytać któregoś z uczestników zabawy. Potem usiłuje rozpoznać go po ubraniu lub innych znakach. Jeśli rozpozna go, złapana osoba zostaje nową babką. Jeśli nie zgadnie, puszcza tą osobę i próbuje schwytać kogoś innego.</a:t>
            </a:r>
          </a:p>
          <a:p>
            <a:r>
              <a:rPr lang="pl-PL" sz="2000" dirty="0"/>
              <a:t> </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81</a:t>
            </a:fld>
            <a:endParaRPr lang="pl-PL"/>
          </a:p>
        </p:txBody>
      </p:sp>
    </p:spTree>
    <p:extLst>
      <p:ext uri="{BB962C8B-B14F-4D97-AF65-F5344CB8AC3E}">
        <p14:creationId xmlns:p14="http://schemas.microsoft.com/office/powerpoint/2010/main" val="8044858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188640"/>
            <a:ext cx="7488832" cy="5878532"/>
          </a:xfrm>
          <a:prstGeom prst="rect">
            <a:avLst/>
          </a:prstGeom>
        </p:spPr>
        <p:txBody>
          <a:bodyPr wrap="square">
            <a:spAutoFit/>
          </a:bodyPr>
          <a:lstStyle/>
          <a:p>
            <a:r>
              <a:rPr lang="pl-PL" sz="4000" b="1" dirty="0" smtClean="0">
                <a:solidFill>
                  <a:srgbClr val="7030A0"/>
                </a:solidFill>
                <a:latin typeface="Comic Sans MS" pitchFamily="66" charset="0"/>
              </a:rPr>
              <a:t>           Dwa ognie</a:t>
            </a:r>
            <a:endParaRPr lang="pl-PL" sz="2400" dirty="0">
              <a:solidFill>
                <a:srgbClr val="7030A0"/>
              </a:solidFill>
              <a:latin typeface="Comic Sans MS" pitchFamily="66" charset="0"/>
            </a:endParaRPr>
          </a:p>
          <a:p>
            <a:pPr algn="ctr"/>
            <a:r>
              <a:rPr lang="pl-PL" sz="2400" dirty="0">
                <a:latin typeface="Comic Sans MS" pitchFamily="66" charset="0"/>
              </a:rPr>
              <a:t>W grze rywalizują ze sobą dwa zespoły, które muszą posiadać taką samą liczbę zawodników. Przed rozpoczęciem gry, każdy zespół wybiera swoją "matkę", czyli kapitana, który staje za polem gry drużyny przeciwnej. Celem gry jest wzajemne "zbijanie" piłką osób będących w drużynie przeciwnej. Kto zostanie zbity - odpada. Występują różne ewentualności gry, można również grać na punkty, bądź do trzech zbić. Nie wolno wykraczać poza swoje boisko. Matka może łapać piłkę oraz zbijać osoby z przeciwnej drużyny. Za każde zbicie przyznawany jest punkt. Istnieją także inne wersje, np. osoba zbita zastępuje matkę, zostaje drugą matką lub pomaga matce.</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82</a:t>
            </a:fld>
            <a:endParaRPr lang="pl-PL"/>
          </a:p>
        </p:txBody>
      </p:sp>
    </p:spTree>
    <p:extLst>
      <p:ext uri="{BB962C8B-B14F-4D97-AF65-F5344CB8AC3E}">
        <p14:creationId xmlns:p14="http://schemas.microsoft.com/office/powerpoint/2010/main" val="105041993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79512" y="56489"/>
            <a:ext cx="8820472" cy="5970865"/>
          </a:xfrm>
          <a:prstGeom prst="rect">
            <a:avLst/>
          </a:prstGeom>
        </p:spPr>
        <p:txBody>
          <a:bodyPr wrap="square">
            <a:spAutoFit/>
          </a:bodyPr>
          <a:lstStyle/>
          <a:p>
            <a:r>
              <a:rPr lang="pl-PL" sz="4000" b="1" dirty="0" smtClean="0">
                <a:solidFill>
                  <a:srgbClr val="7030A0"/>
                </a:solidFill>
                <a:latin typeface="Comic Sans MS" pitchFamily="66" charset="0"/>
              </a:rPr>
              <a:t>                Chłop</a:t>
            </a:r>
            <a:endParaRPr lang="pl-PL" sz="4000" dirty="0">
              <a:solidFill>
                <a:srgbClr val="7030A0"/>
              </a:solidFill>
              <a:latin typeface="Comic Sans MS" pitchFamily="66" charset="0"/>
            </a:endParaRPr>
          </a:p>
          <a:p>
            <a:pPr algn="ctr"/>
            <a:r>
              <a:rPr lang="pl-PL" dirty="0">
                <a:latin typeface="Comic Sans MS" pitchFamily="66" charset="0"/>
              </a:rPr>
              <a:t>Pole gry rysujemy kredą na ziemi. W grze skaczemy na wyznaczonym terenie w odpowiedniej kolejności. Rozpoczynamy od skoków na dwóch nogach, następnie prawej, lewej, o skrzyżowanych nogach oraz z zamkniętymi oczami. Pierwszy uczestnik staje na polu startowym, a następnie rzuca swój kamyk na pierwsze pole. Skacze na dwóch nogach, omijając pierwsze pole wskakuje do drugiego i trzeciego. Czwarte oraz piąte pole trzeba pokonać w rozkroku, wskoczyć do szóstego oraz siódme i ósme również pokonać w rozkroku. W "głowie" zawraca poprzez wykonanie obrotu i skacze z powrotem. Przed pierwszym polem zatrzymuje się, należy zabrać kamyk oraz dalej skacząc opuścić pole gry. Następnie ten sam gracz rzuca kamyk do drugiego, potem trzeciego pola itd., wykonując te same czynności. Wraca, jak poprzednio, zabiera kamyk i przeskakuje pole, na którym był on umieszczony. Dopiero gdy uczestnik popełni błąd, nie trafiając kamykiem do właściwego pola, stając na linii lub myląc nogi, na których powinien skakać traci swoją kolej, a grę rozpoczyna </a:t>
            </a:r>
            <a:r>
              <a:rPr lang="pl-PL" dirty="0" err="1">
                <a:latin typeface="Comic Sans MS" pitchFamily="66" charset="0"/>
              </a:rPr>
              <a:t>nastepny</a:t>
            </a:r>
            <a:r>
              <a:rPr lang="pl-PL" dirty="0">
                <a:latin typeface="Comic Sans MS" pitchFamily="66" charset="0"/>
              </a:rPr>
              <a:t> zawodnik. Osoba, która przejdzie wszystkie etapy gry, wygrywa. W skakaniu na jedną nogę, czy o skrzyżowanych nogach, w rozkroku wskakujemy do pola trzeciego oraz czwartego, siódmego i ósmego pod warunkiem, że nie ma w nim kamyka aktualnie grającego. Jeżeli w tych polach jest kamyk wtedy całą konkurencję pokonujemy na jednej nodze lub o skrzyżowanych nogach.</a:t>
            </a:r>
          </a:p>
        </p:txBody>
      </p:sp>
      <p:sp>
        <p:nvSpPr>
          <p:cNvPr id="2" name="Symbol zastępczy numeru slajdu 1"/>
          <p:cNvSpPr>
            <a:spLocks noGrp="1"/>
          </p:cNvSpPr>
          <p:nvPr>
            <p:ph type="sldNum" sz="quarter" idx="12"/>
          </p:nvPr>
        </p:nvSpPr>
        <p:spPr/>
        <p:txBody>
          <a:bodyPr/>
          <a:lstStyle/>
          <a:p>
            <a:fld id="{6196B06C-77F0-45E2-864D-CB9CAB8CC921}" type="slidenum">
              <a:rPr lang="pl-PL" smtClean="0"/>
              <a:pPr/>
              <a:t>83</a:t>
            </a:fld>
            <a:endParaRPr lang="pl-PL"/>
          </a:p>
        </p:txBody>
      </p:sp>
    </p:spTree>
    <p:extLst>
      <p:ext uri="{BB962C8B-B14F-4D97-AF65-F5344CB8AC3E}">
        <p14:creationId xmlns:p14="http://schemas.microsoft.com/office/powerpoint/2010/main" val="274490609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07504" y="1124744"/>
            <a:ext cx="8712968" cy="3293209"/>
          </a:xfrm>
          <a:prstGeom prst="rect">
            <a:avLst/>
          </a:prstGeom>
        </p:spPr>
        <p:txBody>
          <a:bodyPr wrap="square">
            <a:spAutoFit/>
          </a:bodyPr>
          <a:lstStyle/>
          <a:p>
            <a:pPr algn="ctr"/>
            <a:r>
              <a:rPr lang="pl-PL" sz="4000" b="1" dirty="0" smtClean="0">
                <a:solidFill>
                  <a:srgbClr val="7030A0"/>
                </a:solidFill>
                <a:latin typeface="Comic Sans MS" pitchFamily="66" charset="0"/>
              </a:rPr>
              <a:t>Państwa </a:t>
            </a:r>
            <a:r>
              <a:rPr lang="pl-PL" sz="4000" b="1" dirty="0">
                <a:solidFill>
                  <a:srgbClr val="7030A0"/>
                </a:solidFill>
                <a:latin typeface="Comic Sans MS" pitchFamily="66" charset="0"/>
              </a:rPr>
              <a:t>miasta</a:t>
            </a:r>
            <a:r>
              <a:rPr lang="pl-PL" sz="4000" dirty="0">
                <a:solidFill>
                  <a:srgbClr val="0070C0"/>
                </a:solidFill>
                <a:latin typeface="Comic Sans MS" pitchFamily="66" charset="0"/>
              </a:rPr>
              <a:t/>
            </a:r>
            <a:br>
              <a:rPr lang="pl-PL" sz="4000" dirty="0">
                <a:solidFill>
                  <a:srgbClr val="0070C0"/>
                </a:solidFill>
                <a:latin typeface="Comic Sans MS" pitchFamily="66" charset="0"/>
              </a:rPr>
            </a:br>
            <a:r>
              <a:rPr lang="pl-PL" sz="2400" dirty="0">
                <a:latin typeface="Comic Sans MS" pitchFamily="66" charset="0"/>
              </a:rPr>
              <a:t>Jeśli ktoś uważał na lekcjach geografii i potrafił szybko kojarzyć fakty, mógł odnosić spore sukcesy w grze zwanej Państwa Miasta, tudzież Inteligencja. Wystarczyło tylko znaleźć w określonym czasie słowa rozpoczynające się na daną literę (z różnych pojęć i dziedzin życia). Standardowy zestaw obejmował nazwy państw, miast, model samochodu, roślinę, zwierzę, imię czy znanego człowieka.</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84</a:t>
            </a:fld>
            <a:endParaRPr lang="pl-PL"/>
          </a:p>
        </p:txBody>
      </p:sp>
    </p:spTree>
    <p:extLst>
      <p:ext uri="{BB962C8B-B14F-4D97-AF65-F5344CB8AC3E}">
        <p14:creationId xmlns:p14="http://schemas.microsoft.com/office/powerpoint/2010/main" val="309166807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187624" y="1340768"/>
            <a:ext cx="7125113" cy="924475"/>
          </a:xfrm>
        </p:spPr>
        <p:txBody>
          <a:bodyPr/>
          <a:lstStyle/>
          <a:p>
            <a:r>
              <a:rPr lang="pl-PL" sz="4400" b="1" dirty="0">
                <a:solidFill>
                  <a:srgbClr val="7030A0"/>
                </a:solidFill>
                <a:latin typeface="Comic Sans MS" pitchFamily="66" charset="0"/>
              </a:rPr>
              <a:t>Gry i zabawy naszych dziadków</a:t>
            </a:r>
            <a:endParaRPr lang="pl-PL" sz="4400" dirty="0">
              <a:solidFill>
                <a:srgbClr val="7030A0"/>
              </a:solidFill>
              <a:latin typeface="Comic Sans MS" pitchFamily="66" charset="0"/>
            </a:endParaRPr>
          </a:p>
        </p:txBody>
      </p:sp>
      <p:sp>
        <p:nvSpPr>
          <p:cNvPr id="4" name="Symbol zastępczy numeru slajdu 3"/>
          <p:cNvSpPr>
            <a:spLocks noGrp="1"/>
          </p:cNvSpPr>
          <p:nvPr>
            <p:ph type="sldNum" sz="quarter" idx="12"/>
          </p:nvPr>
        </p:nvSpPr>
        <p:spPr/>
        <p:txBody>
          <a:bodyPr/>
          <a:lstStyle/>
          <a:p>
            <a:fld id="{6196B06C-77F0-45E2-864D-CB9CAB8CC921}" type="slidenum">
              <a:rPr lang="pl-PL" smtClean="0"/>
              <a:pPr/>
              <a:t>85</a:t>
            </a:fld>
            <a:endParaRPr lang="pl-PL"/>
          </a:p>
        </p:txBody>
      </p:sp>
      <p:sp>
        <p:nvSpPr>
          <p:cNvPr id="3" name="AutoShape 2" descr="data:image/jpeg;base64,/9j/4AAQSkZJRgABAQAAAQABAAD/2wCEAAkGBhQSERUUEhQWFRUWGBcYGBgYGBgYFhgXGBgWFxoXFxgYHCYeGBojGRgYHy8gIycpLCwsFh4xNTAqNSYrLCkBCQoKBQUFDQUFDSkYEhgpKSkpKSkpKSkpKSkpKSkpKSkpKSkpKSkpKSkpKSkpKSkpKSkpKSkpKSkpKSkpKSkpKf/AABEIAK4BIgMBIgACEQEDEQH/xAAcAAABBQEBAQAAAAAAAAAAAAACAQMEBQYHAAj/xABKEAABAwIDBAcFBgIGCAcBAAABAgMRACEEEjEFQVFhBhMicYGR8AcyobHBFCNCUtHhYvFTcoKSorIVMzRzk7TC0hckQ1Rkg9MW/8QAFAEBAAAAAAAAAAAAAAAAAAAAAP/EABQRAQAAAAAAAAAAAAAAAAAAAAD/2gAMAwEAAhEDEQA/AMt0oZKsCIB/2scf/bfsL1k8FoQf5Vs9pIztJQVFP/mAqxgz1CgI562vNxFUO1cF1ZbtuKZ3K0g/wm5tQM4fd8vGrXCY1LaiEwFQUqXv5oTwA0J3kRaL1jDmRClb0i3eYA+JqEh22vr1NBpPsOYzMydOdTcKlbCgpKiDuUkkHzFUeFx5BMHQGPIn9Kk4fbP4dRHjw8gP8xoOt9B/aEtaks4hWYGwWbKB3ZuIPHXjNdJr5pwr+QylVrGtVtD2i4hKGcjyh92AdLkE3Mi5gp8qDtlCLTwr59xHtAxSiSX3L8FEfARHhVRjekLrhzLcWoxElaiYEmLnSST40H0PjNrAKDYGYqmIuLA6/wBqBwvrY1ZFQSLwAPAV8r/ar3vF6kp2sqNfrQfTasa2NVoHeofrUQ9JMKNcSx/xUfrXzgnah402doqO/wCPqaD6Je6ZYIWOIaPccw+GvfWR6Te0LCMkLwzxLtzAQ4tskkTM2SYB4buVcccxh41DcfnWg6pjva+062hDiCokKS6oNAkpUlQPV5lgtkSNypAIsTNHs+MXg3GVnNKVIniCICo+NcjylRAAJJIAAEkk2AAFySbAc67R7OeiWIQ2DiEZIEFMgmxIAMEgEJCZvrbjAcXQyoE5hGVZQeAXJlNrW4a6UBbKiYEx/DzNdZ9tuwWmGGFNJSjO+cyUgCVFt1SlE8SbnneuUYTGrbVmRaYBkIUCLmIUDFjrrQRHExrTXr5VLxDxXCiNABYWgFSv+qoY9fCgsth7WeaJQxlKnCnKCjMoLAUkFuSMqilSkkjca7H0cbUW0qeKVKSLke6VG5IOpSNATNhO81w5LqkdtJIKbg8xPrzrtHTnAP4fAhbAJQQOsUPeaSR7xHDdmGmpigw3TnpSrEYkpaVDbfZBH4iPeM8Jt/ZrON4py0qnLcAhJG8xEaST50KG4t5U+23rQSMPt10JUhSUqQVheWAO0EJQO0QVABKRYHW9WWyOmrjBJLCHzMp61RIQCsqUEjKYJkjNNpPEg1Iaix9WpepvQOdJ9rDFPdalnqAc0ozly6lrcKsxSnUr0jdqd1Y2KcxyxI8fpQMjWgudi7Ye7LDayI6yMx+7yOJUVIVBBCc2ZZN9BYxFTcN0pdOGcZSWQlucvVgjrV9lBLpBlUtla8xMq6sQKPo3gGXmghZUzlWtTj4SFJ6sJHZUVqCW4lJkyDGmsz8N7M8U6WQlTBSsrT1mYHIUhRQl0JiZjKCnMAV62uFr0UwxeYKuvKlP9n7OXATnzqVnbTmCQkwJTCdBewq3x2GdYSJLQGVOZKwlzKohRKlk2cUIESrs5z78wKxeAxWy8OC6hpjOsJS82A4bBa8pT2tUpJzQLJiATakxPTItNpUlTLsqUcym1pkKVnJUEuCxUZtqARaaC8+0OlCRKr5ZkEFKAAe0CMqbH3YzQSJE2pH9toXP3a0KJKVHMFCJtFhYECUmQqLxAphvpv1uFcQv3lBQUtKcqpIKykE5lJMic0BGUQTMGp/RRjDuo695YzIuGzlAKkgKk9b2Cn8MTZRFtKCG8+22ooGFdWEEpCktKKVBJjMDFwYmlraq2AXDnVhrr7R+7Krque0H+1rrvr1Bh/tDYzh0DIS3JIlIMLgq4C2u6qnbOGd6hCiQ60FEpcBuO1kSF37QI0UJmRPE6rHbOGHCnVB3qykZ0ONwUtpnt5gShycxlIuAk6yBWf2vji2CyxlcZeZUQmZyZVLXnQRuASTl0sdL0FA6v7o8ynzBKqhxfx+pp/FqltITBKjI4aZfmDT7pbAkE3za7rhSZ8ooG8I72rjW394H6fOrPAbLUtsqTcmPCOPfUc4aVEgWhJA5ZYPxHyrUbBxbbagTa1+fr691BUbO2O8pZkEgTMakgEwkb6hYnG54iwGndxNbjaW3EpStxoqStKVZcqUFMwYnNfXhuBrni3SolRMlRJPeTJ+JoHyu1Ak02TRBdA4oUIoM9LmoHZrwVTc0oNB5QpspvTsUFBougO3WcFjQ++3nASsIP9G4QMq/gU5tQFk6TXU9ke0ZzNkWyk3J7KoiZUTe0b5nxrhidavujvS04UplOcJIyzBIE+6c34eHCAIIsA0Xtn2+y6jDNtZx23HCFpIiEhA11nPunSuWlQ0t6tVj0m6SOYt7Mt150IGVBeydYkE5lAlsAEZtOXCqkORcn46xQPrSIiQJ4SY3TGpoFItv9RWr2d0GcOAfxbwKVBtRbSbGALWixP6c6x7Pun9+E7qCRg2c620ROdxtMXk5lxp419WOABKgYKb2NwUncfC1fNHQRrNtDDyRlQvrDOYp+7SVpskFR7YToNSK6Z0w9ofUNhllSXHSLqAIS0NwKVXK/wCExEGY0Ic529ssYbEuND3AZbvP3arp3yYHZk6lJNQWlXr2KxS3FZlqKlQBJiYEkaDS586Fk3oHnHbTwPz/AGppbkmL76IjsqniL+f7edMgfzoGMQdKfw6eyZ4Uw+IIqS22TPL6evhQC7inB2ELUEmZE9mVQCYOhgC4vWx6J4/DMYdC3HureHYUjKXNVgqcVAlUoCiIVAhKSFWBxGITBpoGg7Ni/aEyhlacDifvTAl9aUNoSM2YMJeSlOfSApITlm5IArlDDIkjOhAjKFSj3d5ypPaMaAEGagg0s0Gu2J9nQw405jG2wVABSDLi0ZgohTZOU5CpzLeT1hkGOyOBxLWESkpxmHfK+sC20trWkWBQo5wkBWoGuUq0VCiMgaE0HZ2vangkpA6sWAFmxFrWkTXq42DXqDo+PxLb7TqWCFOFrIR9+2CF/wACypBgbxvy37Na/wBm3QNgpYxbzOVxKAhKVApzLCShS1p0VvSDcEGbiDWU6KbN67FlJUpIShK1ZYkpSu6bg2Mwd41F67NiVhDY3JAOlrZYEeHyoMX7QPZSMWovNqCFHWECQR7ptEpGkcz4c42v7MHUJWpCsxTByZSVaXKTPaM3y5Qde6vo3DLztpPEVSbR2anNMiTu/Sg+bcPh1hNiFJ1vceBqx6M4V1/EpaSnMnVZAIyJEmZmLwUgHUnka7ivoMy6rMUi+py6niSkiT3iedXWyejDLCMqEJEmTAiTxNyTbiaDAf8Ah/iHcOQw422og5kOpDqFHiFBI6s6D3VfSuXdIui+IwLoaxKMqiJSoHMhYESUqsTEgEEAjhcT9TIQBYCKoOnXRNO0MItkwHB22l/lcAt/ZIlJ5KNB8ygUMU4ttSSpKxlUklKgdUqBIKTzBBHhQUCRRgxQ0RNAoNEDQikKqA5oNa8DSzQJNecVQmkSaCbszYysU8hlAkrnwABJUT+EAb+Y10rf9FvZvgR1bynHXlJMpJLfUqIv7qZKSDuKieNUnRbGpwrBWpJh8qTmSoBwob7Ki2DuDihfigDdWv2DjcKXC6FAmMqcwCXIEwHMsBZE2kWkxxISunz8YJ5KLIDLij3hJAA8b+VcDwrYIj1b4V2Tpa+HWMQA4hGdCkpzrShJJSYGZZCRJtJIFckbbKVKbWmFoJSeMpkEHjEa0BIaCdBRJEaWFeAo4oBBpQq814gUQTegc1B9et1eaRy/TxpUmxowaCFjvete1PMmSb2qNivf8qkspFAzitR40xT2L3eP0pgUBHWvUlEkUDZpKWkNAQr1eFeoOs+z1wDHkSmS0oJBIGY509lJP4suYgcj3jou3MehLMAkEZQQRBFxMj+rXEFshTkHhPcQTBHAg1sdg43FvMoHXpeSlVusAWoJQY6suDtyohQlWYjW+lBreh+OWSFrUqVmcpUSkJOgy6C1bgOAiRFZPANpEJACSLZFkIcSd8T2VDuJtpz0YaEAwqQLxN+UcedBLSkDlQDFJH7AnztVc4y4oZQcqCbntFX9n8XCZ7qR4OI9xINh2TIQmNSVEkR5UFV0k6XBtKkpStCwMySQIcSQRKCCQYmSNRWjwOODgtpaOYImRXDPaziVHGtQ7myNpWMp7AK1vJJQkGE+6BOpBuTWm6De0JlGFQrFPIQpIKFIElxSkaFDaASZSAYHHlQV3tk6EKbcOOZSS2uOvAvkXYByPyqsDwIB/ESOV767RtfpB/phtxhBUyzun31KBBStYSbpke5Nwb3gDjeLwqmlrbcGVaFFKhzHA7wdQd4INAAFKRTYo89ASzwoaSa8TQKo14GgNEF2oPG9OYNjOsJmBqT+VIEk6cNOJIG+mJqTh3ciFOamQkTp+a/iE0G82JtZlWVK0DKlASG1QQjKogpHdYWMGJuaHaeJYzryIdbBghKOq6oKFiUqPbAO9Mc5F65zh3znhJ4+J3m2nhUx3GrUm6/CAZ5Sd/I0FziukSQ6UONZ0BNgFD35lMk9nXxmCNL5vBPQtWYQTPEQSZPxoiiVEGxtcXFz2VDhCokc6D3lC28eHEUDiiATXisV5QE6UCbc6ByKNNjQtIkT68vH4UpXB0tQHmE09hkJUoBS+rSdVlJUEgSZyi500FCrDkjNuG7f391IGp3/AA/eg12H6MoQx/6bpWrOo5b9UpKA2CFCUiQ6eZPIVnNr7H6qFpBymARMgE6QeBrX+z/CuPJWs/6to9SdDKEtBRA/EVWbPCx0JM+xeGQMyXGytBPuie0Ad3aSZBEiCDa14oOc4rRPer5JqMBWs6QbAYUycRg3gptIlaFKlSTAkXhSbD3VDxrKCg9SikNemgSKQ0VCaAgK9SgV6g1qn0trLikFaUJUogEAwFC9yAY4VYYTHNu4vBLw/WI6xRQoAKbLkkBKVEWcAJVvI13VCSwXFKQmAVNOC4zCJTutP71fdD8a5h38Nhw2VuKLhbUm6CE5lFSgYKYzCg64cARpKmliQlQCwJvEKB0O6afw2yMp7Mo/qKWgf3ZKarv9PKQSl5/DpI95KQpISde07nISYv7u/wAam4d1C7lxspNxlxC3J7jKRFBIddcV2G1KMauZU+SbAE891QlbJBPb611XBagpIPGArKnwANT1spuQtQAGvWqA/wAxFI+FD3Sr+0SE+PZPxIoOG+017PtF3T7pLTMjQkDrDHi6Rf8AJWGzkGdL/Wtr7S23FbSclsJJbaI6sf6wAGHMoJhWiNT/AKoXiKx+JwTqQVLadSnXMttxI7yVJig6L7PMQCAveZBHMGPXfVX7VdnhLzbwHvgoV3pujxKcwng2KpehG2+rfCZBSvnor9/pW89oWF6zBLUNU5XJ5JUM3+AqoOToMihSqiyz9aMM3oAijjfQkXrxTQDkpTRgQKRKaAFXqQU/cmfzAjwIHxv5U1NG8ohoxy+c0FQVwoEU8p87uPzoMYBIKdCAY4Tu8KBG7voJGGfjNN5THxn6U9hrqJPfUEmKkYJVx4/I0Esg04UW1vSKPLxpQaBXBHdbXWgc3cOED1wryzFIDJoJmHetTeYAR8p30LaTJ9eNTtlYDr30oUewAVuEWIbTGa+4klKRF5cFBq+iDhRhCx1pDr+d5pCSEnKU5RncTc5yhuBPuucAaq09JVZQ2tJUqJsrtEJgAHNdKxISZ1i5GlHtTB/aHUrbSS6JDaGwcybRlCRqnKI5AcJq22X7L8UZdxLyEOKi3adWARYKUCEi/wCUq770GC6SoZ60FiTmErJEDMbkJBAIvJINp0NVSa6a57En1ElWKbA/3S58s/1qj6Q+yzF4VJcRlxCBrkBS4kbyW1XIH8JJ5UGOpaQUtAlIaUUhoDBr1eFeoNK48oKGRZQsghKhB7RIgQbEE2itW1jl4axdXnKQmAhCezYwskZjKrkAIHkDWYwDyEu51FeZAT1aUx21KlJlR90CRcX7VuBFx1ZUZAEndoJ3D9TQa9ra+f3ZURuSR/hBPwmqx9hh89pIUFGM0SQuYyrSReTbcQYgwaqcDjOrIvM5u4kJmDyMEV5/GIbdlSjcQoi+ZNlsuxvVlOQ3vIO6gZxOw0sOKydmwUkoMFQN+ydSP2vVxgcMlqC64t1w6JCjbkM2gHn3aVW4/a6lpzttqWufwAmEzPaULTrwkqkC1q7CbUKoKPeUYHEHgeEUG4b6QFoEhXVjVWSQL8VASok/mkmbAVIc6VOFPZWoGDPbJ4C/AydJP6YE7QbU8Q4v7tuIiYW4TBUr+HXwE76PA41R/FMyTzUXCdOUEf2qDSP7QOIADyQsCSDaUKNs6VbjN504g1qngl/CFomZSpte43TB7rKB8qx+CXKhuFgY4HhWu2I3AXnUAezrYdjMJHgR8KDj+GVKQTvAPHnThE23VsulfRVKnOswqkBKjCk5XlALMmU9U25CVCbEAAgwSCAKVHRpaTOZB3EJbxh+Aws60FQcPHKgPAa1cK2E6bZk/wDCx0/8pQN9HXJnMg9zeMJ/5X1FBFbwwCd27u7qbWyNAAKt3tjORGbL3s4wTugA4a/cKZXsJf50R/u8UOH/AMegpymhxvuAVcf6CV/SN2/hxHkZYqPjtgOK9yF6aBwf5kD0KDLrNo76fcHZB4wfEWI9canf/wAtiDokeZ4/1eNGeiWKAMoEDX3rd/ZoKkXvUjCp38B9antdGHwD2ReIurcZP4eFO4bo66Ac2XzV/wBtAzNe1/Wpytir3lP+L/tok7KUNVJ/xfVNBAUgerUbDE8gI3XqanZ17qSeGoHjapWCUw2sKxGdYBmGwSkxNlCJy6WEb5NBWuvX479L24itlsXZKkNhoiHHIcfn8IHuNmBICQZI/OuBJCabb6RbKnOhCErRCh1jZBzC/ZzT2p+VabZzzGLaU5hVhLpMkyZKr+9v1vI3gG9BK2U0lkdj3yQMwSCTvgnVUGBlSYk3k3N/h3JTmUSkWsYBib20jfPK9YjaWIdaWkOEBKiUjM4UgOKBUQvLcAkEJUOzYgqmKtMEp0IGZCAiYBbSSkkG05RmgyOIuZnSg2rbitTZHFQGaNNO+KHEKTYpM2vBjxMAXnlaOdVTO2gbJuqLxECbSLkKAMcBcXjRs46AZEmIATcgjcqSAPG+t6DmXtR6JpZUMU0IQ4rK6kCAHFSUrAFgFwoGLZogdqsCTXZ+mT6HsA6hxZTAST2QVoyuNqBjMAoFUJkKi+tZvoA5hi8MN1LTqsq3A840jOTYFCgSqBcAQrSZ5hzukNbfpv0bw7WIUpK+pSQj7ttpKkpkEAgF1EBWQ6DUG96zv2LDf0zp/wDqQPh1xoKwGlq1TgsN/Su/8Nv/APSkoJmCX21EAFQQMpJskyntEb41jlR4R0wo6gWB5nfpUfBgkqgG7Ykjd2k28eHLdU9WFKWUgWJWBPl+tBVLdyvBK5ACgQY0INj3RY8iaqto50OqStWYpIAMgymBkMi3uFOnwq52w3JC+SRffAi/OahTmKiQJMnT4CeVBGY248hOVC1pHAKUPkaiqxKlKkTmPDWrd7CpOY5U7zp4/KaeYgNmAkaaADvjyNBUN4FR1t86tNioMkk+6jh/ELW7qaSk5uRPlv8AgMtO4RBSspP5SPilQ85BoLxh/WDuBnjpNq0m3MUPsgeCSoJUyuBx7TZBvxIPcDurK7ONyDHEabr8J4791XpAdwbyUk/dhYiTBlJIzDkoZZEx1ml6DJ4nbbq0JSFFEBAJBMqyAxOgFyT41DDzv9Kr140mWDrRAUA9c5/Sq9eNezuf0iqcJpvdQezrOrivnSZFf0ivh+lOpHGjV6+NBHyK/Or4fpUfEEp0UT3x+lTI3VFxSJIjh+36UEJWKVxoftKvQFLkvTRoHftKuNSMMSrUnWPVqhVYYAwnx+hvQOdVzPn+1Opw4O9XnTikU43HdQMpwoI/EPEmlOAHFX94zHKpLbM3I0OpPhajeYMzMDTfpxoJWB2Nhuqh1orXI+8LjiTe+XICBa3anRWk3qOy4MMvPhiUKBMjMohSZkWUTTeKxRkydST57vgPOq91/j4aUHVtj9ImdoNFrEASRBBt8RcG2oNVG0ujzuDWVtrdcw5IslTi1I3QW5IUNIIHeBrWDwGMWysLB8J3V0zYXSkOJ42uDQaro/0dfdQkqbS0APxntmd6ss3i145zarJ7ZKBY4hgEbisCOVUOH2wXAUqGcWhK1TO6AHJR8R41JVtFSD/5hvEIRpnJbU0ndfIo5BzgDnQN7Y6FM4hlxK8W2JSYDakFSjqEyu1zaI31y72WYUqxgciAlsz3rIgf4TXW0PSv/ZHJBBClllKDvBCklRjnFYroKlLf2kqlCvtL+YEglJCsoTIiYIPmaDP+1H/awQbKaSCOaFrP/VWN6vu8q0fTnF9ZijvATbxJNZ8UHg33eVeo06V6gvNko+8EkjsHzlIG8TVztNuChP5SCfME1RYLHBl5lZEgKKT3KzJnwJnwq32gSpZJ4+PCggdIDlSsEaqt3b/rVM2NZ+W6OGu+tF0sY+7Qv80D/Csz8APGs22JA9HWD650EtKpAvbeZ/h3+uNClQSNYBkHvtHjaK8EHLHf4QO6lZPaju+MGgZd4Tw7vWnlTzHvwOPzTP0+NA+3cxxjz/cfGvB2FA/1fgYPwoLbOEqFzNh4wNw1qx6PYgpxKm5s5KSJ7N7ieIN/MVUqZ7STwMaVaNCHSv3e1IPAg2PwoM2cMRZXvJJSeRBg6cxS5Iq36W4bJjHZTlzlLiRoCHEgkgf7zrB/ZqsjjQNikv6+lOZINFm5euVACQI9fKkUbU840e7ypAmgZE8Kbfb57x6+VTEGDdM/KmXU+HhOtBUlGvh9KbxDUK8KsF4f140zi27k0EJKJ8qtcI1AFptf14mmMLhp8B8zU1Ayi3n69XoDLNhPjQBoDQevHwog76/nRKWN48r0DmGPGY0rz6xAAHd6376bDkbtdx9Wp0tzPH1rQMNtAm/7eQrzuHG8Dl3a06JT69bqF0g/vQVTo7au81bbBxJQoTp+59eNVL3vqM76l4RR8fRoOqbIxZBBSFndCFBKr2ETYmb5VWOhrT4baClCFDMqIU2U5SsXukG6VGD2FSFQcqlRWA6P4zMmN8V0TCwtCSq4iYUZWiYMBf40xB4wQeEA3gEgCGQCybpO5HFEagzPZ3VR7c2QEPLdj/XALPelIbM8ZCUq71GrBwkOr6pRS8kBRjR5o6LI0Kgeyo8UzAkVH2g4VtFxZJULExFjaAOAMf3jQcX2u5mecP8AER5WqHT+LH3i/wCur/MaYoDFepQK9QTNqYUqJbQLlxSEjmV5Uj4itM/dwjgdR38Kz2NxSkLLqD2kOlaTulKs3lIp5O3xM5CDwCrfESPjQSemuNhTTQ1SjOrlmsB8CfKqBgdmfV/5V7amMLzhWbEhKQBoAlISBzsNaHCqt9ONxrQWjQk23mfMUykwr0fWtOsKjwIA+nlpTateU/PT5Cg9ijZUcvV6F1FhwFh8QL99HiUdmO8eU0CjKe8T46fOgscE4FoKpJVAMR+K83Np1qz2ti2mspUtKZAOX3lXv7qZ4i+lU+x9kPvMrW1JDau0AJIChJVA1ExOsSN2k3Y3RFt3KtSlQp1SXVAiwhKkqSIM6q3H3aA9q9KG8Yy2nq3QtkkIdUUgFKozNlImRYKB3EEbzVUhMXFW/SbYCcOtJZWXG1JAkgpKV9olJBAtEEf2uFU6BQOCjy+p/SmCedPtk+HP1zoPP+o9XppmOHd63U7NLff6/agadSZ0imSPCpJO76fI0GT160oGcvKfXDU02tqTf1x7qkKTvA+lORwoGQ2BpSWolGvJFAMn1NeIoxhTrNKlm/KgBCKOTNp8/wBKc6mNB+n86VaRG8eFA0R8ZpCoR4eH7U4Ge49+7yoEi2sHgR+mlqCpdMrV/WNSsEe0k+uFQ3R21RY5lfFRroGxejGGxq0KwDpDgSpTmFXnzIIR7zS1g5kh0gEFSrKBzfhoD2Iq6QkSVGABqSbACugY1ksJShRnKkSRoYEm3GAs98VnehmzUYY531JDsGEkj7pP4id2eJHLTeatttbcTlCfxHtR+IJ3A8yL90caCBj8WW1pcB7TKr82nIB8JynxqZtzbAWysBOicxgbkwqbbrT4VUqbW4ylQQv3FNLlCojKci5IiLAd8VTbV6QhjCOX++dbLSBN0haMq1+CFEjvHGwc9WuSTxJPnegrxpKB0V6kBpKCwIzpVMXJ0AA8ANO6qtSoq2aEBQ51UYjXxoBLlO4ZXxNRVCnMMr5igucMqSCbQR479fKmVrHZPLX4R8BQsHta6T4iD9fnQFVk8h9e6glvCUzvg/z+MUK0GOOh8I3eO7vrzjnZ1uQR8jStKkCRuA+V6CTsLpK7glqLd0k9pBOUSLZkqg5VRA0IIABBgR0fZuzi+2jF4ZslLqQpaEgZm1n3oSPwq1tMEnlXI3Tc+vVhV90U6f4nADI1kcbzSG3J7JOuRSSFInUi4ndc0HRMTscvIU262vKoQewcySNFJBT7wIkcxXM8dg1MvOMuCFtqKTaOBB5SkpMbpvetyfbxiCCBhUCbT1yzHOAifjWD2ntBb7zjznvuHMqJ1gJ38gKDySNPQ8KdCd/fUNTel9xOgpes4G/eb/GDQSeuG88OOviKIzyqIpcbteE/GnUkgW8iI1oCLgBvryvShaTvv+386bUYn4jy/bd+tB1l4k+Nvj+26gfK6Tre+m1L9c/lQKIm5vw/TXT60Dqo3ijWjf6400rEcK8l6PdiN4tQSUqtP6UYInnUQLkzafjSBc6mOIvQSlrGt+86eUgUgcEG3O4OnHSmcoA1nz9TRFYiNNN/MWndQClX4gCB5fDvpFqvcd/rfXkq4EGeU+O6vG0XnieFBSn3jPE/OrHZG0ywpS0lSSW3kBSSQpKltqCFJIIiHOrM6wkxJiq7DJKjz1Pzqa04ElM6ZhI8zQaHZWzXsQ4B1irjMVBxRUokyVEnfc3BJ3zXR9m9DUtIkOOlwic2btEn+Igkk981g8HtJx1LDs5O0pCjISI/MJERPxmtftPb62MJ21BRJAB03zA8BQQNu7MUWs2HxL1tczy1qi4UCVKnforfpECsX0vw2VrCK/EpDoUbAqUktHMY3nNV7iOl5W2odS2AQfdCgYgwD+bUmaofsjmNYWorS39nClIQtVlhcZgneD92nUQSQLTNBmyqkCq86ypJhSSk89/MEajmKEUDwVXqEV6gscCqQaq8R7x76sdniAarsZ7xoGSbUTBv63UFK0b0E5lenCPoZpAD2e+PKKBGh8PrPyp2Ljv+poJTaQU+vX86BtcRvi/lAI8oo8KQUnkSPGP3rzidSNUmfMCaBnFIAVI01+f0qOhAm9SXHQU2nd6+NRnXMqjA3nWgeZtxI+VSOtm3qKrw4ac6xW+NKCda0KNvEUhSDu+lQ+vjd8YpFYg6x9aC0Yw6fzEGDxAHeD50yq4gg+N6j/bVEDS1B9pPCgf7zPPWiBHP61E680hxKqCdn9fyoE2PrTwqJ1xrwxB30EpwcCKCfQpg4ikOI5UEhLg3mPXOng5a0Hjf6VCS8aMK5UEhK6Ur7J9c6jqXQNu3MWoHgsC97eVC+5IJ7/XrhTLjvChWuRPrhQOYcwCaDEO6TqCTTjY7IHMD4008qVX+HMk0F7sjbRQEpiQm3MTe3nVjtrbwdQkKElMxeNe+s26+VNxuHibcOA5Cn9j4EEyozlI3DQkDzBI+NBY4TGtpBzpykfmufFJvPq9U+0sYlx0KCeykADiYKlC/easds4QR/Vm3DLZQB1yzoOW6qBxHrWg0GCS/tBSMO22gLi5JypGW+ZarwTETqfOs86kpOVQykbjr/LnT2BdyOA7rSATvt9atQ2FghUlKtAb5V5UnMn8uug50FMF8xXqKw3CloP/Z"/>
          <p:cNvSpPr>
            <a:spLocks noChangeAspect="1" noChangeArrowheads="1"/>
          </p:cNvSpPr>
          <p:nvPr/>
        </p:nvSpPr>
        <p:spPr bwMode="auto">
          <a:xfrm>
            <a:off x="155575" y="-792163"/>
            <a:ext cx="2762250" cy="16573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4100" name="Picture 4" descr="http://www.geek-world.com.pl/wp-content/uploads/2011/01/trzepak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852936"/>
            <a:ext cx="4762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54852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096" y="476672"/>
            <a:ext cx="9036496" cy="5755422"/>
          </a:xfrm>
          <a:prstGeom prst="rect">
            <a:avLst/>
          </a:prstGeom>
        </p:spPr>
        <p:txBody>
          <a:bodyPr wrap="square">
            <a:spAutoFit/>
          </a:bodyPr>
          <a:lstStyle/>
          <a:p>
            <a:r>
              <a:rPr lang="pl-PL" sz="4000" b="1" dirty="0" smtClean="0">
                <a:solidFill>
                  <a:srgbClr val="7030A0"/>
                </a:solidFill>
                <a:latin typeface="Comic Sans MS" pitchFamily="66" charset="0"/>
              </a:rPr>
              <a:t>       Zabawy </a:t>
            </a:r>
            <a:r>
              <a:rPr lang="pl-PL" sz="4000" b="1" dirty="0">
                <a:solidFill>
                  <a:srgbClr val="7030A0"/>
                </a:solidFill>
                <a:latin typeface="Comic Sans MS" pitchFamily="66" charset="0"/>
              </a:rPr>
              <a:t>przy </a:t>
            </a:r>
            <a:r>
              <a:rPr lang="pl-PL" sz="4000" b="1" dirty="0" smtClean="0">
                <a:solidFill>
                  <a:srgbClr val="7030A0"/>
                </a:solidFill>
                <a:latin typeface="Comic Sans MS" pitchFamily="66" charset="0"/>
              </a:rPr>
              <a:t>trzepaku</a:t>
            </a:r>
            <a:r>
              <a:rPr lang="pl-PL" sz="2000" dirty="0">
                <a:latin typeface="Comic Sans MS" pitchFamily="66" charset="0"/>
              </a:rPr>
              <a:t> </a:t>
            </a:r>
          </a:p>
          <a:p>
            <a:pPr algn="ctr"/>
            <a:r>
              <a:rPr lang="pl-PL" sz="2000" dirty="0">
                <a:latin typeface="Comic Sans MS" pitchFamily="66" charset="0"/>
              </a:rPr>
              <a:t>Do przyrządów, które zawsze </a:t>
            </a:r>
            <a:r>
              <a:rPr lang="pl-PL" sz="2000" dirty="0" smtClean="0">
                <a:latin typeface="Comic Sans MS" pitchFamily="66" charset="0"/>
              </a:rPr>
              <a:t>są </a:t>
            </a:r>
            <a:r>
              <a:rPr lang="pl-PL" sz="2000" dirty="0">
                <a:latin typeface="Comic Sans MS" pitchFamily="66" charset="0"/>
              </a:rPr>
              <a:t>przed blokiem i które można </a:t>
            </a:r>
            <a:r>
              <a:rPr lang="pl-PL" sz="2000" dirty="0" smtClean="0">
                <a:latin typeface="Comic Sans MS" pitchFamily="66" charset="0"/>
              </a:rPr>
              <a:t>wykorzystać </a:t>
            </a:r>
            <a:r>
              <a:rPr lang="pl-PL" sz="2000" dirty="0">
                <a:latin typeface="Comic Sans MS" pitchFamily="66" charset="0"/>
              </a:rPr>
              <a:t>do zabawy należy </a:t>
            </a:r>
            <a:r>
              <a:rPr lang="pl-PL" sz="2000" dirty="0" err="1">
                <a:latin typeface="Comic Sans MS" pitchFamily="66" charset="0"/>
              </a:rPr>
              <a:t>trzepak.Ten</a:t>
            </a:r>
            <a:r>
              <a:rPr lang="pl-PL" sz="2000" dirty="0">
                <a:latin typeface="Comic Sans MS" pitchFamily="66" charset="0"/>
              </a:rPr>
              <a:t> kto posiada piłkę może od razu wyjść z nią na dwór i urządzić zawody w siatkówkę. Za siatkę będzie służył niezawodny trzepak, który zresztą jest ulubionym składnikiem innych zabaw, takich jak wygibasy na trzepaku, gra w gumę</a:t>
            </a:r>
            <a:r>
              <a:rPr lang="pl-PL" sz="2000" dirty="0" smtClean="0">
                <a:latin typeface="Comic Sans MS" pitchFamily="66" charset="0"/>
              </a:rPr>
              <a:t>.</a:t>
            </a:r>
            <a:r>
              <a:rPr lang="pl-PL" sz="2000" b="1" dirty="0">
                <a:latin typeface="Comic Sans MS" pitchFamily="66" charset="0"/>
              </a:rPr>
              <a:t> </a:t>
            </a:r>
            <a:endParaRPr lang="pl-PL" sz="2000" b="1" dirty="0" smtClean="0">
              <a:latin typeface="Comic Sans MS" pitchFamily="66" charset="0"/>
            </a:endParaRPr>
          </a:p>
          <a:p>
            <a:r>
              <a:rPr lang="pl-PL" sz="4000" b="1" dirty="0" smtClean="0">
                <a:solidFill>
                  <a:srgbClr val="7030A0"/>
                </a:solidFill>
                <a:latin typeface="Comic Sans MS" pitchFamily="66" charset="0"/>
              </a:rPr>
              <a:t>                Zośka</a:t>
            </a:r>
            <a:r>
              <a:rPr lang="pl-PL" sz="4000" dirty="0">
                <a:solidFill>
                  <a:srgbClr val="7030A0"/>
                </a:solidFill>
                <a:latin typeface="Comic Sans MS" pitchFamily="66" charset="0"/>
              </a:rPr>
              <a:t> </a:t>
            </a:r>
          </a:p>
          <a:p>
            <a:pPr algn="ctr"/>
            <a:r>
              <a:rPr lang="pl-PL" sz="2000" dirty="0">
                <a:latin typeface="Comic Sans MS" pitchFamily="66" charset="0"/>
              </a:rPr>
              <a:t>Zośka jest grą nieśmiertelną. Dawniej był nią pęczek kolorowej włóczki, przymocowany do ołowianego krążka z dziurkami. Gra jest bardzo prosta. Wszyscy muszą ustawić się w kółku i podbijać Zośkę nogą tak długo, jak to będzie możliwe. Wygrywa ten, kto odbije Zośkę najwięcej </a:t>
            </a:r>
            <a:r>
              <a:rPr lang="pl-PL" sz="2000" dirty="0" err="1">
                <a:latin typeface="Comic Sans MS" pitchFamily="66" charset="0"/>
              </a:rPr>
              <a:t>razy.Ma</a:t>
            </a:r>
            <a:r>
              <a:rPr lang="pl-PL" sz="2000" dirty="0">
                <a:latin typeface="Comic Sans MS" pitchFamily="66" charset="0"/>
              </a:rPr>
              <a:t> ona również inne zastosowania, np. można nią grać, jak piłką nożną. Wspaniałe turnieje piłki nożnej, siatkówki, czy koszykówki zawsze stanowiły i będą stanowić najciekawszą formę spędzania czasu.</a:t>
            </a:r>
          </a:p>
          <a:p>
            <a:pPr algn="ctr"/>
            <a:endParaRPr lang="pl-PL" sz="2400" dirty="0" smtClean="0">
              <a:latin typeface="Comic Sans MS" pitchFamily="66" charset="0"/>
            </a:endParaRPr>
          </a:p>
          <a:p>
            <a:endParaRPr lang="pl-PL" sz="2400" dirty="0">
              <a:latin typeface="Comic Sans MS" pitchFamily="66" charset="0"/>
            </a:endParaRP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86</a:t>
            </a:fld>
            <a:endParaRPr lang="pl-PL"/>
          </a:p>
        </p:txBody>
      </p:sp>
    </p:spTree>
    <p:extLst>
      <p:ext uri="{BB962C8B-B14F-4D97-AF65-F5344CB8AC3E}">
        <p14:creationId xmlns:p14="http://schemas.microsoft.com/office/powerpoint/2010/main" val="28688563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12202" y="260648"/>
            <a:ext cx="8640960" cy="5755422"/>
          </a:xfrm>
          <a:prstGeom prst="rect">
            <a:avLst/>
          </a:prstGeom>
        </p:spPr>
        <p:txBody>
          <a:bodyPr wrap="square">
            <a:spAutoFit/>
          </a:bodyPr>
          <a:lstStyle/>
          <a:p>
            <a:r>
              <a:rPr lang="pl-PL" sz="4000" b="1" dirty="0" smtClean="0">
                <a:solidFill>
                  <a:srgbClr val="7030A0"/>
                </a:solidFill>
                <a:latin typeface="Comic Sans MS" pitchFamily="66" charset="0"/>
              </a:rPr>
              <a:t>         Gra </a:t>
            </a:r>
            <a:r>
              <a:rPr lang="pl-PL" sz="4000" b="1" dirty="0">
                <a:solidFill>
                  <a:srgbClr val="7030A0"/>
                </a:solidFill>
                <a:latin typeface="Comic Sans MS" pitchFamily="66" charset="0"/>
              </a:rPr>
              <a:t>w </a:t>
            </a:r>
            <a:r>
              <a:rPr lang="pl-PL" sz="4000" b="1" dirty="0" smtClean="0">
                <a:solidFill>
                  <a:srgbClr val="7030A0"/>
                </a:solidFill>
                <a:latin typeface="Comic Sans MS" pitchFamily="66" charset="0"/>
              </a:rPr>
              <a:t>kamyczki</a:t>
            </a:r>
            <a:endParaRPr lang="pl-PL" dirty="0">
              <a:solidFill>
                <a:srgbClr val="7030A0"/>
              </a:solidFill>
              <a:latin typeface="Comic Sans MS" pitchFamily="66" charset="0"/>
            </a:endParaRPr>
          </a:p>
          <a:p>
            <a:pPr algn="ctr"/>
            <a:r>
              <a:rPr lang="pl-PL" dirty="0">
                <a:latin typeface="Comic Sans MS" pitchFamily="66" charset="0"/>
              </a:rPr>
              <a:t>Jest to zabawa o bardzo prostych zasadach. Dzieci muszą zebrać na podwórku jak największą ilość kamyczków, a następnie przystępują do zawodów. Na dłoni należy ułożyć jeden kamyk, podrzucić go do góry i złapać tą samą ręką. Następnie bierze się dwa kamyki jednocześnie, podrzuca i łapie. Potem kolejno trzy, cztery, pięć kamyczków aż do skuchy. Wygrywa ten, kto złapie jak najwięcej kamyczków.</a:t>
            </a:r>
          </a:p>
          <a:p>
            <a:r>
              <a:rPr lang="pl-PL" dirty="0">
                <a:latin typeface="Comic Sans MS" pitchFamily="66" charset="0"/>
              </a:rPr>
              <a:t> </a:t>
            </a:r>
          </a:p>
          <a:p>
            <a:r>
              <a:rPr lang="pl-PL" sz="4000" b="1" dirty="0" smtClean="0">
                <a:solidFill>
                  <a:srgbClr val="7030A0"/>
                </a:solidFill>
                <a:latin typeface="Comic Sans MS" pitchFamily="66" charset="0"/>
              </a:rPr>
              <a:t>        Wyścigi </a:t>
            </a:r>
            <a:r>
              <a:rPr lang="pl-PL" sz="4000" b="1" dirty="0">
                <a:solidFill>
                  <a:srgbClr val="7030A0"/>
                </a:solidFill>
                <a:latin typeface="Comic Sans MS" pitchFamily="66" charset="0"/>
              </a:rPr>
              <a:t>na </a:t>
            </a:r>
            <a:r>
              <a:rPr lang="pl-PL" sz="4000" b="1" dirty="0" smtClean="0">
                <a:solidFill>
                  <a:srgbClr val="7030A0"/>
                </a:solidFill>
                <a:latin typeface="Comic Sans MS" pitchFamily="66" charset="0"/>
              </a:rPr>
              <a:t>kapsle</a:t>
            </a:r>
            <a:endParaRPr lang="pl-PL" sz="4000" dirty="0">
              <a:solidFill>
                <a:srgbClr val="7030A0"/>
              </a:solidFill>
              <a:latin typeface="Comic Sans MS" pitchFamily="66" charset="0"/>
            </a:endParaRPr>
          </a:p>
          <a:p>
            <a:pPr algn="ctr"/>
            <a:r>
              <a:rPr lang="pl-PL" dirty="0">
                <a:latin typeface="Comic Sans MS" pitchFamily="66" charset="0"/>
              </a:rPr>
              <a:t>Istotą tej gry jest niebanalny tor wyścigowy, który buduje się w piaskownicy, bądź rysuje się go kredą na chodniku. Należy uwzględnić ostre zakręty, mostki, tunele itp. Jak nazwa wskazuje do gry potrzebne są kapsle. Trzeba nimi tak pstrykać, by odskakiwały jak najdalej. Jedna kolejka to trzy pstryknięcia. Kto umie strzelać kapslem najmocniej i najcelniej ten oczywiście wygrywa. Dodatkowym urozmaiceniem gry mogą być turnieje, które można rozegrać najpierw wśród znajomych z klatki, potem z całego bloku lub nawet kilku. Najlepsi gracze będą mogli zagrać w finale między sobą i ubiegać się o tytuł mistrza gry.</a:t>
            </a: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87</a:t>
            </a:fld>
            <a:endParaRPr lang="pl-PL"/>
          </a:p>
        </p:txBody>
      </p:sp>
    </p:spTree>
    <p:extLst>
      <p:ext uri="{BB962C8B-B14F-4D97-AF65-F5344CB8AC3E}">
        <p14:creationId xmlns:p14="http://schemas.microsoft.com/office/powerpoint/2010/main" val="118515244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79312" y="764704"/>
            <a:ext cx="8712968" cy="4339650"/>
          </a:xfrm>
          <a:prstGeom prst="rect">
            <a:avLst/>
          </a:prstGeom>
        </p:spPr>
        <p:txBody>
          <a:bodyPr wrap="square">
            <a:spAutoFit/>
          </a:bodyPr>
          <a:lstStyle/>
          <a:p>
            <a:pPr algn="ctr"/>
            <a:r>
              <a:rPr lang="pl-PL" sz="2800" dirty="0">
                <a:latin typeface="Comic Sans MS" pitchFamily="66" charset="0"/>
              </a:rPr>
              <a:t>Oczywiście podobnych zabaw było znacznie </a:t>
            </a:r>
            <a:r>
              <a:rPr lang="pl-PL" sz="2800" dirty="0" smtClean="0">
                <a:latin typeface="Comic Sans MS" pitchFamily="66" charset="0"/>
              </a:rPr>
              <a:t>więcej, w </a:t>
            </a:r>
            <a:r>
              <a:rPr lang="pl-PL" sz="2800" dirty="0">
                <a:latin typeface="Comic Sans MS" pitchFamily="66" charset="0"/>
              </a:rPr>
              <a:t>chowanego, rzucanie się bryłkami z piasku gdy przed blokiem pękła rura i robotnicy stworzyli okopy, granie w kwadraty, jedno podanie czy zabawy saletrą, również umilały dzieciakom czas. </a:t>
            </a:r>
            <a:r>
              <a:rPr lang="pl-PL" sz="2800" dirty="0" smtClean="0">
                <a:latin typeface="Comic Sans MS" pitchFamily="66" charset="0"/>
              </a:rPr>
              <a:t>Dziś patrząc na opustoszałe </a:t>
            </a:r>
            <a:r>
              <a:rPr lang="pl-PL" sz="2800" dirty="0">
                <a:latin typeface="Comic Sans MS" pitchFamily="66" charset="0"/>
              </a:rPr>
              <a:t>place i trzepaki robi </a:t>
            </a:r>
            <a:r>
              <a:rPr lang="pl-PL" sz="2800" dirty="0" smtClean="0">
                <a:latin typeface="Comic Sans MS" pitchFamily="66" charset="0"/>
              </a:rPr>
              <a:t>nam się </a:t>
            </a:r>
            <a:r>
              <a:rPr lang="pl-PL" sz="2800" dirty="0">
                <a:latin typeface="Comic Sans MS" pitchFamily="66" charset="0"/>
              </a:rPr>
              <a:t>autentycznie smutno. </a:t>
            </a:r>
            <a:endParaRPr lang="pl-PL" sz="2800" dirty="0" smtClean="0">
              <a:latin typeface="Comic Sans MS" pitchFamily="66" charset="0"/>
            </a:endParaRPr>
          </a:p>
          <a:p>
            <a:pPr algn="ctr"/>
            <a:r>
              <a:rPr lang="pl-PL" sz="4000" b="1" dirty="0" smtClean="0">
                <a:solidFill>
                  <a:srgbClr val="7030A0"/>
                </a:solidFill>
                <a:latin typeface="Comic Sans MS" pitchFamily="66" charset="0"/>
              </a:rPr>
              <a:t>Ale </a:t>
            </a:r>
            <a:r>
              <a:rPr lang="pl-PL" sz="4000" b="1" dirty="0">
                <a:solidFill>
                  <a:srgbClr val="7030A0"/>
                </a:solidFill>
                <a:latin typeface="Comic Sans MS" pitchFamily="66" charset="0"/>
              </a:rPr>
              <a:t>cóż takie </a:t>
            </a:r>
            <a:r>
              <a:rPr lang="pl-PL" sz="4000" b="1" dirty="0" smtClean="0">
                <a:solidFill>
                  <a:srgbClr val="7030A0"/>
                </a:solidFill>
                <a:latin typeface="Comic Sans MS" pitchFamily="66" charset="0"/>
              </a:rPr>
              <a:t>czasy! </a:t>
            </a:r>
            <a:r>
              <a:rPr lang="pl-PL" sz="4000" b="1" dirty="0">
                <a:solidFill>
                  <a:srgbClr val="7030A0"/>
                </a:solidFill>
                <a:latin typeface="Comic Sans MS" pitchFamily="66" charset="0"/>
              </a:rPr>
              <a:t/>
            </a:r>
            <a:br>
              <a:rPr lang="pl-PL" sz="4000" b="1" dirty="0">
                <a:solidFill>
                  <a:srgbClr val="7030A0"/>
                </a:solidFill>
                <a:latin typeface="Comic Sans MS" pitchFamily="66" charset="0"/>
              </a:rPr>
            </a:br>
            <a:endParaRPr lang="pl-PL" sz="4000" b="1" dirty="0">
              <a:solidFill>
                <a:srgbClr val="7030A0"/>
              </a:solidFill>
              <a:latin typeface="Comic Sans MS" pitchFamily="66" charset="0"/>
            </a:endParaRPr>
          </a:p>
        </p:txBody>
      </p:sp>
      <p:sp>
        <p:nvSpPr>
          <p:cNvPr id="3" name="Symbol zastępczy numeru slajdu 2"/>
          <p:cNvSpPr>
            <a:spLocks noGrp="1"/>
          </p:cNvSpPr>
          <p:nvPr>
            <p:ph type="sldNum" sz="quarter" idx="12"/>
          </p:nvPr>
        </p:nvSpPr>
        <p:spPr/>
        <p:txBody>
          <a:bodyPr/>
          <a:lstStyle/>
          <a:p>
            <a:fld id="{6196B06C-77F0-45E2-864D-CB9CAB8CC921}" type="slidenum">
              <a:rPr lang="pl-PL" smtClean="0"/>
              <a:pPr/>
              <a:t>88</a:t>
            </a:fld>
            <a:endParaRPr lang="pl-PL"/>
          </a:p>
        </p:txBody>
      </p:sp>
    </p:spTree>
    <p:extLst>
      <p:ext uri="{BB962C8B-B14F-4D97-AF65-F5344CB8AC3E}">
        <p14:creationId xmlns:p14="http://schemas.microsoft.com/office/powerpoint/2010/main" val="625513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Spring">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erodynamiczny">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967</TotalTime>
  <Words>4058</Words>
  <Application>Microsoft Office PowerPoint</Application>
  <PresentationFormat>Pokaz na ekranie (4:3)</PresentationFormat>
  <Paragraphs>297</Paragraphs>
  <Slides>88</Slides>
  <Notes>1</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88</vt:i4>
      </vt:variant>
    </vt:vector>
  </HeadingPairs>
  <TitlesOfParts>
    <vt:vector size="99" baseType="lpstr">
      <vt:lpstr>SimSun</vt:lpstr>
      <vt:lpstr>Arial</vt:lpstr>
      <vt:lpstr>Berlin Sans FB Demi</vt:lpstr>
      <vt:lpstr>Calibri</vt:lpstr>
      <vt:lpstr>Comic Sans MS</vt:lpstr>
      <vt:lpstr>Courier New</vt:lpstr>
      <vt:lpstr>Times New Roman</vt:lpstr>
      <vt:lpstr>Trebuchet MS</vt:lpstr>
      <vt:lpstr>Wingdings</vt:lpstr>
      <vt:lpstr>Wingdings 2</vt:lpstr>
      <vt:lpstr>Spring</vt:lpstr>
      <vt:lpstr>CZAS WOLNY DZIECI I MŁODZIEŻY w aspekcie wartości wychowawczych i zagrożeń</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Najczęściej praktykowane współczesne formy spędzania wolnego czasu </vt:lpstr>
      <vt:lpstr>Prezentacja programu PowerPoint</vt:lpstr>
      <vt:lpstr>Prezentacja programu PowerPoint</vt:lpstr>
      <vt:lpstr>Środki masowego przekazu (mass media, środki komunikowania masowego)  </vt:lpstr>
      <vt:lpstr>Samokształcenie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Turystyka dzieci i  młodzieży w rodzinie</vt:lpstr>
      <vt:lpstr>Formy działalności krajoznawczo - turystycznej w rodzinie </vt:lpstr>
      <vt:lpstr>Formy działalności krajoznawczo - turystycznej w rodzinie </vt:lpstr>
      <vt:lpstr>Cel wychowawczy  krajoznawstwa i turystyki</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Gry i zabawy naszych dziadków</vt:lpstr>
      <vt:lpstr>Prezentacja programu PowerPoint</vt:lpstr>
      <vt:lpstr>Prezentacja programu PowerPoint</vt:lpstr>
      <vt:lpstr>Prezentacja programu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Jak wspomagać rozwój swojego dziecka?</dc:title>
  <dc:creator>Pieguska</dc:creator>
  <cp:lastModifiedBy>User</cp:lastModifiedBy>
  <cp:revision>103</cp:revision>
  <dcterms:created xsi:type="dcterms:W3CDTF">2010-11-24T11:46:46Z</dcterms:created>
  <dcterms:modified xsi:type="dcterms:W3CDTF">2020-08-30T15:47:49Z</dcterms:modified>
</cp:coreProperties>
</file>