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71C3D6-E4C6-2AA5-D604-8771366561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4D1DF7A-D967-617A-F937-CF1CEDBB3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BDA3530-A42C-A84A-8793-2311A08DA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446243-8DA5-0027-A094-E0DA8D612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EA2856-CD55-E77D-9A94-0A5796DFF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262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26AA1C-5698-4AE6-27D8-07067D171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4C94F1-4C42-A7AA-2088-7CC2CF113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6E2901A-E566-1A3D-FEBD-5B618B0DB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1FE41A-F535-07ED-2076-EAB3FA24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17D76C-8462-70CB-E9AE-37438B749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8949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A2CFB1-A842-763A-612B-CFC4A2B55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5F60A81-FC60-C7AC-97C3-2A8C2708C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BD38C0-4FD9-9207-D99F-E3E6A05CB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126124-F51C-3629-9614-0FF16BD62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F483CC-0FDB-3BD1-DF62-5A3DA5EAD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412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E02DE9-E357-42CF-D67E-613DCF1A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90FCC8-39F5-B39E-20C9-2A88FA0B4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DF13796-B3E0-F79C-C4CE-660964828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F25242-D888-67A7-FAC9-C4158FD8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A1E8CC-B290-C4D6-6D10-347C08BD4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0E43EB1-86CA-3B04-9422-E2F19BA0E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2582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AC605A-1746-5B68-659C-CCBA7533A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4A7F2B6-E038-CCF0-8322-A87F8DFB7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5A568D-D3AF-D222-7B63-019749692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6ABCA3D-C3E8-F148-41BF-D8F107D23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42B9024-244F-553C-7852-E6A9C69375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10302B0E-765B-999B-08D2-6E65AED24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74F8114-2F13-1750-98EF-EED63C2A8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88E0F9A-CA98-DC49-B902-4E51A65A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274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43C3A2-4B90-BB3A-5EB7-DF9F50DF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8D14B64-99C7-5F56-4E5C-FA28E2999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21B1E9B-E313-2DF8-01D8-F5EDEEDDD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C39F57D-C92A-1FBB-5663-9E1CF736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500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25BC60D-C4EB-7BF6-2438-A3E2D94D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B2F07F1-F49D-BB63-04A7-B704C7C9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BE864F1-AB95-5AC7-6E45-6E49D5DD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949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CF566D-2ED9-5D6D-E920-B22928293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5B2DE5-79C7-FD89-0138-D04AAB2CF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0451C2C-8584-2244-BB9F-45D2B77A3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3DFD42C-E823-369B-ECD1-7E73625F8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6CA79AA-AA94-027A-2B18-9065FCB0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267478A-84FB-2740-8B67-7DFA0DFE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242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973D4B-5C2B-2DDA-80B9-1E7F85521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A9E7EE0-DD2B-01A6-5B61-2D05C3EA31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2D636BF-80DB-FC06-A088-9D19A3B228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D122ADB-F23E-7725-9202-E66A8747A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A71E7D0-3F4D-64C0-0B2E-3CC29E9A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308E17B-1B81-4926-A7BC-DE3C18F2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032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AF5DDE-5EAF-8317-DE5C-FA36F7F07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5EE7F1A-7CCC-4642-0C4A-1339F1D4A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B02F6C3-396B-99FA-0159-ED82213B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FD119CE-6ED1-FCD9-BBE3-32C27876C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DD2F08-6D3E-6AF3-8101-F947E283D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9673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A4814A8-0E4E-D3C4-CEE8-3808338619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5837849-EF0A-7259-2A8D-2455BACEB3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D9239AD-B672-955A-A561-611D0805A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01DCEA-CB10-1743-E99D-A66EAFBA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63C398A-50AB-345F-6801-C7B74528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3182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0F50C90-874B-2A24-572F-EC99976A2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D3537B2-CC49-FF50-F336-35522A3AD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F5E8527-017E-3D39-A701-7D674E26F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10951-2737-4B8E-A51F-C509511FCBC0}" type="datetimeFigureOut">
              <a:rPr lang="pl-PL" smtClean="0"/>
              <a:t>2026-01-02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4CFF73C-8095-1C2A-7D2E-D5912DE1DE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F59736D-E35F-E2F1-EF52-B4AE401CA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F8107-FCC0-451A-A346-061231300D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31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8A3360E5-7565-2D77-E81F-99A83CBBE4B2}"/>
              </a:ext>
            </a:extLst>
          </p:cNvPr>
          <p:cNvSpPr/>
          <p:nvPr/>
        </p:nvSpPr>
        <p:spPr>
          <a:xfrm>
            <a:off x="539495" y="484519"/>
            <a:ext cx="1865376" cy="578815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SZKŁO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1815657-BF8A-2CC3-444B-89DE92E12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31842"/>
              </p:ext>
            </p:extLst>
          </p:nvPr>
        </p:nvGraphicFramePr>
        <p:xfrm>
          <a:off x="850392" y="1012854"/>
          <a:ext cx="133502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5024">
                  <a:extLst>
                    <a:ext uri="{9D8B030D-6E8A-4147-A177-3AD203B41FA5}">
                      <a16:colId xmlns:a16="http://schemas.microsoft.com/office/drawing/2014/main" val="13414277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  SZKŁO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757726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429C6CA9-79C1-3BD3-DAA7-445C0BEAC274}"/>
              </a:ext>
            </a:extLst>
          </p:cNvPr>
          <p:cNvSpPr txBox="1"/>
          <p:nvPr/>
        </p:nvSpPr>
        <p:spPr>
          <a:xfrm>
            <a:off x="731520" y="1636776"/>
            <a:ext cx="15179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accent6">
                    <a:lumMod val="75000"/>
                  </a:schemeClr>
                </a:solidFill>
              </a:rPr>
              <a:t>Wrzucamy:</a:t>
            </a:r>
          </a:p>
          <a:p>
            <a:endParaRPr lang="pl-PL" sz="1000" dirty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pl-PL" sz="1000" dirty="0"/>
              <a:t>butelki szklane 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szklane opakowania po kosmetykach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słoiki</a:t>
            </a:r>
          </a:p>
          <a:p>
            <a:pPr marL="171450" indent="-171450">
              <a:buFontTx/>
              <a:buChar char="-"/>
            </a:pPr>
            <a:endParaRPr lang="pl-PL" sz="1000" dirty="0"/>
          </a:p>
          <a:p>
            <a:pPr marL="171450" indent="-171450">
              <a:buFontTx/>
              <a:buChar char="-"/>
            </a:pPr>
            <a:endParaRPr lang="pl-PL" sz="1000" dirty="0">
              <a:solidFill>
                <a:srgbClr val="FF0000"/>
              </a:solidFill>
            </a:endParaRPr>
          </a:p>
          <a:p>
            <a:r>
              <a:rPr lang="pl-PL" sz="1000" b="1" dirty="0">
                <a:solidFill>
                  <a:srgbClr val="FF0000"/>
                </a:solidFill>
              </a:rPr>
              <a:t>Nie wrzucamy:</a:t>
            </a:r>
          </a:p>
          <a:p>
            <a:endParaRPr lang="pl-PL" sz="1000" b="1" dirty="0">
              <a:solidFill>
                <a:srgbClr val="FF0000"/>
              </a:solidFill>
            </a:endParaRPr>
          </a:p>
          <a:p>
            <a:pPr marL="171450" indent="-171450">
              <a:buFontTx/>
              <a:buChar char="-"/>
            </a:pPr>
            <a:r>
              <a:rPr lang="pl-PL" sz="1000" dirty="0"/>
              <a:t>ceramiki, doniczek,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porcelany, kryształów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szkła okularowego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szkła żaroodpornego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szyb okiennych i zbrojonych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luster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reflektorów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monitorów, ekranów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lamp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żarówek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71E98965-90CA-AB97-BD0B-957821935AC7}"/>
              </a:ext>
            </a:extLst>
          </p:cNvPr>
          <p:cNvSpPr/>
          <p:nvPr/>
        </p:nvSpPr>
        <p:spPr>
          <a:xfrm>
            <a:off x="2756916" y="577482"/>
            <a:ext cx="1929384" cy="5788152"/>
          </a:xfrm>
          <a:prstGeom prst="round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WW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FE6635D-5267-A648-5A5A-5F85F95E5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931890"/>
              </p:ext>
            </p:extLst>
          </p:nvPr>
        </p:nvGraphicFramePr>
        <p:xfrm>
          <a:off x="2898648" y="795528"/>
          <a:ext cx="1645920" cy="457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6635143"/>
                    </a:ext>
                  </a:extLst>
                </a:gridCol>
              </a:tblGrid>
              <a:tr h="421410">
                <a:tc>
                  <a:txBody>
                    <a:bodyPr/>
                    <a:lstStyle/>
                    <a:p>
                      <a:pPr algn="ctr"/>
                      <a:r>
                        <a:rPr lang="pl-PL" sz="12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METALE, TWORZYWA SZTUCZNE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789985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EF8243D1-B6F9-9687-5892-4F8F176A762D}"/>
              </a:ext>
            </a:extLst>
          </p:cNvPr>
          <p:cNvSpPr txBox="1"/>
          <p:nvPr/>
        </p:nvSpPr>
        <p:spPr>
          <a:xfrm>
            <a:off x="2825496" y="1636776"/>
            <a:ext cx="18608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accent6">
                    <a:lumMod val="75000"/>
                  </a:schemeClr>
                </a:solidFill>
              </a:rPr>
              <a:t>Wrzucamy:</a:t>
            </a:r>
          </a:p>
          <a:p>
            <a:endParaRPr lang="pl-PL" sz="1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pl-PL" sz="1000" dirty="0"/>
              <a:t>-     plastikowe  butelki i opakowania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kapsle, zakrętki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foliowe torebki, reklamówki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opakowania wielomateriałowe (np. kartony po mleku, sokach)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opakowania po środkach czystości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puszki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folia aluminiowa</a:t>
            </a:r>
          </a:p>
          <a:p>
            <a:endParaRPr lang="pl-PL" sz="1000" b="1" dirty="0">
              <a:solidFill>
                <a:srgbClr val="FF0000"/>
              </a:solidFill>
            </a:endParaRPr>
          </a:p>
          <a:p>
            <a:r>
              <a:rPr lang="pl-PL" sz="1000" b="1" dirty="0">
                <a:solidFill>
                  <a:srgbClr val="FF0000"/>
                </a:solidFill>
              </a:rPr>
              <a:t>Nie wrzucamy:</a:t>
            </a:r>
          </a:p>
          <a:p>
            <a:endParaRPr lang="pl-PL" sz="1000" b="1" dirty="0">
              <a:solidFill>
                <a:srgbClr val="FF0000"/>
              </a:solidFill>
            </a:endParaRPr>
          </a:p>
          <a:p>
            <a:pPr marL="171450" indent="-171450">
              <a:buFontTx/>
              <a:buChar char="-"/>
            </a:pPr>
            <a:r>
              <a:rPr lang="pl-PL" sz="1000" dirty="0"/>
              <a:t>butelek i pojemników z zawartością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opakowań po olejach silnikowych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części samochodowych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zużytych baterii i akumulatorów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zużytego sprzętu elektronicznego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puszek i pojemników po farbach i lakierach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63187287-DF97-24E6-6F50-EA0A268B7E3D}"/>
              </a:ext>
            </a:extLst>
          </p:cNvPr>
          <p:cNvSpPr/>
          <p:nvPr/>
        </p:nvSpPr>
        <p:spPr>
          <a:xfrm>
            <a:off x="5018183" y="646062"/>
            <a:ext cx="1929384" cy="5719572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35EDC3AF-F74E-8F6E-0D5C-9C429EA4A3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17615"/>
              </p:ext>
            </p:extLst>
          </p:nvPr>
        </p:nvGraphicFramePr>
        <p:xfrm>
          <a:off x="5230368" y="763934"/>
          <a:ext cx="154533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336">
                  <a:extLst>
                    <a:ext uri="{9D8B030D-6E8A-4147-A177-3AD203B41FA5}">
                      <a16:colId xmlns:a16="http://schemas.microsoft.com/office/drawing/2014/main" val="3228252310"/>
                    </a:ext>
                  </a:extLst>
                </a:gridCol>
              </a:tblGrid>
              <a:tr h="334166">
                <a:tc>
                  <a:txBody>
                    <a:bodyPr/>
                    <a:lstStyle/>
                    <a:p>
                      <a:r>
                        <a:rPr lang="pl-PL" dirty="0"/>
                        <a:t> </a:t>
                      </a:r>
                      <a:r>
                        <a:rPr lang="pl-PL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    </a:t>
                      </a:r>
                      <a:r>
                        <a:rPr lang="pl-PL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PAPIER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019408"/>
                  </a:ext>
                </a:extLst>
              </a:tr>
            </a:tbl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DDB6AEB-A23E-5EA1-F7B3-D954CF9E0F9A}"/>
              </a:ext>
            </a:extLst>
          </p:cNvPr>
          <p:cNvSpPr txBox="1"/>
          <p:nvPr/>
        </p:nvSpPr>
        <p:spPr>
          <a:xfrm>
            <a:off x="5166360" y="1313610"/>
            <a:ext cx="17023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accent6">
                    <a:lumMod val="75000"/>
                  </a:schemeClr>
                </a:solidFill>
              </a:rPr>
              <a:t>Wrzucamy:</a:t>
            </a:r>
          </a:p>
          <a:p>
            <a:endParaRPr lang="pl-PL" sz="1000" dirty="0"/>
          </a:p>
          <a:p>
            <a:pPr marL="171450" indent="-171450">
              <a:buFontTx/>
              <a:buChar char="-"/>
            </a:pPr>
            <a:r>
              <a:rPr lang="pl-PL" sz="1000" dirty="0"/>
              <a:t>opakowania papierowe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karton, tekturę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katalogi, ulotki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gazety i czasopisma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zeszyty i książki</a:t>
            </a:r>
          </a:p>
          <a:p>
            <a:pPr marL="171450" indent="-171450">
              <a:buFontTx/>
              <a:buChar char="-"/>
            </a:pPr>
            <a:endParaRPr lang="pl-PL" sz="1000" dirty="0"/>
          </a:p>
          <a:p>
            <a:r>
              <a:rPr lang="pl-PL" sz="1000" b="1" dirty="0">
                <a:solidFill>
                  <a:srgbClr val="FF0000"/>
                </a:solidFill>
              </a:rPr>
              <a:t>Nie wrzucamy:</a:t>
            </a:r>
          </a:p>
          <a:p>
            <a:endParaRPr lang="pl-PL" sz="1000" dirty="0"/>
          </a:p>
          <a:p>
            <a:pPr marL="171450" indent="-171450">
              <a:buFontTx/>
              <a:buChar char="-"/>
            </a:pPr>
            <a:r>
              <a:rPr lang="pl-PL" sz="1000" dirty="0"/>
              <a:t>zużytych chusteczek, ręczników, papieru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kartonów po napojach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papieru lakierowanego i powleczonego folią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papieru zatłuszczonego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papierowych worków po nawozach, cemencie i innych materiałach budowlanych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pieluch jednorazowych i innych materiałach higienicznych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zatłuszczonych opakowań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naczyń jednorazowych</a:t>
            </a:r>
          </a:p>
          <a:p>
            <a:endParaRPr lang="pl-PL" sz="1000" dirty="0"/>
          </a:p>
          <a:p>
            <a:endParaRPr lang="pl-PL" sz="1000" dirty="0"/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1852519D-0D9D-CD14-C0F1-4330CE8788EE}"/>
              </a:ext>
            </a:extLst>
          </p:cNvPr>
          <p:cNvSpPr/>
          <p:nvPr/>
        </p:nvSpPr>
        <p:spPr>
          <a:xfrm>
            <a:off x="7335361" y="646062"/>
            <a:ext cx="1773936" cy="57195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5A53E149-2DF1-1304-EEF2-051B26D0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95575"/>
              </p:ext>
            </p:extLst>
          </p:nvPr>
        </p:nvGraphicFramePr>
        <p:xfrm>
          <a:off x="7507224" y="724746"/>
          <a:ext cx="139903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00405083"/>
                    </a:ext>
                  </a:extLst>
                </a:gridCol>
              </a:tblGrid>
              <a:tr h="294978"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rPr>
                        <a:t>BIOODPADY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681124"/>
                  </a:ext>
                </a:extLst>
              </a:tr>
            </a:tbl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5618952-0232-19DB-3A93-C900C7B8B99A}"/>
              </a:ext>
            </a:extLst>
          </p:cNvPr>
          <p:cNvSpPr txBox="1"/>
          <p:nvPr/>
        </p:nvSpPr>
        <p:spPr>
          <a:xfrm>
            <a:off x="7507224" y="1313610"/>
            <a:ext cx="16916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accent6">
                    <a:lumMod val="75000"/>
                  </a:schemeClr>
                </a:solidFill>
              </a:rPr>
              <a:t>Wrzucamy:</a:t>
            </a:r>
          </a:p>
          <a:p>
            <a:endParaRPr lang="pl-PL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pl-PL" sz="1000" dirty="0"/>
              <a:t>kuchenne resztki roślinne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obierki po warzywach i owocach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skorupki jaj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fusy po kawie i herbacie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zwiędłe kwiaty i rośliny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skoszona trawa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gałęzie, liście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korę drzew, trociny</a:t>
            </a:r>
          </a:p>
          <a:p>
            <a:pPr marL="171450" indent="-171450">
              <a:buFontTx/>
              <a:buChar char="-"/>
            </a:pPr>
            <a:endParaRPr lang="pl-PL" sz="1000" dirty="0"/>
          </a:p>
          <a:p>
            <a:r>
              <a:rPr lang="pl-PL" sz="1000" b="1" dirty="0">
                <a:solidFill>
                  <a:srgbClr val="FF0000"/>
                </a:solidFill>
              </a:rPr>
              <a:t>Nie wrzucamy:</a:t>
            </a:r>
          </a:p>
          <a:p>
            <a:endParaRPr lang="pl-PL" sz="1000" dirty="0"/>
          </a:p>
          <a:p>
            <a:pPr marL="171450" indent="-171450">
              <a:buFontTx/>
              <a:buChar char="-"/>
            </a:pPr>
            <a:r>
              <a:rPr lang="pl-PL" sz="1000" dirty="0"/>
              <a:t>resztek kuchennych pochodzenia zwierzęcego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ziemi i kamieni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popiołu i węgla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drewna lakierowanego,  sklejki, płyt wiórowych</a:t>
            </a:r>
          </a:p>
          <a:p>
            <a:endParaRPr lang="pl-PL" sz="1000" dirty="0"/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29B07E76-4235-90ED-73C7-69400D757F67}"/>
              </a:ext>
            </a:extLst>
          </p:cNvPr>
          <p:cNvSpPr/>
          <p:nvPr/>
        </p:nvSpPr>
        <p:spPr>
          <a:xfrm>
            <a:off x="9603074" y="646062"/>
            <a:ext cx="1773936" cy="5719572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434E6FEF-7899-3D2D-08B7-318C190DF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008826"/>
              </p:ext>
            </p:extLst>
          </p:nvPr>
        </p:nvGraphicFramePr>
        <p:xfrm>
          <a:off x="9674352" y="795528"/>
          <a:ext cx="1667255" cy="393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255">
                  <a:extLst>
                    <a:ext uri="{9D8B030D-6E8A-4147-A177-3AD203B41FA5}">
                      <a16:colId xmlns:a16="http://schemas.microsoft.com/office/drawing/2014/main" val="2113759403"/>
                    </a:ext>
                  </a:extLst>
                </a:gridCol>
              </a:tblGrid>
              <a:tr h="393192">
                <a:tc>
                  <a:txBody>
                    <a:bodyPr/>
                    <a:lstStyle/>
                    <a:p>
                      <a:r>
                        <a:rPr lang="pl-PL" sz="1300" dirty="0">
                          <a:solidFill>
                            <a:schemeClr val="tx1"/>
                          </a:solidFill>
                        </a:rPr>
                        <a:t>ODPADY ZMIESZANE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0545939"/>
                  </a:ext>
                </a:extLst>
              </a:tr>
            </a:tbl>
          </a:graphicData>
        </a:graphic>
      </p:graphicFrame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2314DB6-67F3-A8A8-E9CA-4CBF6D7C7D88}"/>
              </a:ext>
            </a:extLst>
          </p:cNvPr>
          <p:cNvSpPr txBox="1"/>
          <p:nvPr/>
        </p:nvSpPr>
        <p:spPr>
          <a:xfrm>
            <a:off x="9603074" y="1252728"/>
            <a:ext cx="18574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b="1" dirty="0">
                <a:solidFill>
                  <a:schemeClr val="accent6">
                    <a:lumMod val="75000"/>
                  </a:schemeClr>
                </a:solidFill>
              </a:rPr>
              <a:t>Wrzucamy:</a:t>
            </a:r>
          </a:p>
          <a:p>
            <a:endParaRPr lang="pl-PL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71450" indent="-171450">
              <a:buFontTx/>
              <a:buChar char="-"/>
            </a:pPr>
            <a:r>
              <a:rPr lang="pl-PL" sz="1000" dirty="0"/>
              <a:t>wszystko, czego  nie możemy wrzucić do pozostałych pojemników, a co nie jest odpadem </a:t>
            </a:r>
            <a:r>
              <a:rPr lang="pl-PL" sz="1000" u="sng" dirty="0"/>
              <a:t>niebezpiecznym</a:t>
            </a:r>
          </a:p>
          <a:p>
            <a:pPr marL="171450" indent="-171450">
              <a:buFontTx/>
              <a:buChar char="-"/>
            </a:pPr>
            <a:endParaRPr lang="pl-PL" sz="1000" b="1" u="sng" dirty="0">
              <a:solidFill>
                <a:srgbClr val="FF0000"/>
              </a:solidFill>
            </a:endParaRPr>
          </a:p>
          <a:p>
            <a:r>
              <a:rPr lang="pl-PL" sz="1000" b="1" dirty="0">
                <a:solidFill>
                  <a:srgbClr val="FF0000"/>
                </a:solidFill>
              </a:rPr>
              <a:t>Nie wrzucamy:</a:t>
            </a:r>
          </a:p>
          <a:p>
            <a:endParaRPr lang="pl-PL" sz="1000" b="1" dirty="0">
              <a:solidFill>
                <a:srgbClr val="FF0000"/>
              </a:solidFill>
            </a:endParaRPr>
          </a:p>
          <a:p>
            <a:pPr marL="171450" indent="-171450">
              <a:buFontTx/>
              <a:buChar char="-"/>
            </a:pPr>
            <a:r>
              <a:rPr lang="pl-PL" sz="1000" dirty="0"/>
              <a:t>przeterminowanych leków 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baterii i akumulatorów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odpadów budowlanych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sprzętu elektronicznego i AGD</a:t>
            </a:r>
          </a:p>
          <a:p>
            <a:pPr marL="171450" indent="-171450">
              <a:buFontTx/>
              <a:buChar char="-"/>
            </a:pPr>
            <a:r>
              <a:rPr lang="pl-PL" sz="1000" dirty="0"/>
              <a:t>mebli  i odpadów wielkogabarytowych</a:t>
            </a:r>
          </a:p>
          <a:p>
            <a:pPr marL="171450" indent="-171450">
              <a:buFontTx/>
              <a:buChar char="-"/>
            </a:pPr>
            <a:endParaRPr lang="pl-PL" sz="1000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B4A94395-BBC0-6456-1839-26C5F4AD13E1}"/>
              </a:ext>
            </a:extLst>
          </p:cNvPr>
          <p:cNvSpPr txBox="1"/>
          <p:nvPr/>
        </p:nvSpPr>
        <p:spPr>
          <a:xfrm>
            <a:off x="2359152" y="12820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Aptos Display" panose="020B0004020202020204" pitchFamily="34" charset="0"/>
              </a:rPr>
              <a:t>ZASADY SEGREGACJI ODPADÓW</a:t>
            </a:r>
          </a:p>
        </p:txBody>
      </p:sp>
    </p:spTree>
    <p:extLst>
      <p:ext uri="{BB962C8B-B14F-4D97-AF65-F5344CB8AC3E}">
        <p14:creationId xmlns:p14="http://schemas.microsoft.com/office/powerpoint/2010/main" val="1482349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204475-2248-F41D-D206-626077D93F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E7C8D38-8500-8F1A-710F-0C322BD661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3903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251</Words>
  <Application>Microsoft Office PowerPoint</Application>
  <PresentationFormat>Panoramiczny</PresentationFormat>
  <Paragraphs>91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Aptos Display</vt:lpstr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Marzena Jałoszyńska-Zielazna</dc:creator>
  <cp:lastModifiedBy>Marzena Jałoszyńska-Zielazna</cp:lastModifiedBy>
  <cp:revision>7</cp:revision>
  <cp:lastPrinted>2025-03-21T13:09:29Z</cp:lastPrinted>
  <dcterms:created xsi:type="dcterms:W3CDTF">2024-11-07T14:11:38Z</dcterms:created>
  <dcterms:modified xsi:type="dcterms:W3CDTF">2026-01-02T12:25:12Z</dcterms:modified>
</cp:coreProperties>
</file>