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0872B275-7DE5-451A-8F84-CC8109E26F29}" type="datetimeFigureOut">
              <a:rPr lang="pl-PL" smtClean="0"/>
              <a:t>02.05.2022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04D8F70-4884-4DA1-A8CF-46D9D623CF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3031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2B275-7DE5-451A-8F84-CC8109E26F29}" type="datetimeFigureOut">
              <a:rPr lang="pl-PL" smtClean="0"/>
              <a:t>02.05.2022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8F70-4884-4DA1-A8CF-46D9D623CF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6435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872B275-7DE5-451A-8F84-CC8109E26F29}" type="datetimeFigureOut">
              <a:rPr lang="pl-PL" smtClean="0"/>
              <a:t>02.05.2022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04D8F70-4884-4DA1-A8CF-46D9D623CF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8989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2B275-7DE5-451A-8F84-CC8109E26F29}" type="datetimeFigureOut">
              <a:rPr lang="pl-PL" smtClean="0"/>
              <a:t>02.05.2022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8F70-4884-4DA1-A8CF-46D9D623CF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652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2B275-7DE5-451A-8F84-CC8109E26F29}" type="datetimeFigureOut">
              <a:rPr lang="pl-PL" smtClean="0"/>
              <a:t>02.05.2022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8F70-4884-4DA1-A8CF-46D9D623CF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93836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2B275-7DE5-451A-8F84-CC8109E26F29}" type="datetimeFigureOut">
              <a:rPr lang="pl-PL" smtClean="0"/>
              <a:t>02.05.2022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8F70-4884-4DA1-A8CF-46D9D623CF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6476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2B275-7DE5-451A-8F84-CC8109E26F29}" type="datetimeFigureOut">
              <a:rPr lang="pl-PL" smtClean="0"/>
              <a:t>02.05.2022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8F70-4884-4DA1-A8CF-46D9D623CF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6724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2B275-7DE5-451A-8F84-CC8109E26F29}" type="datetimeFigureOut">
              <a:rPr lang="pl-PL" smtClean="0"/>
              <a:t>02.05.2022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8F70-4884-4DA1-A8CF-46D9D623CF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6962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2B275-7DE5-451A-8F84-CC8109E26F29}" type="datetimeFigureOut">
              <a:rPr lang="pl-PL" smtClean="0"/>
              <a:t>02.05.2022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8F70-4884-4DA1-A8CF-46D9D623CF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15251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2B275-7DE5-451A-8F84-CC8109E26F29}" type="datetimeFigureOut">
              <a:rPr lang="pl-PL" smtClean="0"/>
              <a:t>02.05.2022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8F70-4884-4DA1-A8CF-46D9D623CF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92005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872B275-7DE5-451A-8F84-CC8109E26F29}" type="datetimeFigureOut">
              <a:rPr lang="pl-PL" smtClean="0"/>
              <a:t>02.05.2022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04D8F70-4884-4DA1-A8CF-46D9D623CF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65013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872B275-7DE5-451A-8F84-CC8109E26F29}" type="datetimeFigureOut">
              <a:rPr lang="pl-PL" smtClean="0"/>
              <a:t>02.05.2022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04D8F70-4884-4DA1-A8CF-46D9D623CF6B}" type="slidenum">
              <a:rPr lang="pl-PL" smtClean="0"/>
              <a:t>‹#›</a:t>
            </a:fld>
            <a:endParaRPr lang="pl-PL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445734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872B275-7DE5-451A-8F84-CC8109E26F29}" type="datetimeFigureOut">
              <a:rPr lang="pl-PL" smtClean="0"/>
              <a:t>02.05.2022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04D8F70-4884-4DA1-A8CF-46D9D623CF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93649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2B275-7DE5-451A-8F84-CC8109E26F29}" type="datetimeFigureOut">
              <a:rPr lang="pl-PL" smtClean="0"/>
              <a:t>02.05.2022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8F70-4884-4DA1-A8CF-46D9D623CF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565434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2B275-7DE5-451A-8F84-CC8109E26F29}" type="datetimeFigureOut">
              <a:rPr lang="pl-PL" smtClean="0"/>
              <a:t>02.05.2022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8F70-4884-4DA1-A8CF-46D9D623CF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67042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2B275-7DE5-451A-8F84-CC8109E26F29}" type="datetimeFigureOut">
              <a:rPr lang="pl-PL" smtClean="0"/>
              <a:t>02.05.2022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D8F70-4884-4DA1-A8CF-46D9D623CF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36013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0872B275-7DE5-451A-8F84-CC8109E26F29}" type="datetimeFigureOut">
              <a:rPr lang="pl-PL" smtClean="0"/>
              <a:t>02.05.2022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04D8F70-4884-4DA1-A8CF-46D9D623CF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6505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72B275-7DE5-451A-8F84-CC8109E26F29}" type="datetimeFigureOut">
              <a:rPr lang="pl-PL" smtClean="0"/>
              <a:t>02.05.2022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D8F70-4884-4DA1-A8CF-46D9D623CF6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205350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Kiedy 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Udać 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się z dzieckiem do logopedy?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698172" y="4820921"/>
            <a:ext cx="9448800" cy="685800"/>
          </a:xfrm>
        </p:spPr>
        <p:txBody>
          <a:bodyPr>
            <a:normAutofit/>
          </a:bodyPr>
          <a:lstStyle/>
          <a:p>
            <a:pPr algn="ctr"/>
            <a:r>
              <a:rPr lang="pl-PL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Praktyczny poradnik dla rodziców.</a:t>
            </a:r>
            <a:endParaRPr lang="pl-PL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702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l-PL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Drogi Rodzicu, jeśli bacznie obserwujesz swoje dziecko od pierwszych dni życia, bardzo wcześnie możesz zauważyć pewne symptomy nieprawidłowego rozwoju mowy, które powinny skłonić Cię do jak najszybszej konsultacji z logopedą. </a:t>
            </a:r>
          </a:p>
        </p:txBody>
      </p:sp>
    </p:spTree>
    <p:extLst>
      <p:ext uri="{BB962C8B-B14F-4D97-AF65-F5344CB8AC3E}">
        <p14:creationId xmlns:p14="http://schemas.microsoft.com/office/powerpoint/2010/main" val="1523573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92332" y="509646"/>
            <a:ext cx="10670177" cy="1293028"/>
          </a:xfrm>
        </p:spPr>
        <p:txBody>
          <a:bodyPr>
            <a:normAutofit/>
          </a:bodyPr>
          <a:lstStyle/>
          <a:p>
            <a:pPr algn="ctr"/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Zawsze konsultuj </a:t>
            </a:r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się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 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logopedą, gdy zauważysz, że Twoje dziecko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09006" y="1802674"/>
            <a:ext cx="11297194" cy="4416011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ct val="170000"/>
              </a:lnSpc>
              <a:buNone/>
            </a:pPr>
            <a: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nadmiernie się </a:t>
            </a:r>
            <a:r>
              <a:rPr lang="pl-PL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ślini,</a:t>
            </a:r>
            <a: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ssie wargę, policzek, </a:t>
            </a:r>
            <a:r>
              <a:rPr lang="pl-PL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kciuk,</a:t>
            </a:r>
            <a: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ma problemy z przyjmowaniem pokarmów (jako niemowlę ma trudności ze ssaniem</a:t>
            </a:r>
            <a:r>
              <a:rPr lang="pl-PL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nawykowo oddycha przez </a:t>
            </a:r>
            <a:r>
              <a:rPr lang="pl-PL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usta,</a:t>
            </a:r>
            <a: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w czasie mówienia, zabawy, każdej innej aktywności wkłada język między </a:t>
            </a:r>
            <a:r>
              <a:rPr lang="pl-PL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zęby,</a:t>
            </a:r>
            <a: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ma ograniczone ruchy </a:t>
            </a:r>
            <a:r>
              <a:rPr lang="pl-PL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języka,</a:t>
            </a:r>
            <a: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nie potrafi posłać całuska (usta ułożone w dzióbek</a:t>
            </a:r>
            <a:r>
              <a:rPr lang="pl-PL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mówi niepłynnie (powtarza dźwięki mowy, sylaby, wyrazy i/lub przeciąga dźwięki mowy w wyrazach i/lub blokuje się na początku wypowiadanego słowa</a:t>
            </a:r>
            <a:r>
              <a:rPr lang="pl-PL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mówi </a:t>
            </a:r>
            <a:r>
              <a:rPr lang="pl-PL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bezdźwięcznie,</a:t>
            </a:r>
            <a: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mówi </a:t>
            </a:r>
            <a:r>
              <a:rPr lang="pl-PL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niewyraźnie,</a:t>
            </a:r>
            <a: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nie nawiązuje kontaktu wzrokowego z </a:t>
            </a:r>
            <a:r>
              <a:rPr lang="pl-PL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rozmówcą,</a:t>
            </a:r>
            <a:endParaRPr lang="pl-PL" sz="8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2802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0045" y="333298"/>
            <a:ext cx="9932126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Zawsze konsultuj </a:t>
            </a:r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się z </a:t>
            </a:r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logopedą, gdy zauważysz, że Twoje dziecko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37605" y="1965961"/>
            <a:ext cx="11096897" cy="4748348"/>
          </a:xfrm>
        </p:spPr>
        <p:txBody>
          <a:bodyPr>
            <a:noAutofit/>
          </a:bodyPr>
          <a:lstStyle/>
          <a:p>
            <a:pPr lvl="0"/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 </a:t>
            </a:r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wygórowany odruch 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wymiotny,</a:t>
            </a:r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 problemy z odgryzaniem, żuciem oraz połykaniem różnorodnych 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pokarmów,</a:t>
            </a:r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wykazuje dużą nadwrażliwość jamy ustnej ( nie lubi mycia zębów, dotykania obrębu warg, wizyt u dentysty z powodu nadwrażliwości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 skrócone wędzidełko podjęzykowe lub wydaje Ci się, że może mieć nieprawidłowo zbudowany aparat 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artykulacyjny,</a:t>
            </a:r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nie słyszy 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dźwięków,</a:t>
            </a:r>
          </a:p>
          <a:p>
            <a:pPr lvl="0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chrapie,</a:t>
            </a:r>
          </a:p>
          <a:p>
            <a:pPr lvl="0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 przewlekłe infekcje uszu,</a:t>
            </a:r>
          </a:p>
          <a:p>
            <a:pPr lvl="0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podejrzewamy wadę zgryzu,</a:t>
            </a:r>
          </a:p>
          <a:p>
            <a:pPr lvl="0"/>
            <a:r>
              <a:rPr lang="pl-PL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głos jest słaby, zachrypnięty lub o zabarwieniu nosowym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pl-P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659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615440" y="659870"/>
            <a:ext cx="8610600" cy="1293028"/>
          </a:xfrm>
        </p:spPr>
        <p:txBody>
          <a:bodyPr/>
          <a:lstStyle/>
          <a:p>
            <a:pPr algn="ctr"/>
            <a:r>
              <a:rPr lang="pl-PL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Twój niepokój może się pojawić, gdy dziecko: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Niemowlę:</a:t>
            </a:r>
          </a:p>
          <a:p>
            <a:pPr marL="0" indent="0">
              <a:buNone/>
            </a:pPr>
            <a:endParaRPr lang="pl-PL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 obniżone napięcie mięśniowe,</a:t>
            </a:r>
          </a:p>
          <a:p>
            <a:pPr lvl="0"/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nie zwraca uwagi na dźwięki  (ok. 4-5 miesiąca),</a:t>
            </a:r>
          </a:p>
          <a:p>
            <a:pPr lvl="0"/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nie 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gaworzy 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(ok. 6 miesiąca),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nie reaguje uśmiechem na twarz mamy 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(ok. 6 miesiąca),</a:t>
            </a: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599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27017" y="1267097"/>
            <a:ext cx="10620103" cy="40009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wieku 12 miesięcy: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wraca uwagi na głośne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dźwięki,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kojarzy przedmiotów z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otoczenia </a:t>
            </a: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 ich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nazwą,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pojawiają się pierwsze sylaby oraz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proste wyrazy,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wykazuje zainteresowania mową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werbalną,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używa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gestów,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dąży do komunikacji, nie nawiązuje kontaktu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wzrokowego,</a:t>
            </a:r>
            <a:endParaRPr lang="pl-PL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213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27017" y="692332"/>
            <a:ext cx="10123714" cy="605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wieku 24 miesięcy: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naśladuje dźwięków otoczenia (onomatopeje)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ok.18–24 miesiąc,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wypowiada kilku krótkich wyrazów (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„daj</a:t>
            </a: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„mama</a:t>
            </a: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„tata</a:t>
            </a: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„baba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”),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wypowiada samogłosek: a, e, i, o, u,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y,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wypowiada spółgłosek: p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b, m, t</a:t>
            </a: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d,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n,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reaguje na proste polecenia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(„Gdzie </a:t>
            </a: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lala?”,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„Daj </a:t>
            </a: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misia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”),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między 2 a 3 rokiem życia nie wypowiada prostych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zdań,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notorycznie wkłada przedmioty do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buzi,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ssie kciuk, wargę,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rękaw,</a:t>
            </a:r>
            <a:endParaRPr lang="pl-PL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39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509452" y="1423852"/>
            <a:ext cx="10306594" cy="2873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wieku 36 miesięcy: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podczas artykulacji wsuwa język między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zęby,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wypowiada głosek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„ś</a:t>
            </a: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„ź</a:t>
            </a: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„ć</a:t>
            </a: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pl-PL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dź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konstruuje zdań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złożonych,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widać przyrostu ilościowego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słownictwa,</a:t>
            </a:r>
            <a:endParaRPr lang="pl-PL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953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561703" y="770709"/>
            <a:ext cx="10711543" cy="56337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wieku 4 lat:</a:t>
            </a:r>
            <a:endParaRPr lang="pl-PL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mowa wciąż jest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niewyraźna,</a:t>
            </a:r>
            <a:endParaRPr lang="pl-PL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upraszcza grupy spółgłoskowe (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pl-PL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jete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”-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„jeszcze”),</a:t>
            </a:r>
            <a:endParaRPr lang="pl-PL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zamienia głoskę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„k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na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„t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i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„g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na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„d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”-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(„</a:t>
            </a:r>
            <a:r>
              <a:rPr lang="pl-PL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piłta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”-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„piłka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pl-PL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dołąb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”-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„gołąb”),</a:t>
            </a:r>
            <a:endParaRPr lang="pl-PL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zamienia głoski z szeregu syczącego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„s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„z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„c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pl-PL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dz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na szereg ciszący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„ś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„ź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„ć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pl-PL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dź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”-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(„</a:t>
            </a:r>
            <a:r>
              <a:rPr lang="pl-PL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ziupa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”-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„zupa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„</a:t>
            </a:r>
            <a:r>
              <a:rPr lang="pl-PL" sz="20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sianki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”-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„sanki”),</a:t>
            </a:r>
            <a:endParaRPr lang="pl-PL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mówi bezdźwięcznie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„fota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”-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„woda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„tom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”-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„dom”,</a:t>
            </a:r>
            <a:endParaRPr lang="pl-PL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zamienia głoski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„w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i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„f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na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„b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i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„p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”- „</a:t>
            </a:r>
            <a:r>
              <a:rPr lang="pl-PL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bazonik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„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wazonik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</a:t>
            </a:r>
            <a:endParaRPr lang="pl-PL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wymawia poprawnej głoski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„l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(wciąż zamienia na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„j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„jajka</a:t>
            </a: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”-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„lalka”),</a:t>
            </a:r>
            <a:endParaRPr lang="pl-PL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buduje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zdań,</a:t>
            </a:r>
            <a:endParaRPr lang="pl-PL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buduje zdań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pytających,</a:t>
            </a:r>
            <a:endParaRPr lang="pl-PL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potrafi opowiedzieć co widzi na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obrazku,</a:t>
            </a:r>
            <a:endParaRPr lang="pl-PL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zacina </a:t>
            </a:r>
            <a:r>
              <a:rPr lang="pl-PL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się,</a:t>
            </a:r>
            <a:endParaRPr lang="pl-PL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88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574765" y="1397726"/>
            <a:ext cx="10567851" cy="3334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wieku 5 lat: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zamienia głoski szeregu szumiącego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pl-PL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sz</a:t>
            </a: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„ż</a:t>
            </a: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pl-PL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cz</a:t>
            </a: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pl-PL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dż</a:t>
            </a: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na głoski szeregu syczącego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„s</a:t>
            </a: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„z</a:t>
            </a: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„c</a:t>
            </a: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pl-PL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dz</a:t>
            </a: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(„</a:t>
            </a:r>
            <a:r>
              <a:rPr lang="pl-PL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safa</a:t>
            </a: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”- “szafa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”),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rozróżnia podobnych do siebie wyrazów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</a:t>
            </a:r>
            <a:r>
              <a:rPr lang="pl-PL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tomek</a:t>
            </a: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”-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„domek”,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buduje dłuższych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wypowiedzi,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dzieli słów na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sylaby,</a:t>
            </a:r>
            <a:endParaRPr lang="pl-PL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2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796833" y="1280159"/>
            <a:ext cx="10437223" cy="4820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32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wieku 6 lat: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wymawia prawidłowo wszystkich głosek (dąży się do tego, aby przed rozpoczęciem szkoły dziecko nie miało już żadnych wad wymowy, bo one niestety utrudniają naukę czytania i pisania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wymawia głoski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„r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”,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buduje złożonych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wypowiedzi,</a:t>
            </a:r>
            <a:endParaRPr lang="pl-PL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nie potrafi powiedzieć na jaką literę zaczyna się </a:t>
            </a:r>
            <a:r>
              <a:rPr lang="pl-PL" sz="28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wyraz,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pl-PL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nie potrafi wyodrębnić głoski </a:t>
            </a:r>
            <a:r>
              <a:rPr lang="pl-PL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ze </a:t>
            </a:r>
            <a:r>
              <a:rPr lang="pl-PL" sz="2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struktury wyrazowej (nagłos, śródgłos, wygłos),</a:t>
            </a:r>
            <a:endParaRPr lang="pl-PL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50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849086" y="1567543"/>
            <a:ext cx="1073766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Drodzy Rodzice, pamiętajcie, to wy jesteście specjalistami „od waszych dzieci</a:t>
            </a:r>
            <a:r>
              <a:rPr lang="pl-PL" sz="4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”. </a:t>
            </a:r>
            <a:r>
              <a:rPr lang="pl-PL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W</a:t>
            </a:r>
            <a:r>
              <a:rPr lang="pl-PL" sz="400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y </a:t>
            </a:r>
            <a:r>
              <a:rPr lang="pl-PL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znacie je najlepiej i macie najwięcej możliwości do ich obserwacji, a ta z kolei daje szansę na szybką interwencję logopedyczną, gdy tylko dostrzeżecie problem w rozwoju mowy </a:t>
            </a:r>
            <a:r>
              <a:rPr lang="pl-PL" sz="4000">
                <a:latin typeface="Times New Roman" panose="02020603050405020304" pitchFamily="18" charset="0"/>
                <a:ea typeface="Times New Roman" panose="02020603050405020304" pitchFamily="18" charset="0"/>
              </a:rPr>
              <a:t>waszego </a:t>
            </a:r>
            <a:r>
              <a:rPr lang="pl-PL" sz="4000">
                <a:latin typeface="Times New Roman" panose="02020603050405020304" pitchFamily="18" charset="0"/>
                <a:ea typeface="Times New Roman" panose="02020603050405020304" pitchFamily="18" charset="0"/>
              </a:rPr>
              <a:t>m</a:t>
            </a:r>
            <a:r>
              <a:rPr lang="pl-PL" sz="400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alucha </a:t>
            </a:r>
            <a:endParaRPr lang="pl-PL" sz="4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pl-PL" sz="4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i </a:t>
            </a:r>
            <a:r>
              <a:rPr lang="pl-PL" sz="4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zgłosicie się do </a:t>
            </a:r>
            <a:r>
              <a:rPr lang="pl-PL" sz="4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terapeuty.</a:t>
            </a:r>
            <a:endParaRPr lang="pl-PL" sz="4000" dirty="0"/>
          </a:p>
        </p:txBody>
      </p:sp>
    </p:spTree>
    <p:extLst>
      <p:ext uri="{BB962C8B-B14F-4D97-AF65-F5344CB8AC3E}">
        <p14:creationId xmlns:p14="http://schemas.microsoft.com/office/powerpoint/2010/main" val="3546884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895600" y="5218807"/>
            <a:ext cx="8610600" cy="1293028"/>
          </a:xfrm>
        </p:spPr>
        <p:txBody>
          <a:bodyPr>
            <a:normAutofit/>
          </a:bodyPr>
          <a:lstStyle/>
          <a:p>
            <a:r>
              <a:rPr lang="pl-PL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Opracowała:</a:t>
            </a:r>
            <a:br>
              <a:rPr lang="pl-PL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pl-PL" sz="20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Anna Borkowska</a:t>
            </a:r>
            <a:br>
              <a:rPr lang="pl-PL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20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Logopeda</a:t>
            </a:r>
            <a:endParaRPr lang="pl-PL" sz="20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89858" y="1097280"/>
            <a:ext cx="10820400" cy="4024125"/>
          </a:xfrm>
        </p:spPr>
        <p:txBody>
          <a:bodyPr/>
          <a:lstStyle/>
          <a:p>
            <a:pPr marL="0" indent="0">
              <a:buNone/>
            </a:pP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Bibliografia: </a:t>
            </a:r>
          </a:p>
          <a:p>
            <a:pPr marL="0" indent="0">
              <a:buNone/>
            </a:pPr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G. Jarzębowska „Podstawy teorii i diagnozy logopedycznej”, Uniwersytet Opolski, Opole, 1983r.</a:t>
            </a:r>
          </a:p>
          <a:p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G.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Demelowa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„Elementy logopedii”, WSiP, Warszawa, 1979r.</a:t>
            </a:r>
          </a:p>
          <a:p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J. Cieszyńska, M.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Korendo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„Wczesna Interwencja terapeutyczna. Stymulacja rozwoju dziecka od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nowortoka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 6 roku życia”, Wydawnictwo Edukacyjne, Kraków, 2008r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ed. T. Gałkowski, G. Jarzębowska „”Logopedia. Pytania i odpowiedzi”, t. II, Uniwersytet Opolski, Opole, 2003r.</a:t>
            </a:r>
            <a:endParaRPr lang="pl-PL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pl-P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0459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a">
  <a:themeElements>
    <a:clrScheme name="Para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Para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TM04033937[[fn=Para]]</Template>
  <TotalTime>106</TotalTime>
  <Words>821</Words>
  <Application>Microsoft Office PowerPoint</Application>
  <PresentationFormat>Panoramiczny</PresentationFormat>
  <Paragraphs>76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9" baseType="lpstr">
      <vt:lpstr>Arial</vt:lpstr>
      <vt:lpstr>Calibri</vt:lpstr>
      <vt:lpstr>Century Gothic</vt:lpstr>
      <vt:lpstr>Symbol</vt:lpstr>
      <vt:lpstr>Times New Roman</vt:lpstr>
      <vt:lpstr>Para</vt:lpstr>
      <vt:lpstr>Kiedy Udać się z dzieckiem do logopedy?</vt:lpstr>
      <vt:lpstr>Prezentacja programu PowerPoint</vt:lpstr>
      <vt:lpstr>Zawsze konsultuj się z logopedą, gdy zauważysz, że Twoje dziecko:</vt:lpstr>
      <vt:lpstr>Zawsze konsultuj się z logopedą, gdy zauważysz, że Twoje dziecko:</vt:lpstr>
      <vt:lpstr>Twój niepokój może się pojawić, gdy dziecko: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Opracowała:  Anna Borkowska Logopeda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Kiedy Uadać się z dzieckiem do logopedy?</dc:title>
  <dc:creator>Anna Borkowska</dc:creator>
  <cp:lastModifiedBy>Anna Borkowska</cp:lastModifiedBy>
  <cp:revision>11</cp:revision>
  <dcterms:created xsi:type="dcterms:W3CDTF">2022-04-30T16:02:18Z</dcterms:created>
  <dcterms:modified xsi:type="dcterms:W3CDTF">2022-05-02T10:18:02Z</dcterms:modified>
</cp:coreProperties>
</file>