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6"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pl-PL" smtClean="0"/>
              <a:t>Kliknij, aby edytować styl</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Date Placeholder 4"/>
          <p:cNvSpPr>
            <a:spLocks noGrp="1"/>
          </p:cNvSpPr>
          <p:nvPr>
            <p:ph type="dt" sz="half" idx="10"/>
          </p:nvPr>
        </p:nvSpPr>
        <p:spPr/>
        <p:txBody>
          <a:bodyPr/>
          <a:lstStyle/>
          <a:p>
            <a:fld id="{48A87A34-81AB-432B-8DAE-1953F412C126}" type="datetimeFigureOut">
              <a:rPr lang="en-US" dirty="0"/>
              <a:t>2/20/2022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pl-PL" smtClean="0"/>
              <a:t>Kliknij, aby edytować styl</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Date Placeholder 4"/>
          <p:cNvSpPr>
            <a:spLocks noGrp="1"/>
          </p:cNvSpPr>
          <p:nvPr>
            <p:ph type="dt" sz="half" idx="10"/>
          </p:nvPr>
        </p:nvSpPr>
        <p:spPr/>
        <p:txBody>
          <a:bodyPr/>
          <a:lstStyle/>
          <a:p>
            <a:fld id="{48A87A34-81AB-432B-8DAE-1953F412C126}" type="datetimeFigureOut">
              <a:rPr lang="en-US" dirty="0"/>
              <a:t>2/20/2022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pl-PL" smtClean="0"/>
              <a:t>Kliknij, aby edytować styl</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Date Placeholder 4"/>
          <p:cNvSpPr>
            <a:spLocks noGrp="1"/>
          </p:cNvSpPr>
          <p:nvPr>
            <p:ph type="dt" sz="half" idx="10"/>
          </p:nvPr>
        </p:nvSpPr>
        <p:spPr/>
        <p:txBody>
          <a:bodyPr/>
          <a:lstStyle/>
          <a:p>
            <a:fld id="{48A87A34-81AB-432B-8DAE-1953F412C126}" type="datetimeFigureOut">
              <a:rPr lang="en-US" dirty="0"/>
              <a:t>2/20/2022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pl-PL" smtClean="0"/>
              <a:t>Kliknij, aby edytować styl</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Date Placeholder 4"/>
          <p:cNvSpPr>
            <a:spLocks noGrp="1"/>
          </p:cNvSpPr>
          <p:nvPr>
            <p:ph type="dt" sz="half" idx="10"/>
          </p:nvPr>
        </p:nvSpPr>
        <p:spPr/>
        <p:txBody>
          <a:bodyPr/>
          <a:lstStyle/>
          <a:p>
            <a:fld id="{48A87A34-81AB-432B-8DAE-1953F412C126}" type="datetimeFigureOut">
              <a:rPr lang="en-US" dirty="0"/>
              <a:t>2/20/2022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pl-PL" smtClean="0"/>
              <a:t>Kliknij, aby edytować styl</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Edytuj style wzorca tekstu</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Edytuj style wzorca tekstu</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Edytuj style wzorca tekstu</a:t>
            </a:r>
          </a:p>
        </p:txBody>
      </p:sp>
      <p:sp>
        <p:nvSpPr>
          <p:cNvPr id="3" name="Date Placeholder 2"/>
          <p:cNvSpPr>
            <a:spLocks noGrp="1"/>
          </p:cNvSpPr>
          <p:nvPr>
            <p:ph type="dt" sz="half" idx="10"/>
          </p:nvPr>
        </p:nvSpPr>
        <p:spPr/>
        <p:txBody>
          <a:bodyPr/>
          <a:lstStyle/>
          <a:p>
            <a:fld id="{48A87A34-81AB-432B-8DAE-1953F412C126}" type="datetimeFigureOut">
              <a:rPr lang="en-US" dirty="0"/>
              <a:t>2/20/2022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pl-PL" smtClean="0"/>
              <a:t>Kliknij, aby edytować styl</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Edytuj style wzorca tekstu</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Edytuj style wzorca tekstu</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Edytuj style wzorca tekstu</a:t>
            </a:r>
          </a:p>
        </p:txBody>
      </p:sp>
      <p:sp>
        <p:nvSpPr>
          <p:cNvPr id="3" name="Date Placeholder 2"/>
          <p:cNvSpPr>
            <a:spLocks noGrp="1"/>
          </p:cNvSpPr>
          <p:nvPr>
            <p:ph type="dt" sz="half" idx="10"/>
          </p:nvPr>
        </p:nvSpPr>
        <p:spPr/>
        <p:txBody>
          <a:bodyPr/>
          <a:lstStyle/>
          <a:p>
            <a:fld id="{48A87A34-81AB-432B-8DAE-1953F412C126}" type="datetimeFigureOut">
              <a:rPr lang="en-US" dirty="0"/>
              <a:t>2/20/2022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pl-PL" smtClean="0"/>
              <a:t>Kliknij, aby edytować styl</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pl-PL" smtClean="0"/>
              <a:t>Kliknij, aby edytować styl</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pl-PL" smtClean="0"/>
              <a:t>Kliknij, aby edytować styl</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pl-PL" smtClean="0"/>
              <a:t>Kliknij, aby edytować styl</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Edytuj style wzorca tekstu</a:t>
            </a:r>
          </a:p>
        </p:txBody>
      </p:sp>
      <p:sp>
        <p:nvSpPr>
          <p:cNvPr id="4" name="Date Placeholder 3"/>
          <p:cNvSpPr>
            <a:spLocks noGrp="1"/>
          </p:cNvSpPr>
          <p:nvPr>
            <p:ph type="dt" sz="half" idx="10"/>
          </p:nvPr>
        </p:nvSpPr>
        <p:spPr/>
        <p:txBody>
          <a:bodyPr/>
          <a:lstStyle/>
          <a:p>
            <a:fld id="{48A87A34-81AB-432B-8DAE-1953F412C126}" type="datetimeFigureOut">
              <a:rPr lang="en-US" dirty="0"/>
              <a:t>2/20/2022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pl-PL" smtClean="0"/>
              <a:t>Kliknij, aby edytować styl</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12" name="Content Placeholder 3"/>
          <p:cNvSpPr>
            <a:spLocks noGrp="1"/>
          </p:cNvSpPr>
          <p:nvPr>
            <p:ph sz="quarter" idx="13"/>
          </p:nvPr>
        </p:nvSpPr>
        <p:spPr>
          <a:xfrm>
            <a:off x="913774" y="3051012"/>
            <a:ext cx="5106027" cy="2740187"/>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13" name="Content Placeholder 5"/>
          <p:cNvSpPr>
            <a:spLocks noGrp="1"/>
          </p:cNvSpPr>
          <p:nvPr>
            <p:ph sz="quarter" idx="14"/>
          </p:nvPr>
        </p:nvSpPr>
        <p:spPr>
          <a:xfrm>
            <a:off x="6172200" y="3051012"/>
            <a:ext cx="5105401" cy="2740187"/>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2/20/2022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pl-PL" smtClean="0"/>
              <a:t>Kliknij, aby edytować styl</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Date Placeholder 4"/>
          <p:cNvSpPr>
            <a:spLocks noGrp="1"/>
          </p:cNvSpPr>
          <p:nvPr>
            <p:ph type="dt" sz="half" idx="10"/>
          </p:nvPr>
        </p:nvSpPr>
        <p:spPr/>
        <p:txBody>
          <a:bodyPr/>
          <a:lstStyle/>
          <a:p>
            <a:fld id="{48A87A34-81AB-432B-8DAE-1953F412C126}" type="datetimeFigureOut">
              <a:rPr lang="en-US" dirty="0"/>
              <a:t>2/20/2022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Date Placeholder 4"/>
          <p:cNvSpPr>
            <a:spLocks noGrp="1"/>
          </p:cNvSpPr>
          <p:nvPr>
            <p:ph type="dt" sz="half" idx="10"/>
          </p:nvPr>
        </p:nvSpPr>
        <p:spPr/>
        <p:txBody>
          <a:bodyPr/>
          <a:lstStyle/>
          <a:p>
            <a:fld id="{48A87A34-81AB-432B-8DAE-1953F412C126}" type="datetimeFigureOut">
              <a:rPr lang="en-US" dirty="0"/>
              <a:t>2/20/2022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pl-PL" smtClean="0"/>
              <a:t>Kliknij, aby edytować styl</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2/20/2022</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hco7auzrj7k"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forumprzeciwdepresji.pl/nastoletnia-depresja/strefa-rodzica" TargetMode="External"/><Relationship Id="rId2" Type="http://schemas.openxmlformats.org/officeDocument/2006/relationships/hyperlink" Target="https://forumprzeciwdepresji.pl/" TargetMode="External"/><Relationship Id="rId1" Type="http://schemas.openxmlformats.org/officeDocument/2006/relationships/slideLayout" Target="../slideLayouts/slideLayout2.xml"/><Relationship Id="rId6" Type="http://schemas.openxmlformats.org/officeDocument/2006/relationships/hyperlink" Target="https://www.youtube.com/watch?v=hco7auzrj7k" TargetMode="External"/><Relationship Id="rId5" Type="http://schemas.openxmlformats.org/officeDocument/2006/relationships/hyperlink" Target="https://www.youtube.com/watch?v=91dzehhd2pk&amp;t=3s" TargetMode="External"/><Relationship Id="rId4" Type="http://schemas.openxmlformats.org/officeDocument/2006/relationships/hyperlink" Target="https://www.youtube.com/watch?v=udfkzy8e9v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91dzehhd2pk&amp;t=3s" TargetMode="External"/><Relationship Id="rId2" Type="http://schemas.openxmlformats.org/officeDocument/2006/relationships/hyperlink" Target="https://www.youtube.com/watch?v=udfkzy8e9v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463629" y="125128"/>
            <a:ext cx="8689976" cy="2509213"/>
          </a:xfrm>
        </p:spPr>
        <p:txBody>
          <a:bodyPr/>
          <a:lstStyle/>
          <a:p>
            <a:r>
              <a:rPr lang="pl-PL" b="1" dirty="0" smtClean="0">
                <a:latin typeface="Times New Roman" panose="02020603050405020304" pitchFamily="18" charset="0"/>
                <a:cs typeface="Times New Roman" panose="02020603050405020304" pitchFamily="18" charset="0"/>
              </a:rPr>
              <a:t>        OSWOIĆ </a:t>
            </a:r>
            <a:r>
              <a:rPr lang="pl-PL" b="1" dirty="0" smtClean="0">
                <a:latin typeface="Times New Roman" panose="02020603050405020304" pitchFamily="18" charset="0"/>
                <a:cs typeface="Times New Roman" panose="02020603050405020304" pitchFamily="18" charset="0"/>
              </a:rPr>
              <a:t>DEPRESJĘ</a:t>
            </a:r>
            <a:endParaRPr lang="pl-PL" b="1" dirty="0">
              <a:latin typeface="Times New Roman" panose="02020603050405020304" pitchFamily="18" charset="0"/>
              <a:cs typeface="Times New Roman" panose="02020603050405020304" pitchFamily="18" charset="0"/>
            </a:endParaRPr>
          </a:p>
        </p:txBody>
      </p:sp>
      <p:sp>
        <p:nvSpPr>
          <p:cNvPr id="3" name="Podtytuł 2"/>
          <p:cNvSpPr>
            <a:spLocks noGrp="1"/>
          </p:cNvSpPr>
          <p:nvPr>
            <p:ph type="subTitle" idx="1"/>
          </p:nvPr>
        </p:nvSpPr>
        <p:spPr>
          <a:xfrm>
            <a:off x="1764075" y="5101046"/>
            <a:ext cx="8689976" cy="1371599"/>
          </a:xfrm>
        </p:spPr>
        <p:txBody>
          <a:bodyPr/>
          <a:lstStyle/>
          <a:p>
            <a:r>
              <a:rPr lang="pl-PL" dirty="0" smtClean="0">
                <a:solidFill>
                  <a:schemeClr val="tx1"/>
                </a:solidFill>
              </a:rPr>
              <a:t>PRAKTYCZNE WSKAZÓWKI DLA RODZICÓW</a:t>
            </a:r>
            <a:endParaRPr lang="pl-PL" dirty="0">
              <a:solidFill>
                <a:schemeClr val="tx1"/>
              </a:solidFill>
            </a:endParaRPr>
          </a:p>
        </p:txBody>
      </p:sp>
    </p:spTree>
    <p:extLst>
      <p:ext uri="{BB962C8B-B14F-4D97-AF65-F5344CB8AC3E}">
        <p14:creationId xmlns:p14="http://schemas.microsoft.com/office/powerpoint/2010/main" val="24022915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630839" y="1771612"/>
            <a:ext cx="10625025" cy="619272"/>
          </a:xfrm>
          <a:prstGeom prst="rect">
            <a:avLst/>
          </a:prstGeom>
        </p:spPr>
        <p:txBody>
          <a:bodyPr wrap="none">
            <a:spAutoFit/>
          </a:bodyPr>
          <a:lstStyle/>
          <a:p>
            <a:pPr marL="457200">
              <a:lnSpc>
                <a:spcPct val="107000"/>
              </a:lnSpc>
              <a:spcAft>
                <a:spcPts val="800"/>
              </a:spcAft>
            </a:pPr>
            <a:r>
              <a:rPr lang="pl-PL" sz="3200" dirty="0">
                <a:latin typeface="Times New Roman" panose="02020603050405020304" pitchFamily="18" charset="0"/>
                <a:ea typeface="Calibri" panose="020F0502020204030204" pitchFamily="34" charset="0"/>
                <a:cs typeface="Times New Roman" panose="02020603050405020304" pitchFamily="18" charset="0"/>
              </a:rPr>
              <a:t>Depresja to choroba, która jak każda inna wymaga </a:t>
            </a:r>
            <a:r>
              <a:rPr lang="pl-PL" sz="3200" dirty="0" smtClean="0">
                <a:latin typeface="Times New Roman" panose="02020603050405020304" pitchFamily="18" charset="0"/>
                <a:ea typeface="Calibri" panose="020F0502020204030204" pitchFamily="34" charset="0"/>
                <a:cs typeface="Times New Roman" panose="02020603050405020304" pitchFamily="18" charset="0"/>
              </a:rPr>
              <a:t>leczenia. </a:t>
            </a:r>
            <a:endParaRPr lang="pl-PL" sz="32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1964" y="3230606"/>
            <a:ext cx="2257425" cy="2028825"/>
          </a:xfrm>
          <a:prstGeom prst="rect">
            <a:avLst/>
          </a:prstGeom>
        </p:spPr>
      </p:pic>
      <p:pic>
        <p:nvPicPr>
          <p:cNvPr id="7" name="Obraz 6"/>
          <p:cNvPicPr>
            <a:picLocks noChangeAspect="1"/>
          </p:cNvPicPr>
          <p:nvPr/>
        </p:nvPicPr>
        <p:blipFill>
          <a:blip r:embed="rId3"/>
          <a:stretch>
            <a:fillRect/>
          </a:stretch>
        </p:blipFill>
        <p:spPr>
          <a:xfrm>
            <a:off x="6597693" y="3230606"/>
            <a:ext cx="2206671" cy="1988728"/>
          </a:xfrm>
          <a:prstGeom prst="rect">
            <a:avLst/>
          </a:prstGeom>
        </p:spPr>
      </p:pic>
    </p:spTree>
    <p:extLst>
      <p:ext uri="{BB962C8B-B14F-4D97-AF65-F5344CB8AC3E}">
        <p14:creationId xmlns:p14="http://schemas.microsoft.com/office/powerpoint/2010/main" val="38823167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3774" y="0"/>
            <a:ext cx="10364451" cy="1596177"/>
          </a:xfrm>
        </p:spPr>
        <p:txBody>
          <a:bodyPr/>
          <a:lstStyle/>
          <a:p>
            <a:r>
              <a:rPr lang="pl-PL" dirty="0" smtClean="0">
                <a:latin typeface="Times New Roman" panose="02020603050405020304" pitchFamily="18" charset="0"/>
                <a:cs typeface="Times New Roman" panose="02020603050405020304" pitchFamily="18" charset="0"/>
              </a:rPr>
              <a:t>Jak postępować z dzieckiem chorym na depresję?</a:t>
            </a:r>
            <a:endParaRPr lang="pl-PL" dirty="0">
              <a:latin typeface="Times New Roman" panose="02020603050405020304" pitchFamily="18" charset="0"/>
              <a:cs typeface="Times New Roman" panose="02020603050405020304" pitchFamily="18" charset="0"/>
            </a:endParaRPr>
          </a:p>
        </p:txBody>
      </p:sp>
      <p:sp>
        <p:nvSpPr>
          <p:cNvPr id="3" name="Symbol zastępczy zawartości 2"/>
          <p:cNvSpPr>
            <a:spLocks noGrp="1"/>
          </p:cNvSpPr>
          <p:nvPr>
            <p:ph sz="quarter" idx="13"/>
          </p:nvPr>
        </p:nvSpPr>
        <p:spPr>
          <a:xfrm>
            <a:off x="587203" y="1750425"/>
            <a:ext cx="8164911" cy="4497976"/>
          </a:xfrm>
        </p:spPr>
        <p:txBody>
          <a:bodyPr>
            <a:normAutofit fontScale="85000" lnSpcReduction="20000"/>
          </a:bodyPr>
          <a:lstStyle/>
          <a:p>
            <a:pPr marL="342900" indent="-342900" algn="just">
              <a:buAutoNum type="arabicPeriod"/>
            </a:pPr>
            <a:r>
              <a:rPr lang="pl-PL" dirty="0" smtClean="0">
                <a:latin typeface="Times New Roman" panose="02020603050405020304" pitchFamily="18" charset="0"/>
                <a:cs typeface="Times New Roman" panose="02020603050405020304" pitchFamily="18" charset="0"/>
              </a:rPr>
              <a:t>U</a:t>
            </a:r>
            <a:r>
              <a:rPr lang="pl-PL" cap="none" dirty="0" smtClean="0">
                <a:latin typeface="Times New Roman" panose="02020603050405020304" pitchFamily="18" charset="0"/>
                <a:cs typeface="Times New Roman" panose="02020603050405020304" pitchFamily="18" charset="0"/>
              </a:rPr>
              <a:t>wierz, że to choroba, a nie złe zachowanie i zaakceptuj ten fakt.</a:t>
            </a:r>
          </a:p>
          <a:p>
            <a:pPr marL="342900" indent="-342900" algn="just">
              <a:buAutoNum type="arabicPeriod"/>
            </a:pPr>
            <a:r>
              <a:rPr lang="pl-PL" cap="none" dirty="0" smtClean="0">
                <a:latin typeface="Times New Roman" panose="02020603050405020304" pitchFamily="18" charset="0"/>
                <a:cs typeface="Times New Roman" panose="02020603050405020304" pitchFamily="18" charset="0"/>
              </a:rPr>
              <a:t>Nie oczekuj, że dziecko „coś z tym zrobi”. Dzieci z depresją nie kontrolują swojego nastoju – nie ma wpływu na to, czy jest smutne czy rozdrażnione. Jego to też denerwuje i często sobie z tym nie radzi. Dlatego musi wiedzieć, że ktoś daje radę i może znaleźć w kimś oparcie.</a:t>
            </a:r>
          </a:p>
          <a:p>
            <a:pPr marL="342900" indent="-342900" algn="just">
              <a:buAutoNum type="arabicPeriod"/>
            </a:pPr>
            <a:r>
              <a:rPr lang="pl-PL" cap="none" dirty="0" smtClean="0">
                <a:latin typeface="Times New Roman" panose="02020603050405020304" pitchFamily="18" charset="0"/>
                <a:cs typeface="Times New Roman" panose="02020603050405020304" pitchFamily="18" charset="0"/>
              </a:rPr>
              <a:t>Nie oceniaj i nie krytykuj go.</a:t>
            </a:r>
          </a:p>
          <a:p>
            <a:pPr marL="342900" indent="-342900" algn="just">
              <a:buAutoNum type="arabicPeriod"/>
            </a:pPr>
            <a:r>
              <a:rPr lang="pl-PL" cap="none" dirty="0" smtClean="0">
                <a:latin typeface="Times New Roman" panose="02020603050405020304" pitchFamily="18" charset="0"/>
                <a:cs typeface="Times New Roman" panose="02020603050405020304" pitchFamily="18" charset="0"/>
              </a:rPr>
              <a:t>Pamiętaj, że twoje dziecko oczekuje zainteresowania jego życiem.</a:t>
            </a:r>
          </a:p>
          <a:p>
            <a:pPr marL="342900" indent="-342900" algn="just">
              <a:buAutoNum type="arabicPeriod"/>
            </a:pPr>
            <a:r>
              <a:rPr lang="pl-PL" cap="none" dirty="0" smtClean="0">
                <a:latin typeface="Times New Roman" panose="02020603050405020304" pitchFamily="18" charset="0"/>
                <a:cs typeface="Times New Roman" panose="02020603050405020304" pitchFamily="18" charset="0"/>
              </a:rPr>
              <a:t>Nie mów, że dziecko jest leniwe, jeśli ma gorsze wyniki w nauce. Pogorszenie wyników w nauce to typowy objaw depresji – spadek nastroju, trudności w koncentracji, poczucie, że nic nie może się udać.</a:t>
            </a:r>
          </a:p>
          <a:p>
            <a:pPr marL="342900" indent="-342900" algn="just">
              <a:buAutoNum type="arabicPeriod"/>
            </a:pPr>
            <a:r>
              <a:rPr lang="pl-PL" cap="none" dirty="0" smtClean="0">
                <a:latin typeface="Times New Roman" panose="02020603050405020304" pitchFamily="18" charset="0"/>
                <a:cs typeface="Times New Roman" panose="02020603050405020304" pitchFamily="18" charset="0"/>
              </a:rPr>
              <a:t>Nie obwiniaj siebie ani dziecka o zachorowanie, zastanów się w jaki sposób możesz mu pomóc.</a:t>
            </a:r>
          </a:p>
          <a:p>
            <a:pPr marL="342900" indent="-342900" algn="just">
              <a:buAutoNum type="arabicPeriod"/>
            </a:pPr>
            <a:r>
              <a:rPr lang="pl-PL" cap="none" dirty="0" smtClean="0">
                <a:latin typeface="Times New Roman" panose="02020603050405020304" pitchFamily="18" charset="0"/>
                <a:cs typeface="Times New Roman" panose="02020603050405020304" pitchFamily="18" charset="0"/>
              </a:rPr>
              <a:t>Chwal za każdy, nawet najdrobniejszy sukces.</a:t>
            </a:r>
          </a:p>
          <a:p>
            <a:pPr marL="0" indent="0">
              <a:buNone/>
            </a:pPr>
            <a:endParaRPr lang="pl-PL" sz="1600" dirty="0">
              <a:latin typeface="Times New Roman" panose="02020603050405020304" pitchFamily="18" charset="0"/>
              <a:cs typeface="Times New Roman" panose="02020603050405020304" pitchFamily="18" charset="0"/>
            </a:endParaRPr>
          </a:p>
        </p:txBody>
      </p:sp>
      <p:pic>
        <p:nvPicPr>
          <p:cNvPr id="2052" name="Picture 4" descr="Depression - Noel McDermot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1749" y="1909685"/>
            <a:ext cx="2884538" cy="3981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429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Times New Roman" panose="02020603050405020304" pitchFamily="18" charset="0"/>
                <a:cs typeface="Times New Roman" panose="02020603050405020304" pitchFamily="18" charset="0"/>
              </a:rPr>
              <a:t>W Jaki sposób pomóc dziecku?</a:t>
            </a:r>
            <a:endParaRPr lang="pl-PL" dirty="0">
              <a:latin typeface="Times New Roman" panose="02020603050405020304" pitchFamily="18" charset="0"/>
              <a:cs typeface="Times New Roman" panose="02020603050405020304" pitchFamily="18" charset="0"/>
            </a:endParaRPr>
          </a:p>
        </p:txBody>
      </p:sp>
      <p:sp>
        <p:nvSpPr>
          <p:cNvPr id="3" name="Symbol zastępczy zawartości 2"/>
          <p:cNvSpPr>
            <a:spLocks noGrp="1"/>
          </p:cNvSpPr>
          <p:nvPr>
            <p:ph sz="quarter" idx="13"/>
          </p:nvPr>
        </p:nvSpPr>
        <p:spPr>
          <a:xfrm>
            <a:off x="913774" y="2367092"/>
            <a:ext cx="10364452" cy="4386405"/>
          </a:xfrm>
        </p:spPr>
        <p:txBody>
          <a:bodyPr>
            <a:normAutofit fontScale="85000" lnSpcReduction="10000"/>
          </a:bodyPr>
          <a:lstStyle/>
          <a:p>
            <a:r>
              <a:rPr lang="pl-PL" cap="none" dirty="0">
                <a:latin typeface="Times New Roman" panose="02020603050405020304" pitchFamily="18" charset="0"/>
                <a:cs typeface="Times New Roman" panose="02020603050405020304" pitchFamily="18" charset="0"/>
              </a:rPr>
              <a:t>B</a:t>
            </a:r>
            <a:r>
              <a:rPr lang="pl-PL" cap="none" dirty="0" smtClean="0">
                <a:latin typeface="Times New Roman" panose="02020603050405020304" pitchFamily="18" charset="0"/>
                <a:cs typeface="Times New Roman" panose="02020603050405020304" pitchFamily="18" charset="0"/>
              </a:rPr>
              <a:t>ądź „obecny” w życiu swojego dziecka. Nie lekceważ niepokojących objawów, ale też nie wpadaj w panikę – zawsze staraj się wyjaśnić sytuację. </a:t>
            </a:r>
          </a:p>
          <a:p>
            <a:r>
              <a:rPr lang="pl-PL" cap="none" dirty="0" smtClean="0">
                <a:latin typeface="Times New Roman" panose="02020603050405020304" pitchFamily="18" charset="0"/>
                <a:cs typeface="Times New Roman" panose="02020603050405020304" pitchFamily="18" charset="0"/>
              </a:rPr>
              <a:t>Jeśli coś cię niepokoi - działaj. Porozmawiaj z wychowawcą, sprawdź jak dziecko funkcjonuje poza domem. </a:t>
            </a:r>
          </a:p>
          <a:p>
            <a:r>
              <a:rPr lang="pl-PL" cap="none" dirty="0" smtClean="0">
                <a:latin typeface="Times New Roman" panose="02020603050405020304" pitchFamily="18" charset="0"/>
                <a:cs typeface="Times New Roman" panose="02020603050405020304" pitchFamily="18" charset="0"/>
              </a:rPr>
              <a:t>Skonsultuj się ze specjalistą. Jeśli u twojego dziecka zostanie rozpoznana depresja nie wpadaj w poczucie winy. Etiologia tego schorzenia jest wieloczynnikowa. Skoncentruj się na tym co zaleci specjalista.</a:t>
            </a:r>
          </a:p>
          <a:p>
            <a:r>
              <a:rPr lang="pl-PL" cap="none" dirty="0" smtClean="0">
                <a:latin typeface="Times New Roman" panose="02020603050405020304" pitchFamily="18" charset="0"/>
                <a:cs typeface="Times New Roman" panose="02020603050405020304" pitchFamily="18" charset="0"/>
              </a:rPr>
              <a:t> Nie aktywizuj dziecka „na siłę”, nie staraj się odwrócić jego uwagi od trudnych emocji. Bądź dorosły - twoje dziecko ma mieć w tobie oparcie. Rozpoznana depresja czy też inne problemy emocjonalne dziecka to bardzo trudny temat dla rodzica. Często warto rozważyć terapię własną aby móc w pełni pomóc dziecku.</a:t>
            </a:r>
          </a:p>
          <a:p>
            <a:endParaRPr lang="pl-PL" dirty="0" smtClean="0"/>
          </a:p>
          <a:p>
            <a:endParaRPr lang="pl-PL" dirty="0"/>
          </a:p>
          <a:p>
            <a:pPr marL="0" indent="0">
              <a:buNone/>
            </a:pPr>
            <a:r>
              <a:rPr lang="pl-PL" b="1" dirty="0" smtClean="0"/>
              <a:t>J</a:t>
            </a:r>
            <a:r>
              <a:rPr lang="pl-PL" b="1" cap="none" dirty="0" smtClean="0">
                <a:latin typeface="Times New Roman" panose="02020603050405020304" pitchFamily="18" charset="0"/>
                <a:cs typeface="Times New Roman" panose="02020603050405020304" pitchFamily="18" charset="0"/>
              </a:rPr>
              <a:t>ak pomóc dziecku w chorobie?: </a:t>
            </a:r>
            <a:r>
              <a:rPr lang="pl-PL" b="1" cap="none" dirty="0" smtClean="0">
                <a:latin typeface="Times New Roman" panose="02020603050405020304" pitchFamily="18" charset="0"/>
                <a:cs typeface="Times New Roman" panose="02020603050405020304" pitchFamily="18" charset="0"/>
                <a:hlinkClick r:id="rId2"/>
              </a:rPr>
              <a:t>https://www.youtube.com/watch?v=hco7auzrj7k</a:t>
            </a:r>
            <a:endParaRPr lang="pl-PL" b="1" cap="none" dirty="0" smtClean="0">
              <a:latin typeface="Times New Roman" panose="02020603050405020304" pitchFamily="18" charset="0"/>
              <a:cs typeface="Times New Roman" panose="02020603050405020304" pitchFamily="18" charset="0"/>
            </a:endParaRPr>
          </a:p>
          <a:p>
            <a:pPr marL="0" indent="0">
              <a:buNone/>
            </a:pPr>
            <a:endParaRPr lang="pl-PL" b="1" cap="none" dirty="0" smtClean="0">
              <a:latin typeface="Times New Roman" panose="02020603050405020304" pitchFamily="18" charset="0"/>
              <a:cs typeface="Times New Roman" panose="02020603050405020304" pitchFamily="18" charset="0"/>
            </a:endParaRPr>
          </a:p>
          <a:p>
            <a:endParaRPr lang="pl-PL" dirty="0"/>
          </a:p>
        </p:txBody>
      </p:sp>
    </p:spTree>
    <p:extLst>
      <p:ext uri="{BB962C8B-B14F-4D97-AF65-F5344CB8AC3E}">
        <p14:creationId xmlns:p14="http://schemas.microsoft.com/office/powerpoint/2010/main" val="1191779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latin typeface="Times New Roman" panose="02020603050405020304" pitchFamily="18" charset="0"/>
                <a:cs typeface="Times New Roman" panose="02020603050405020304" pitchFamily="18" charset="0"/>
              </a:rPr>
              <a:t>Jak rozmawiać z osobą chorą na </a:t>
            </a:r>
            <a:r>
              <a:rPr lang="pl-PL" dirty="0" smtClean="0">
                <a:latin typeface="Times New Roman" panose="02020603050405020304" pitchFamily="18" charset="0"/>
                <a:cs typeface="Times New Roman" panose="02020603050405020304" pitchFamily="18" charset="0"/>
              </a:rPr>
              <a:t>depresję?</a:t>
            </a:r>
            <a:r>
              <a:rPr lang="pl-PL" dirty="0"/>
              <a:t/>
            </a:r>
            <a:br>
              <a:rPr lang="pl-PL" dirty="0"/>
            </a:br>
            <a:endParaRPr lang="pl-PL" dirty="0"/>
          </a:p>
        </p:txBody>
      </p:sp>
      <p:sp>
        <p:nvSpPr>
          <p:cNvPr id="4" name="Symbol zastępczy zawartości 3"/>
          <p:cNvSpPr>
            <a:spLocks noGrp="1"/>
          </p:cNvSpPr>
          <p:nvPr>
            <p:ph sz="quarter" idx="13"/>
          </p:nvPr>
        </p:nvSpPr>
        <p:spPr/>
        <p:txBody>
          <a:bodyPr>
            <a:normAutofit fontScale="85000" lnSpcReduction="10000"/>
          </a:bodyPr>
          <a:lstStyle/>
          <a:p>
            <a:pPr marL="0" indent="0">
              <a:buNone/>
            </a:pPr>
            <a:r>
              <a:rPr lang="pl-PL" cap="none" dirty="0">
                <a:solidFill>
                  <a:schemeClr val="accent6"/>
                </a:solidFill>
                <a:latin typeface="Times New Roman" panose="02020603050405020304" pitchFamily="18" charset="0"/>
                <a:cs typeface="Times New Roman" panose="02020603050405020304" pitchFamily="18" charset="0"/>
              </a:rPr>
              <a:t>C</a:t>
            </a:r>
            <a:r>
              <a:rPr lang="pl-PL" cap="none" dirty="0" smtClean="0">
                <a:solidFill>
                  <a:schemeClr val="accent6"/>
                </a:solidFill>
                <a:latin typeface="Times New Roman" panose="02020603050405020304" pitchFamily="18" charset="0"/>
                <a:cs typeface="Times New Roman" panose="02020603050405020304" pitchFamily="18" charset="0"/>
              </a:rPr>
              <a:t>o mówić?</a:t>
            </a:r>
          </a:p>
          <a:p>
            <a:pPr lvl="0"/>
            <a:r>
              <a:rPr lang="pl-PL" cap="none" dirty="0" smtClean="0">
                <a:latin typeface="Times New Roman" panose="02020603050405020304" pitchFamily="18" charset="0"/>
                <a:cs typeface="Times New Roman" panose="02020603050405020304" pitchFamily="18" charset="0"/>
              </a:rPr>
              <a:t>nie jesteś sam/sama!</a:t>
            </a:r>
          </a:p>
          <a:p>
            <a:pPr lvl="0"/>
            <a:r>
              <a:rPr lang="pl-PL" cap="none" dirty="0" smtClean="0">
                <a:latin typeface="Times New Roman" panose="02020603050405020304" pitchFamily="18" charset="0"/>
                <a:cs typeface="Times New Roman" panose="02020603050405020304" pitchFamily="18" charset="0"/>
              </a:rPr>
              <a:t>zaufaj mi, chcę ci pomóc,</a:t>
            </a:r>
          </a:p>
          <a:p>
            <a:pPr lvl="0"/>
            <a:r>
              <a:rPr lang="pl-PL" cap="none" dirty="0" smtClean="0">
                <a:latin typeface="Times New Roman" panose="02020603050405020304" pitchFamily="18" charset="0"/>
                <a:cs typeface="Times New Roman" panose="02020603050405020304" pitchFamily="18" charset="0"/>
              </a:rPr>
              <a:t>jak mogę ci pomóc?</a:t>
            </a:r>
          </a:p>
          <a:p>
            <a:pPr lvl="0"/>
            <a:r>
              <a:rPr lang="pl-PL" cap="none" dirty="0" smtClean="0">
                <a:latin typeface="Times New Roman" panose="02020603050405020304" pitchFamily="18" charset="0"/>
                <a:cs typeface="Times New Roman" panose="02020603050405020304" pitchFamily="18" charset="0"/>
              </a:rPr>
              <a:t>jesteś dla mnie ważny/ważna,</a:t>
            </a:r>
          </a:p>
          <a:p>
            <a:pPr lvl="0"/>
            <a:r>
              <a:rPr lang="pl-PL" cap="none" dirty="0" smtClean="0">
                <a:latin typeface="Times New Roman" panose="02020603050405020304" pitchFamily="18" charset="0"/>
                <a:cs typeface="Times New Roman" panose="02020603050405020304" pitchFamily="18" charset="0"/>
              </a:rPr>
              <a:t>nie poddawaj się. Pomogę ci!</a:t>
            </a:r>
          </a:p>
          <a:p>
            <a:pPr lvl="0"/>
            <a:r>
              <a:rPr lang="pl-PL" cap="none" dirty="0" smtClean="0">
                <a:latin typeface="Times New Roman" panose="02020603050405020304" pitchFamily="18" charset="0"/>
                <a:cs typeface="Times New Roman" panose="02020603050405020304" pitchFamily="18" charset="0"/>
              </a:rPr>
              <a:t>przykro mi, że przez to przechodzisz. Współczuję ci,</a:t>
            </a:r>
          </a:p>
          <a:p>
            <a:pPr lvl="0"/>
            <a:r>
              <a:rPr lang="pl-PL" cap="none" dirty="0" smtClean="0">
                <a:latin typeface="Times New Roman" panose="02020603050405020304" pitchFamily="18" charset="0"/>
                <a:cs typeface="Times New Roman" panose="02020603050405020304" pitchFamily="18" charset="0"/>
              </a:rPr>
              <a:t>to nie twoja wina! </a:t>
            </a:r>
          </a:p>
          <a:p>
            <a:endParaRPr lang="pl-PL" dirty="0"/>
          </a:p>
        </p:txBody>
      </p:sp>
      <p:sp>
        <p:nvSpPr>
          <p:cNvPr id="5" name="Symbol zastępczy zawartości 4"/>
          <p:cNvSpPr>
            <a:spLocks noGrp="1"/>
          </p:cNvSpPr>
          <p:nvPr>
            <p:ph sz="quarter" idx="14"/>
          </p:nvPr>
        </p:nvSpPr>
        <p:spPr>
          <a:xfrm>
            <a:off x="7086600" y="2367091"/>
            <a:ext cx="5105400" cy="3424107"/>
          </a:xfrm>
        </p:spPr>
        <p:txBody>
          <a:bodyPr>
            <a:normAutofit fontScale="25000" lnSpcReduction="20000"/>
          </a:bodyPr>
          <a:lstStyle/>
          <a:p>
            <a:pPr indent="0">
              <a:lnSpc>
                <a:spcPct val="107000"/>
              </a:lnSpc>
              <a:spcAft>
                <a:spcPts val="800"/>
              </a:spcAft>
              <a:buNone/>
            </a:pPr>
            <a:r>
              <a:rPr lang="pl-PL" sz="6800" dirty="0" smtClean="0">
                <a:solidFill>
                  <a:srgbClr val="FF1616"/>
                </a:solidFill>
                <a:latin typeface="Times New Roman" panose="02020603050405020304" pitchFamily="18" charset="0"/>
                <a:ea typeface="Calibri" panose="020F0502020204030204" pitchFamily="34" charset="0"/>
                <a:cs typeface="Times New Roman" panose="02020603050405020304" pitchFamily="18" charset="0"/>
              </a:rPr>
              <a:t>C</a:t>
            </a:r>
            <a:r>
              <a:rPr lang="pl-PL" sz="6800" cap="none" dirty="0" smtClean="0">
                <a:solidFill>
                  <a:srgbClr val="FF1616"/>
                </a:solidFill>
                <a:latin typeface="Times New Roman" panose="02020603050405020304" pitchFamily="18" charset="0"/>
                <a:ea typeface="Calibri" panose="020F0502020204030204" pitchFamily="34" charset="0"/>
                <a:cs typeface="Times New Roman" panose="02020603050405020304" pitchFamily="18" charset="0"/>
              </a:rPr>
              <a:t>zego nie mówić</a:t>
            </a:r>
            <a:r>
              <a:rPr lang="pl-PL" sz="6800" dirty="0" smtClean="0">
                <a:solidFill>
                  <a:srgbClr val="FF1616"/>
                </a:solidFill>
                <a:latin typeface="Times New Roman" panose="02020603050405020304" pitchFamily="18" charset="0"/>
                <a:ea typeface="Calibri" panose="020F0502020204030204" pitchFamily="34" charset="0"/>
                <a:cs typeface="Times New Roman" panose="02020603050405020304" pitchFamily="18" charset="0"/>
              </a:rPr>
              <a:t>?</a:t>
            </a:r>
            <a:endParaRPr lang="pl-PL" sz="68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pl-PL" sz="6800" cap="none"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weź się w garść!</a:t>
            </a:r>
            <a:endParaRPr lang="pl-PL" sz="6800" cap="none"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pl-PL" sz="6800" cap="none"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to twoja wina,</a:t>
            </a:r>
            <a:endParaRPr lang="pl-PL" sz="6800" cap="none"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pl-PL" sz="6800" cap="none"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inni mają dużo gorzej niż ty!</a:t>
            </a:r>
            <a:endParaRPr lang="pl-PL" sz="6800" cap="none"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pl-PL" sz="6800" cap="none"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daj spokój! Nie udawaj!</a:t>
            </a:r>
            <a:endParaRPr lang="pl-PL" sz="6800" cap="none"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pl-PL" sz="6800" cap="none"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będzie dobrze,</a:t>
            </a:r>
            <a:endParaRPr lang="pl-PL" sz="6800" cap="none"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pl-PL" sz="6800" cap="none"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nie przesadzaj! Mam dosyć tego marudzenia!</a:t>
            </a:r>
            <a:endParaRPr lang="pl-PL" sz="6800" cap="none"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pl-PL" sz="6800" cap="none"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przestań się nad sobą użalać!</a:t>
            </a:r>
            <a:endParaRPr lang="pl-PL" sz="6800" cap="none" dirty="0" smtClean="0">
              <a:latin typeface="Times New Roman" panose="02020603050405020304" pitchFamily="18" charset="0"/>
              <a:ea typeface="Calibri" panose="020F0502020204030204" pitchFamily="34" charset="0"/>
              <a:cs typeface="Times New Roman" panose="02020603050405020304" pitchFamily="18" charset="0"/>
            </a:endParaRPr>
          </a:p>
          <a:p>
            <a:endParaRPr lang="pl-PL" dirty="0"/>
          </a:p>
        </p:txBody>
      </p:sp>
    </p:spTree>
    <p:extLst>
      <p:ext uri="{BB962C8B-B14F-4D97-AF65-F5344CB8AC3E}">
        <p14:creationId xmlns:p14="http://schemas.microsoft.com/office/powerpoint/2010/main" val="37543102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Times New Roman" panose="02020603050405020304" pitchFamily="18" charset="0"/>
                <a:cs typeface="Times New Roman" panose="02020603050405020304" pitchFamily="18" charset="0"/>
              </a:rPr>
              <a:t>Gdzie szukać pomocy?</a:t>
            </a:r>
            <a:endParaRPr lang="pl-PL" dirty="0">
              <a:latin typeface="Times New Roman" panose="02020603050405020304" pitchFamily="18" charset="0"/>
              <a:cs typeface="Times New Roman" panose="02020603050405020304" pitchFamily="18" charset="0"/>
            </a:endParaRPr>
          </a:p>
        </p:txBody>
      </p:sp>
      <p:sp>
        <p:nvSpPr>
          <p:cNvPr id="3" name="Symbol zastępczy zawartości 2"/>
          <p:cNvSpPr>
            <a:spLocks noGrp="1"/>
          </p:cNvSpPr>
          <p:nvPr>
            <p:ph sz="quarter" idx="13"/>
          </p:nvPr>
        </p:nvSpPr>
        <p:spPr/>
        <p:txBody>
          <a:bodyPr/>
          <a:lstStyle/>
          <a:p>
            <a:r>
              <a:rPr lang="pl-PL" sz="2400" dirty="0" smtClean="0">
                <a:latin typeface="Times New Roman" panose="02020603050405020304" pitchFamily="18" charset="0"/>
                <a:cs typeface="Times New Roman" panose="02020603050405020304" pitchFamily="18" charset="0"/>
              </a:rPr>
              <a:t>S</a:t>
            </a:r>
            <a:r>
              <a:rPr lang="pl-PL" sz="2400" cap="none" dirty="0" smtClean="0">
                <a:latin typeface="Times New Roman" panose="02020603050405020304" pitchFamily="18" charset="0"/>
                <a:cs typeface="Times New Roman" panose="02020603050405020304" pitchFamily="18" charset="0"/>
              </a:rPr>
              <a:t>zkoła, do której dziecko chodzi: wychowawca, pedagog szkolny, nauczyciele.</a:t>
            </a:r>
          </a:p>
          <a:p>
            <a:r>
              <a:rPr lang="pl-PL" sz="2400" cap="none" dirty="0" smtClean="0">
                <a:latin typeface="Times New Roman" panose="02020603050405020304" pitchFamily="18" charset="0"/>
                <a:cs typeface="Times New Roman" panose="02020603050405020304" pitchFamily="18" charset="0"/>
              </a:rPr>
              <a:t>Telefon Zaufania dla Dzieci i Młodzieży   tel. 116 111</a:t>
            </a:r>
          </a:p>
          <a:p>
            <a:r>
              <a:rPr lang="pl-PL" sz="2400" cap="none" dirty="0" smtClean="0">
                <a:latin typeface="Times New Roman" panose="02020603050405020304" pitchFamily="18" charset="0"/>
                <a:cs typeface="Times New Roman" panose="02020603050405020304" pitchFamily="18" charset="0"/>
              </a:rPr>
              <a:t>Całodobowa bezpłatna infolinia dla dzieci, młodzieży, rodziców i nauczycieli    tel. 800 080 222</a:t>
            </a:r>
          </a:p>
          <a:p>
            <a:r>
              <a:rPr lang="pl-PL" sz="2400" cap="none" dirty="0" smtClean="0">
                <a:latin typeface="Times New Roman" panose="02020603050405020304" pitchFamily="18" charset="0"/>
                <a:cs typeface="Times New Roman" panose="02020603050405020304" pitchFamily="18" charset="0"/>
              </a:rPr>
              <a:t>Dziecięcy telefon zaufania  Rzecznika </a:t>
            </a:r>
            <a:r>
              <a:rPr lang="pl-PL" sz="2400" cap="none" dirty="0">
                <a:latin typeface="Times New Roman" panose="02020603050405020304" pitchFamily="18" charset="0"/>
                <a:cs typeface="Times New Roman" panose="02020603050405020304" pitchFamily="18" charset="0"/>
              </a:rPr>
              <a:t>P</a:t>
            </a:r>
            <a:r>
              <a:rPr lang="pl-PL" sz="2400" cap="none" dirty="0" smtClean="0">
                <a:latin typeface="Times New Roman" panose="02020603050405020304" pitchFamily="18" charset="0"/>
                <a:cs typeface="Times New Roman" panose="02020603050405020304" pitchFamily="18" charset="0"/>
              </a:rPr>
              <a:t>raw Dziecka  tel. 800 12 12 12</a:t>
            </a:r>
          </a:p>
          <a:p>
            <a:r>
              <a:rPr lang="pl-PL" sz="2400" cap="none" dirty="0" smtClean="0">
                <a:latin typeface="Times New Roman" panose="02020603050405020304" pitchFamily="18" charset="0"/>
                <a:cs typeface="Times New Roman" panose="02020603050405020304" pitchFamily="18" charset="0"/>
              </a:rPr>
              <a:t>ITAKA – Antydepresyjny Telefon Zaufania   tel. 22 484 88 01</a:t>
            </a:r>
          </a:p>
          <a:p>
            <a:endParaRPr lang="pl-PL" cap="none" dirty="0" smtClean="0">
              <a:latin typeface="Times New Roman" panose="02020603050405020304" pitchFamily="18" charset="0"/>
              <a:cs typeface="Times New Roman" panose="02020603050405020304" pitchFamily="18" charset="0"/>
            </a:endParaRPr>
          </a:p>
          <a:p>
            <a:endParaRPr lang="pl-PL" cap="none" dirty="0" smtClean="0">
              <a:latin typeface="Times New Roman" panose="02020603050405020304" pitchFamily="18" charset="0"/>
              <a:cs typeface="Times New Roman" panose="02020603050405020304" pitchFamily="18" charset="0"/>
            </a:endParaRPr>
          </a:p>
          <a:p>
            <a:endParaRPr lang="pl-PL" cap="none" dirty="0" smtClean="0">
              <a:latin typeface="Times New Roman" panose="02020603050405020304" pitchFamily="18" charset="0"/>
              <a:cs typeface="Times New Roman" panose="02020603050405020304" pitchFamily="18" charset="0"/>
            </a:endParaRPr>
          </a:p>
          <a:p>
            <a:endParaRPr lang="pl-PL"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12274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3775" y="618518"/>
            <a:ext cx="10364451" cy="557140"/>
          </a:xfrm>
        </p:spPr>
        <p:txBody>
          <a:bodyPr>
            <a:normAutofit fontScale="90000"/>
          </a:bodyPr>
          <a:lstStyle/>
          <a:p>
            <a:r>
              <a:rPr lang="pl-PL" dirty="0" smtClean="0"/>
              <a:t>Bibliografia</a:t>
            </a:r>
            <a:endParaRPr lang="pl-PL" dirty="0"/>
          </a:p>
        </p:txBody>
      </p:sp>
      <p:sp>
        <p:nvSpPr>
          <p:cNvPr id="3" name="Symbol zastępczy zawartości 2"/>
          <p:cNvSpPr>
            <a:spLocks noGrp="1"/>
          </p:cNvSpPr>
          <p:nvPr>
            <p:ph sz="quarter" idx="13"/>
          </p:nvPr>
        </p:nvSpPr>
        <p:spPr>
          <a:xfrm>
            <a:off x="914400" y="1687823"/>
            <a:ext cx="10363826" cy="4543160"/>
          </a:xfrm>
        </p:spPr>
        <p:txBody>
          <a:bodyPr>
            <a:normAutofit fontScale="25000" lnSpcReduction="20000"/>
          </a:bodyPr>
          <a:lstStyle/>
          <a:p>
            <a:pPr marL="457200" indent="-457200">
              <a:buAutoNum type="arabicPeriod"/>
            </a:pPr>
            <a:r>
              <a:rPr lang="pl-PL" sz="6400" cap="none" dirty="0" smtClean="0">
                <a:latin typeface="Times New Roman" panose="02020603050405020304" pitchFamily="18" charset="0"/>
                <a:cs typeface="Times New Roman" panose="02020603050405020304" pitchFamily="18" charset="0"/>
              </a:rPr>
              <a:t>K. Ambroziak, A. Kołakowski, K. Siwek „Depresja nastolatków. Jak rozpoznawać, zrozumieć i pokonać”, GWP, Sopot, 2019r.</a:t>
            </a:r>
          </a:p>
          <a:p>
            <a:pPr marL="457200" indent="-457200">
              <a:buFont typeface="Arial" panose="020B0604020202020204" pitchFamily="34" charset="0"/>
              <a:buAutoNum type="arabicPeriod"/>
            </a:pPr>
            <a:r>
              <a:rPr lang="pl-PL" sz="6400" cap="none" dirty="0">
                <a:latin typeface="Times New Roman" panose="02020603050405020304" pitchFamily="18" charset="0"/>
                <a:cs typeface="Times New Roman" panose="02020603050405020304" pitchFamily="18" charset="0"/>
              </a:rPr>
              <a:t>M. Turno „One są wśród nas. Dziecko z depresją w szkole i przedszkolu.” Ośrodek Rozwoju Edukacji, Warszawa </a:t>
            </a:r>
            <a:r>
              <a:rPr lang="pl-PL" sz="6400" cap="none" dirty="0" smtClean="0">
                <a:latin typeface="Times New Roman" panose="02020603050405020304" pitchFamily="18" charset="0"/>
                <a:cs typeface="Times New Roman" panose="02020603050405020304" pitchFamily="18" charset="0"/>
              </a:rPr>
              <a:t>2010r.</a:t>
            </a:r>
          </a:p>
          <a:p>
            <a:pPr marL="457200" indent="-457200">
              <a:buFont typeface="Arial" panose="020B0604020202020204" pitchFamily="34" charset="0"/>
              <a:buAutoNum type="arabicPeriod"/>
            </a:pPr>
            <a:r>
              <a:rPr lang="pl-PL" sz="6400" cap="none" dirty="0" smtClean="0">
                <a:latin typeface="Times New Roman" panose="02020603050405020304" pitchFamily="18" charset="0"/>
                <a:cs typeface="Times New Roman" panose="02020603050405020304" pitchFamily="18" charset="0"/>
              </a:rPr>
              <a:t>A. Raczkowski, „Wychowanie w rodzinie t. XVI (2/2017): Depresja dzieci i młodzieży – zjawisko i perspektywy pomocy”</a:t>
            </a:r>
          </a:p>
          <a:p>
            <a:pPr marL="457200" indent="-457200">
              <a:buFont typeface="Arial" panose="020B0604020202020204" pitchFamily="34" charset="0"/>
              <a:buAutoNum type="arabicPeriod"/>
            </a:pPr>
            <a:r>
              <a:rPr lang="pl-PL" sz="6400" cap="none" dirty="0">
                <a:latin typeface="Times New Roman" panose="02020603050405020304" pitchFamily="18" charset="0"/>
                <a:cs typeface="Times New Roman" panose="02020603050405020304" pitchFamily="18" charset="0"/>
                <a:hlinkClick r:id="rId2"/>
              </a:rPr>
              <a:t>https://</a:t>
            </a:r>
            <a:r>
              <a:rPr lang="pl-PL" sz="6400" cap="none" dirty="0" smtClean="0">
                <a:latin typeface="Times New Roman" panose="02020603050405020304" pitchFamily="18" charset="0"/>
                <a:cs typeface="Times New Roman" panose="02020603050405020304" pitchFamily="18" charset="0"/>
                <a:hlinkClick r:id="rId2"/>
              </a:rPr>
              <a:t>forumprzeciwdepresji.pl</a:t>
            </a:r>
            <a:endParaRPr lang="pl-PL" sz="6400" cap="none" dirty="0" smtClean="0">
              <a:latin typeface="Times New Roman" panose="02020603050405020304" pitchFamily="18" charset="0"/>
              <a:cs typeface="Times New Roman" panose="02020603050405020304" pitchFamily="18" charset="0"/>
            </a:endParaRPr>
          </a:p>
          <a:p>
            <a:pPr marL="457200" indent="-457200">
              <a:buAutoNum type="arabicPeriod"/>
            </a:pPr>
            <a:r>
              <a:rPr lang="pl-PL" sz="6400" cap="none" dirty="0">
                <a:latin typeface="Times New Roman" panose="02020603050405020304" pitchFamily="18" charset="0"/>
                <a:cs typeface="Times New Roman" panose="02020603050405020304" pitchFamily="18" charset="0"/>
                <a:hlinkClick r:id="rId3"/>
              </a:rPr>
              <a:t>https://</a:t>
            </a:r>
            <a:r>
              <a:rPr lang="pl-PL" sz="6400" cap="none" dirty="0" smtClean="0">
                <a:latin typeface="Times New Roman" panose="02020603050405020304" pitchFamily="18" charset="0"/>
                <a:cs typeface="Times New Roman" panose="02020603050405020304" pitchFamily="18" charset="0"/>
                <a:hlinkClick r:id="rId3"/>
              </a:rPr>
              <a:t>forumprzeciwdepresji.pl/nastoletnia-depresja/strefa-rodzica</a:t>
            </a:r>
            <a:endParaRPr lang="pl-PL" sz="6400" cap="none" dirty="0">
              <a:latin typeface="Times New Roman" panose="02020603050405020304" pitchFamily="18" charset="0"/>
              <a:cs typeface="Times New Roman" panose="02020603050405020304" pitchFamily="18" charset="0"/>
            </a:endParaRPr>
          </a:p>
          <a:p>
            <a:pPr marL="457200" indent="-457200">
              <a:buAutoNum type="arabicPeriod"/>
            </a:pPr>
            <a:r>
              <a:rPr lang="pl-PL" sz="6400" cap="none" dirty="0" smtClean="0">
                <a:latin typeface="Times New Roman" panose="02020603050405020304" pitchFamily="18" charset="0"/>
                <a:cs typeface="Times New Roman" panose="02020603050405020304" pitchFamily="18" charset="0"/>
                <a:hlinkClick r:id="rId4"/>
              </a:rPr>
              <a:t>https</a:t>
            </a:r>
            <a:r>
              <a:rPr lang="pl-PL" sz="6400" cap="none" dirty="0">
                <a:latin typeface="Times New Roman" panose="02020603050405020304" pitchFamily="18" charset="0"/>
                <a:cs typeface="Times New Roman" panose="02020603050405020304" pitchFamily="18" charset="0"/>
                <a:hlinkClick r:id="rId4"/>
              </a:rPr>
              <a:t>://</a:t>
            </a:r>
            <a:r>
              <a:rPr lang="pl-PL" sz="6400" cap="none" dirty="0" smtClean="0">
                <a:latin typeface="Times New Roman" panose="02020603050405020304" pitchFamily="18" charset="0"/>
                <a:cs typeface="Times New Roman" panose="02020603050405020304" pitchFamily="18" charset="0"/>
                <a:hlinkClick r:id="rId4"/>
              </a:rPr>
              <a:t>www.youtube.com/watch?v=udfkzy8e9vg</a:t>
            </a:r>
            <a:endParaRPr lang="pl-PL" sz="6400" cap="none" dirty="0" smtClean="0">
              <a:latin typeface="Times New Roman" panose="02020603050405020304" pitchFamily="18" charset="0"/>
              <a:cs typeface="Times New Roman" panose="02020603050405020304" pitchFamily="18" charset="0"/>
            </a:endParaRPr>
          </a:p>
          <a:p>
            <a:pPr marL="457200" indent="-457200">
              <a:buAutoNum type="arabicPeriod"/>
            </a:pPr>
            <a:r>
              <a:rPr lang="pl-PL" sz="6400" cap="none" dirty="0" smtClean="0">
                <a:latin typeface="Times New Roman" panose="02020603050405020304" pitchFamily="18" charset="0"/>
                <a:cs typeface="Times New Roman" panose="02020603050405020304" pitchFamily="18" charset="0"/>
                <a:hlinkClick r:id="rId5"/>
              </a:rPr>
              <a:t>https</a:t>
            </a:r>
            <a:r>
              <a:rPr lang="pl-PL" sz="6400" cap="none" dirty="0">
                <a:latin typeface="Times New Roman" panose="02020603050405020304" pitchFamily="18" charset="0"/>
                <a:cs typeface="Times New Roman" panose="02020603050405020304" pitchFamily="18" charset="0"/>
                <a:hlinkClick r:id="rId5"/>
              </a:rPr>
              <a:t>://</a:t>
            </a:r>
            <a:r>
              <a:rPr lang="pl-PL" sz="6400" cap="none" dirty="0" smtClean="0">
                <a:latin typeface="Times New Roman" panose="02020603050405020304" pitchFamily="18" charset="0"/>
                <a:cs typeface="Times New Roman" panose="02020603050405020304" pitchFamily="18" charset="0"/>
                <a:hlinkClick r:id="rId5"/>
              </a:rPr>
              <a:t>www.youtube.com/watch?v=91dzehhd2pk&amp;t=3s</a:t>
            </a:r>
            <a:endParaRPr lang="pl-PL" sz="6400" cap="none" dirty="0" smtClean="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AutoNum type="arabicPeriod"/>
            </a:pPr>
            <a:r>
              <a:rPr lang="pl-PL" sz="6400" cap="none" dirty="0">
                <a:latin typeface="Times New Roman" panose="02020603050405020304" pitchFamily="18" charset="0"/>
                <a:cs typeface="Times New Roman" panose="02020603050405020304" pitchFamily="18" charset="0"/>
                <a:hlinkClick r:id="rId6"/>
              </a:rPr>
              <a:t>https://</a:t>
            </a:r>
            <a:r>
              <a:rPr lang="pl-PL" sz="6400" cap="none" dirty="0" smtClean="0">
                <a:latin typeface="Times New Roman" panose="02020603050405020304" pitchFamily="18" charset="0"/>
                <a:cs typeface="Times New Roman" panose="02020603050405020304" pitchFamily="18" charset="0"/>
                <a:hlinkClick r:id="rId6"/>
              </a:rPr>
              <a:t>www.youtube.com/watch?v=hco7auzrj7k</a:t>
            </a:r>
            <a:endParaRPr lang="pl-PL" sz="6400" cap="none" dirty="0" smtClean="0">
              <a:latin typeface="Times New Roman" panose="02020603050405020304" pitchFamily="18" charset="0"/>
              <a:cs typeface="Times New Roman" panose="02020603050405020304" pitchFamily="18" charset="0"/>
            </a:endParaRPr>
          </a:p>
          <a:p>
            <a:pPr marL="0" indent="0">
              <a:buNone/>
            </a:pPr>
            <a:r>
              <a:rPr lang="pl-PL" sz="6400" cap="none" dirty="0">
                <a:latin typeface="Times New Roman" panose="02020603050405020304" pitchFamily="18" charset="0"/>
                <a:cs typeface="Times New Roman" panose="02020603050405020304" pitchFamily="18" charset="0"/>
              </a:rPr>
              <a:t>	</a:t>
            </a:r>
            <a:r>
              <a:rPr lang="pl-PL" sz="6400" cap="none" dirty="0" smtClean="0">
                <a:latin typeface="Times New Roman" panose="02020603050405020304" pitchFamily="18" charset="0"/>
                <a:cs typeface="Times New Roman" panose="02020603050405020304" pitchFamily="18" charset="0"/>
              </a:rPr>
              <a:t>							Prezentacje opracowały:</a:t>
            </a:r>
          </a:p>
          <a:p>
            <a:pPr marL="0" indent="0" algn="ctr">
              <a:buNone/>
            </a:pPr>
            <a:r>
              <a:rPr lang="pl-PL" sz="6400" cap="none" dirty="0" smtClean="0">
                <a:latin typeface="Times New Roman" panose="02020603050405020304" pitchFamily="18" charset="0"/>
                <a:cs typeface="Times New Roman" panose="02020603050405020304" pitchFamily="18" charset="0"/>
              </a:rPr>
              <a:t> 							Anna Borkowska, Monika Czarnocka</a:t>
            </a:r>
            <a:endParaRPr lang="pl-PL" sz="6400" cap="none" dirty="0">
              <a:latin typeface="Times New Roman" panose="02020603050405020304" pitchFamily="18" charset="0"/>
              <a:cs typeface="Times New Roman" panose="02020603050405020304" pitchFamily="18" charset="0"/>
            </a:endParaRPr>
          </a:p>
          <a:p>
            <a:pPr marL="0" indent="0">
              <a:buNone/>
            </a:pPr>
            <a:endParaRPr lang="pl-PL" cap="none" dirty="0" smtClean="0">
              <a:latin typeface="Times New Roman" panose="02020603050405020304" pitchFamily="18" charset="0"/>
              <a:cs typeface="Times New Roman" panose="02020603050405020304" pitchFamily="18" charset="0"/>
            </a:endParaRPr>
          </a:p>
          <a:p>
            <a:pPr marL="0" indent="0">
              <a:buNone/>
            </a:pPr>
            <a:endParaRPr lang="pl-PL" cap="none" dirty="0" smtClean="0">
              <a:latin typeface="Times New Roman" panose="02020603050405020304" pitchFamily="18" charset="0"/>
              <a:cs typeface="Times New Roman" panose="02020603050405020304" pitchFamily="18" charset="0"/>
            </a:endParaRPr>
          </a:p>
          <a:p>
            <a:pPr marL="0" indent="0">
              <a:buNone/>
            </a:pPr>
            <a:endParaRPr lang="pl-PL" sz="42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99610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Times New Roman" panose="02020603050405020304" pitchFamily="18" charset="0"/>
                <a:cs typeface="Times New Roman" panose="02020603050405020304" pitchFamily="18" charset="0"/>
              </a:rPr>
              <a:t>Czym jest depresja?</a:t>
            </a:r>
            <a:endParaRPr lang="pl-PL" dirty="0">
              <a:latin typeface="Times New Roman" panose="02020603050405020304" pitchFamily="18" charset="0"/>
              <a:cs typeface="Times New Roman" panose="02020603050405020304" pitchFamily="18" charset="0"/>
            </a:endParaRPr>
          </a:p>
        </p:txBody>
      </p:sp>
      <p:sp>
        <p:nvSpPr>
          <p:cNvPr id="3" name="Symbol zastępczy zawartości 2"/>
          <p:cNvSpPr>
            <a:spLocks noGrp="1"/>
          </p:cNvSpPr>
          <p:nvPr>
            <p:ph sz="quarter" idx="13"/>
          </p:nvPr>
        </p:nvSpPr>
        <p:spPr>
          <a:xfrm>
            <a:off x="913775" y="2395933"/>
            <a:ext cx="5106026" cy="3424107"/>
          </a:xfrm>
        </p:spPr>
        <p:txBody>
          <a:bodyPr>
            <a:normAutofit/>
          </a:bodyPr>
          <a:lstStyle/>
          <a:p>
            <a:pPr marL="0" indent="0" algn="just">
              <a:buNone/>
            </a:pPr>
            <a:r>
              <a:rPr lang="pl-PL" b="1" dirty="0" smtClean="0">
                <a:latin typeface="Times New Roman" panose="02020603050405020304" pitchFamily="18" charset="0"/>
                <a:cs typeface="Times New Roman" panose="02020603050405020304" pitchFamily="18" charset="0"/>
              </a:rPr>
              <a:t>DEPRESJA</a:t>
            </a:r>
            <a:r>
              <a:rPr lang="pl-PL" dirty="0" smtClean="0"/>
              <a:t> – </a:t>
            </a:r>
            <a:r>
              <a:rPr lang="pl-PL" cap="none" dirty="0" smtClean="0">
                <a:latin typeface="Times New Roman" panose="02020603050405020304" pitchFamily="18" charset="0"/>
                <a:cs typeface="Times New Roman" panose="02020603050405020304" pitchFamily="18" charset="0"/>
              </a:rPr>
              <a:t>należy</a:t>
            </a:r>
            <a:r>
              <a:rPr lang="pl-PL" dirty="0" smtClean="0">
                <a:latin typeface="Times New Roman" panose="02020603050405020304" pitchFamily="18" charset="0"/>
                <a:cs typeface="Times New Roman" panose="02020603050405020304" pitchFamily="18" charset="0"/>
              </a:rPr>
              <a:t> </a:t>
            </a:r>
            <a:r>
              <a:rPr lang="pl-PL" cap="none" dirty="0" smtClean="0">
                <a:latin typeface="Times New Roman" panose="02020603050405020304" pitchFamily="18" charset="0"/>
                <a:cs typeface="Times New Roman" panose="02020603050405020304" pitchFamily="18" charset="0"/>
              </a:rPr>
              <a:t>do tzw. zaburzeń nastroju, których objawy koncentrują się zwykle wokół nieprawidłowych wahań </a:t>
            </a:r>
            <a:r>
              <a:rPr lang="pl-PL" cap="none" dirty="0" smtClean="0">
                <a:latin typeface="Times New Roman" panose="02020603050405020304" pitchFamily="18" charset="0"/>
                <a:cs typeface="Times New Roman" panose="02020603050405020304" pitchFamily="18" charset="0"/>
              </a:rPr>
              <a:t>emocjonalnych – </a:t>
            </a:r>
            <a:r>
              <a:rPr lang="pl-PL" cap="none" dirty="0" smtClean="0">
                <a:latin typeface="Times New Roman" panose="02020603050405020304" pitchFamily="18" charset="0"/>
                <a:cs typeface="Times New Roman" panose="02020603050405020304" pitchFamily="18" charset="0"/>
              </a:rPr>
              <a:t>np. utrzymującym się smutku, nadmiernej drażliwości, wybuchach gniewu, utraty zainteresowań i zdolności do odczuwania przyjemności.</a:t>
            </a:r>
            <a:endParaRPr lang="pl-PL" cap="none" dirty="0">
              <a:latin typeface="Times New Roman" panose="02020603050405020304" pitchFamily="18" charset="0"/>
              <a:cs typeface="Times New Roman" panose="02020603050405020304" pitchFamily="18" charset="0"/>
            </a:endParaRPr>
          </a:p>
        </p:txBody>
      </p:sp>
      <p:pic>
        <p:nvPicPr>
          <p:cNvPr id="10" name="Obraz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4526" y="2395933"/>
            <a:ext cx="5164302" cy="3441523"/>
          </a:xfrm>
          <a:prstGeom prst="rect">
            <a:avLst/>
          </a:prstGeom>
        </p:spPr>
      </p:pic>
    </p:spTree>
    <p:extLst>
      <p:ext uri="{BB962C8B-B14F-4D97-AF65-F5344CB8AC3E}">
        <p14:creationId xmlns:p14="http://schemas.microsoft.com/office/powerpoint/2010/main" val="39567854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Times New Roman" panose="02020603050405020304" pitchFamily="18" charset="0"/>
                <a:cs typeface="Times New Roman" panose="02020603050405020304" pitchFamily="18" charset="0"/>
              </a:rPr>
              <a:t>Czym jest depresja?</a:t>
            </a:r>
            <a:endParaRPr lang="pl-PL" dirty="0">
              <a:latin typeface="Times New Roman" panose="02020603050405020304" pitchFamily="18" charset="0"/>
              <a:cs typeface="Times New Roman" panose="02020603050405020304" pitchFamily="18" charset="0"/>
            </a:endParaRPr>
          </a:p>
        </p:txBody>
      </p:sp>
      <p:sp>
        <p:nvSpPr>
          <p:cNvPr id="3" name="Symbol zastępczy zawartości 2"/>
          <p:cNvSpPr>
            <a:spLocks noGrp="1"/>
          </p:cNvSpPr>
          <p:nvPr>
            <p:ph sz="quarter" idx="13"/>
          </p:nvPr>
        </p:nvSpPr>
        <p:spPr/>
        <p:txBody>
          <a:bodyPr>
            <a:normAutofit fontScale="92500"/>
          </a:bodyPr>
          <a:lstStyle/>
          <a:p>
            <a:pPr marL="0" indent="0" algn="just">
              <a:buNone/>
            </a:pPr>
            <a:r>
              <a:rPr lang="pl-PL" cap="none" dirty="0" smtClean="0">
                <a:latin typeface="Times New Roman" panose="02020603050405020304" pitchFamily="18" charset="0"/>
                <a:cs typeface="Times New Roman" panose="02020603050405020304" pitchFamily="18" charset="0"/>
              </a:rPr>
              <a:t>U dzieci i młodzieży częste zmiany nastroju nie są czymś wyjątkowym. Są to prawidłowe etapy dorastania. Niepokojące natomiast są sytuacje przygnębienia, zmiany zachowania, frustracji, które trwają wiele dni, tygodni czy nawet miesięcy. </a:t>
            </a:r>
          </a:p>
          <a:p>
            <a:pPr marL="0" indent="0" algn="just">
              <a:buNone/>
            </a:pPr>
            <a:r>
              <a:rPr lang="pl-PL" cap="none" dirty="0" smtClean="0">
                <a:latin typeface="Times New Roman" panose="02020603050405020304" pitchFamily="18" charset="0"/>
                <a:cs typeface="Times New Roman" panose="02020603050405020304" pitchFamily="18" charset="0"/>
              </a:rPr>
              <a:t>My jako rodzice często nie rozumiemy co się z naszymi dziećmi dzieje. Przecież nic szczególnego się nie </a:t>
            </a:r>
            <a:r>
              <a:rPr lang="pl-PL" cap="none" dirty="0" smtClean="0">
                <a:latin typeface="Times New Roman" panose="02020603050405020304" pitchFamily="18" charset="0"/>
                <a:cs typeface="Times New Roman" panose="02020603050405020304" pitchFamily="18" charset="0"/>
              </a:rPr>
              <a:t>wydarzyło, </a:t>
            </a:r>
            <a:r>
              <a:rPr lang="pl-PL" cap="none" dirty="0" smtClean="0">
                <a:latin typeface="Times New Roman" panose="02020603050405020304" pitchFamily="18" charset="0"/>
                <a:cs typeface="Times New Roman" panose="02020603050405020304" pitchFamily="18" charset="0"/>
              </a:rPr>
              <a:t>a zmieniło się nie do poznania. </a:t>
            </a:r>
          </a:p>
        </p:txBody>
      </p:sp>
      <p:pic>
        <p:nvPicPr>
          <p:cNvPr id="6" name="Obraz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9991" y="2367092"/>
            <a:ext cx="5684626" cy="3768095"/>
          </a:xfrm>
          <a:prstGeom prst="rect">
            <a:avLst/>
          </a:prstGeom>
        </p:spPr>
      </p:pic>
    </p:spTree>
    <p:extLst>
      <p:ext uri="{BB962C8B-B14F-4D97-AF65-F5344CB8AC3E}">
        <p14:creationId xmlns:p14="http://schemas.microsoft.com/office/powerpoint/2010/main" val="23205371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latin typeface="Times New Roman" panose="02020603050405020304" pitchFamily="18" charset="0"/>
                <a:cs typeface="Times New Roman" panose="02020603050405020304" pitchFamily="18" charset="0"/>
              </a:rPr>
              <a:t>Występowanie i współwystępowanie depresji</a:t>
            </a:r>
          </a:p>
        </p:txBody>
      </p:sp>
      <p:sp>
        <p:nvSpPr>
          <p:cNvPr id="3" name="Symbol zastępczy zawartości 2"/>
          <p:cNvSpPr>
            <a:spLocks noGrp="1"/>
          </p:cNvSpPr>
          <p:nvPr>
            <p:ph sz="quarter" idx="13"/>
          </p:nvPr>
        </p:nvSpPr>
        <p:spPr>
          <a:xfrm>
            <a:off x="913774" y="2367093"/>
            <a:ext cx="10364452" cy="4164336"/>
          </a:xfrm>
        </p:spPr>
        <p:txBody>
          <a:bodyPr>
            <a:normAutofit fontScale="92500" lnSpcReduction="10000"/>
          </a:bodyPr>
          <a:lstStyle/>
          <a:p>
            <a:pPr marL="0" indent="0" algn="just">
              <a:buNone/>
            </a:pPr>
            <a:r>
              <a:rPr lang="pl-PL" dirty="0" smtClean="0">
                <a:latin typeface="Times New Roman" panose="02020603050405020304" pitchFamily="18" charset="0"/>
                <a:cs typeface="Times New Roman" panose="02020603050405020304" pitchFamily="18" charset="0"/>
              </a:rPr>
              <a:t>„N</a:t>
            </a:r>
            <a:r>
              <a:rPr lang="pl-PL" cap="none" dirty="0" smtClean="0">
                <a:latin typeface="Times New Roman" panose="02020603050405020304" pitchFamily="18" charset="0"/>
                <a:cs typeface="Times New Roman" panose="02020603050405020304" pitchFamily="18" charset="0"/>
              </a:rPr>
              <a:t>a kliniczną depresję cierpi:</a:t>
            </a:r>
          </a:p>
          <a:p>
            <a:pPr algn="just"/>
            <a:r>
              <a:rPr lang="pl-PL" cap="none" dirty="0" smtClean="0">
                <a:latin typeface="Times New Roman" panose="02020603050405020304" pitchFamily="18" charset="0"/>
                <a:cs typeface="Times New Roman" panose="02020603050405020304" pitchFamily="18" charset="0"/>
              </a:rPr>
              <a:t>1% dzieci przedszkolnych, powyżej 2-, 3-go roku życia,</a:t>
            </a:r>
          </a:p>
          <a:p>
            <a:pPr algn="just"/>
            <a:r>
              <a:rPr lang="pl-PL" cap="none" dirty="0" smtClean="0">
                <a:latin typeface="Times New Roman" panose="02020603050405020304" pitchFamily="18" charset="0"/>
                <a:cs typeface="Times New Roman" panose="02020603050405020304" pitchFamily="18" charset="0"/>
              </a:rPr>
              <a:t>2% w grupie dzieci 6—12 lat,</a:t>
            </a:r>
          </a:p>
          <a:p>
            <a:pPr algn="just"/>
            <a:r>
              <a:rPr lang="pl-PL" cap="none" dirty="0" smtClean="0">
                <a:latin typeface="Times New Roman" panose="02020603050405020304" pitchFamily="18" charset="0"/>
                <a:cs typeface="Times New Roman" panose="02020603050405020304" pitchFamily="18" charset="0"/>
              </a:rPr>
              <a:t>według niektórych badań 4—8%, a według innych nawet</a:t>
            </a:r>
          </a:p>
          <a:p>
            <a:pPr marL="0" indent="0" algn="just">
              <a:buNone/>
            </a:pPr>
            <a:r>
              <a:rPr lang="pl-PL" cap="none" dirty="0" smtClean="0">
                <a:latin typeface="Times New Roman" panose="02020603050405020304" pitchFamily="18" charset="0"/>
                <a:cs typeface="Times New Roman" panose="02020603050405020304" pitchFamily="18" charset="0"/>
              </a:rPr>
              <a:t>do 20% w grupie młodzieńczej.</a:t>
            </a:r>
          </a:p>
          <a:p>
            <a:pPr marL="0" indent="0" algn="just">
              <a:buNone/>
            </a:pPr>
            <a:r>
              <a:rPr lang="pl-PL" sz="2200" cap="none" dirty="0" smtClean="0">
                <a:latin typeface="Times New Roman" panose="02020603050405020304" pitchFamily="18" charset="0"/>
                <a:cs typeface="Times New Roman" panose="02020603050405020304" pitchFamily="18" charset="0"/>
              </a:rPr>
              <a:t>Charakterystyczną cechą depresji okresu dzieciństwa i dojrzewania jest wysoki współczynnik </a:t>
            </a:r>
            <a:r>
              <a:rPr lang="pl-PL" sz="2200" cap="none" dirty="0" err="1" smtClean="0">
                <a:latin typeface="Times New Roman" panose="02020603050405020304" pitchFamily="18" charset="0"/>
                <a:cs typeface="Times New Roman" panose="02020603050405020304" pitchFamily="18" charset="0"/>
              </a:rPr>
              <a:t>współzachorowalności</a:t>
            </a:r>
            <a:r>
              <a:rPr lang="pl-PL" sz="2200" cap="none" dirty="0" smtClean="0">
                <a:latin typeface="Times New Roman" panose="02020603050405020304" pitchFamily="18" charset="0"/>
                <a:cs typeface="Times New Roman" panose="02020603050405020304" pitchFamily="18" charset="0"/>
              </a:rPr>
              <a:t>. Najczęściej z depresją współwystępują zaburzenia lękowe. 30—75% dzieci z depresją spełnia równocześnie kryteria diagnostyczne zaburzeń lękowych.”</a:t>
            </a:r>
          </a:p>
          <a:p>
            <a:pPr marL="0" indent="0">
              <a:buNone/>
            </a:pPr>
            <a:endParaRPr lang="pl-PL" sz="2200" cap="none" dirty="0" smtClean="0">
              <a:latin typeface="Times New Roman" panose="02020603050405020304" pitchFamily="18" charset="0"/>
              <a:cs typeface="Times New Roman" panose="02020603050405020304" pitchFamily="18" charset="0"/>
            </a:endParaRPr>
          </a:p>
          <a:p>
            <a:pPr marL="0" indent="0">
              <a:buNone/>
            </a:pPr>
            <a:r>
              <a:rPr lang="pl-PL" sz="1200" cap="none" dirty="0" smtClean="0">
                <a:latin typeface="Times New Roman" panose="02020603050405020304" pitchFamily="18" charset="0"/>
                <a:cs typeface="Times New Roman" panose="02020603050405020304" pitchFamily="18" charset="0"/>
              </a:rPr>
              <a:t>			Źródło: M. Turno „One są wśród nas. Dziecko z depresją w szkole i przedszkolu.” Ośrodek Rozwoju Edukacji, Warszawa 2010</a:t>
            </a:r>
            <a:endParaRPr lang="pl-PL" sz="1300" cap="none" dirty="0" smtClean="0">
              <a:latin typeface="Times New Roman" panose="02020603050405020304" pitchFamily="18" charset="0"/>
              <a:cs typeface="Times New Roman" panose="02020603050405020304" pitchFamily="18" charset="0"/>
            </a:endParaRPr>
          </a:p>
          <a:p>
            <a:pPr marL="0" indent="0">
              <a:buNone/>
            </a:pPr>
            <a:endParaRPr lang="pl-PL" sz="2200" cap="none" dirty="0">
              <a:latin typeface="Times New Roman" panose="02020603050405020304" pitchFamily="18" charset="0"/>
              <a:cs typeface="Times New Roman" panose="02020603050405020304" pitchFamily="18" charset="0"/>
            </a:endParaRPr>
          </a:p>
          <a:p>
            <a:pPr marL="0" indent="0">
              <a:buNone/>
            </a:pPr>
            <a:endParaRPr lang="pl-PL" sz="2200" cap="none" dirty="0">
              <a:latin typeface="Times New Roman" panose="02020603050405020304" pitchFamily="18" charset="0"/>
              <a:cs typeface="Times New Roman" panose="02020603050405020304" pitchFamily="18" charset="0"/>
            </a:endParaRPr>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0332" y="1595374"/>
            <a:ext cx="4075612" cy="2989688"/>
          </a:xfrm>
          <a:prstGeom prst="rect">
            <a:avLst/>
          </a:prstGeom>
        </p:spPr>
      </p:pic>
    </p:spTree>
    <p:extLst>
      <p:ext uri="{BB962C8B-B14F-4D97-AF65-F5344CB8AC3E}">
        <p14:creationId xmlns:p14="http://schemas.microsoft.com/office/powerpoint/2010/main" val="16587903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latin typeface="Times New Roman" panose="02020603050405020304" pitchFamily="18" charset="0"/>
                <a:cs typeface="Times New Roman" panose="02020603050405020304" pitchFamily="18" charset="0"/>
              </a:rPr>
              <a:t>Objawy mogące wskazywać na depresję</a:t>
            </a:r>
            <a:r>
              <a:rPr lang="pl-PL" dirty="0"/>
              <a:t/>
            </a:r>
            <a:br>
              <a:rPr lang="pl-PL" dirty="0"/>
            </a:br>
            <a:endParaRPr lang="pl-PL" dirty="0"/>
          </a:p>
        </p:txBody>
      </p:sp>
      <p:sp>
        <p:nvSpPr>
          <p:cNvPr id="3" name="Symbol zastępczy zawartości 2"/>
          <p:cNvSpPr>
            <a:spLocks noGrp="1"/>
          </p:cNvSpPr>
          <p:nvPr>
            <p:ph sz="quarter" idx="13"/>
          </p:nvPr>
        </p:nvSpPr>
        <p:spPr>
          <a:xfrm>
            <a:off x="796209" y="1596384"/>
            <a:ext cx="10363826" cy="3424107"/>
          </a:xfrm>
        </p:spPr>
        <p:txBody>
          <a:bodyPr>
            <a:normAutofit fontScale="25000" lnSpcReduction="20000"/>
          </a:bodyPr>
          <a:lstStyle/>
          <a:p>
            <a:pPr lvl="0"/>
            <a:r>
              <a:rPr lang="pl-PL" sz="7200" cap="none" dirty="0" smtClean="0">
                <a:latin typeface="Times New Roman" panose="02020603050405020304" pitchFamily="18" charset="0"/>
                <a:cs typeface="Times New Roman" panose="02020603050405020304" pitchFamily="18" charset="0"/>
              </a:rPr>
              <a:t>drażliwość, chwiejność nastroju, impulsywność, pobudzenie psychoruchowe,</a:t>
            </a:r>
          </a:p>
          <a:p>
            <a:pPr lvl="0"/>
            <a:r>
              <a:rPr lang="pl-PL" sz="7200" cap="none" dirty="0" smtClean="0">
                <a:latin typeface="Times New Roman" panose="02020603050405020304" pitchFamily="18" charset="0"/>
                <a:cs typeface="Times New Roman" panose="02020603050405020304" pitchFamily="18" charset="0"/>
              </a:rPr>
              <a:t>obniżony nastrój, apatia, niechęć do aktywności, które wcześniej sprawiały radość,</a:t>
            </a:r>
          </a:p>
          <a:p>
            <a:pPr lvl="0"/>
            <a:r>
              <a:rPr lang="pl-PL" sz="7200" cap="none" dirty="0" smtClean="0">
                <a:latin typeface="Times New Roman" panose="02020603050405020304" pitchFamily="18" charset="0"/>
                <a:cs typeface="Times New Roman" panose="02020603050405020304" pitchFamily="18" charset="0"/>
              </a:rPr>
              <a:t>wycofanie z relacji z rówieśnikami i rodziną, brak energii, bezczynność,</a:t>
            </a:r>
          </a:p>
          <a:p>
            <a:pPr lvl="0"/>
            <a:r>
              <a:rPr lang="pl-PL" sz="7200" cap="none" dirty="0" smtClean="0">
                <a:latin typeface="Times New Roman" panose="02020603050405020304" pitchFamily="18" charset="0"/>
                <a:cs typeface="Times New Roman" panose="02020603050405020304" pitchFamily="18" charset="0"/>
              </a:rPr>
              <a:t>pogorszenie zdolności intelektualnych: problemy z koncentracją, pamięcią, gorsze stopnie w szkole,</a:t>
            </a:r>
          </a:p>
          <a:p>
            <a:pPr lvl="0"/>
            <a:r>
              <a:rPr lang="pl-PL" sz="7200" cap="none" dirty="0" smtClean="0">
                <a:latin typeface="Times New Roman" panose="02020603050405020304" pitchFamily="18" charset="0"/>
                <a:cs typeface="Times New Roman" panose="02020603050405020304" pitchFamily="18" charset="0"/>
              </a:rPr>
              <a:t>zmiana apetytu – jego brak, chudnięcie lub przeciwnie </a:t>
            </a:r>
            <a:r>
              <a:rPr lang="pl-PL" sz="7200" cap="none" dirty="0" smtClean="0">
                <a:latin typeface="Times New Roman" panose="02020603050405020304" pitchFamily="18" charset="0"/>
                <a:cs typeface="Times New Roman" panose="02020603050405020304" pitchFamily="18" charset="0"/>
              </a:rPr>
              <a:t>– objadanie </a:t>
            </a:r>
            <a:r>
              <a:rPr lang="pl-PL" sz="7200" cap="none" dirty="0" smtClean="0">
                <a:latin typeface="Times New Roman" panose="02020603050405020304" pitchFamily="18" charset="0"/>
                <a:cs typeface="Times New Roman" panose="02020603050405020304" pitchFamily="18" charset="0"/>
              </a:rPr>
              <a:t>się,</a:t>
            </a:r>
          </a:p>
          <a:p>
            <a:pPr lvl="0"/>
            <a:r>
              <a:rPr lang="pl-PL" sz="7200" cap="none" dirty="0" smtClean="0">
                <a:latin typeface="Times New Roman" panose="02020603050405020304" pitchFamily="18" charset="0"/>
                <a:cs typeface="Times New Roman" panose="02020603050405020304" pitchFamily="18" charset="0"/>
              </a:rPr>
              <a:t>zbyt mało lub zbyt dużo snu, nocna aktywność, niechęć do wstawania rano,</a:t>
            </a:r>
          </a:p>
          <a:p>
            <a:pPr lvl="0"/>
            <a:r>
              <a:rPr lang="pl-PL" sz="7200" cap="none" dirty="0" smtClean="0">
                <a:latin typeface="Times New Roman" panose="02020603050405020304" pitchFamily="18" charset="0"/>
                <a:cs typeface="Times New Roman" panose="02020603050405020304" pitchFamily="18" charset="0"/>
              </a:rPr>
              <a:t>skargi na nudę, poczucie beznadziei,</a:t>
            </a:r>
          </a:p>
          <a:p>
            <a:pPr lvl="0"/>
            <a:r>
              <a:rPr lang="pl-PL" sz="7200" cap="none" dirty="0" smtClean="0">
                <a:latin typeface="Times New Roman" panose="02020603050405020304" pitchFamily="18" charset="0"/>
                <a:cs typeface="Times New Roman" panose="02020603050405020304" pitchFamily="18" charset="0"/>
              </a:rPr>
              <a:t>zaniechanie dbałości o wygląd,</a:t>
            </a:r>
          </a:p>
          <a:p>
            <a:pPr lvl="0"/>
            <a:r>
              <a:rPr lang="pl-PL" sz="7200" cap="none" dirty="0" smtClean="0">
                <a:latin typeface="Times New Roman" panose="02020603050405020304" pitchFamily="18" charset="0"/>
                <a:cs typeface="Times New Roman" panose="02020603050405020304" pitchFamily="18" charset="0"/>
              </a:rPr>
              <a:t>krytycyzm wobec siebie, nadwrażliwość z powodu odrzucenia, poczucie winy,</a:t>
            </a:r>
          </a:p>
          <a:p>
            <a:pPr lvl="0"/>
            <a:r>
              <a:rPr lang="pl-PL" sz="7200" cap="none" dirty="0" smtClean="0">
                <a:latin typeface="Times New Roman" panose="02020603050405020304" pitchFamily="18" charset="0"/>
                <a:cs typeface="Times New Roman" panose="02020603050405020304" pitchFamily="18" charset="0"/>
              </a:rPr>
              <a:t>nasilone skargi na dolegliwości fizyczne – bóle brzucha, głowy,</a:t>
            </a:r>
          </a:p>
          <a:p>
            <a:pPr lvl="0"/>
            <a:r>
              <a:rPr lang="pl-PL" sz="7200" cap="none" dirty="0" smtClean="0">
                <a:latin typeface="Times New Roman" panose="02020603050405020304" pitchFamily="18" charset="0"/>
                <a:cs typeface="Times New Roman" panose="02020603050405020304" pitchFamily="18" charset="0"/>
              </a:rPr>
              <a:t>autoagresja, samookaleczanie się, odurzanie się (alkohol, leki, narkotyki),</a:t>
            </a:r>
          </a:p>
          <a:p>
            <a:pPr lvl="0"/>
            <a:r>
              <a:rPr lang="pl-PL" sz="7200" cap="none" dirty="0" smtClean="0">
                <a:latin typeface="Times New Roman" panose="02020603050405020304" pitchFamily="18" charset="0"/>
                <a:cs typeface="Times New Roman" panose="02020603050405020304" pitchFamily="18" charset="0"/>
              </a:rPr>
              <a:t>zainteresowanie tematyką śmierci i </a:t>
            </a:r>
            <a:r>
              <a:rPr lang="pl-PL" sz="7200" cap="none" dirty="0" smtClean="0">
                <a:latin typeface="Times New Roman" panose="02020603050405020304" pitchFamily="18" charset="0"/>
                <a:cs typeface="Times New Roman" panose="02020603050405020304" pitchFamily="18" charset="0"/>
              </a:rPr>
              <a:t>samobójstw.</a:t>
            </a:r>
            <a:endParaRPr lang="pl-PL" sz="7200" cap="none" dirty="0" smtClean="0">
              <a:latin typeface="Times New Roman" panose="02020603050405020304" pitchFamily="18" charset="0"/>
              <a:cs typeface="Times New Roman" panose="02020603050405020304" pitchFamily="18" charset="0"/>
            </a:endParaRPr>
          </a:p>
          <a:p>
            <a:pPr marL="0" lvl="0" indent="0">
              <a:buNone/>
            </a:pPr>
            <a:r>
              <a:rPr lang="pl-PL" sz="7200" cap="none" dirty="0">
                <a:latin typeface="Times New Roman" panose="02020603050405020304" pitchFamily="18" charset="0"/>
                <a:cs typeface="Times New Roman" panose="02020603050405020304" pitchFamily="18" charset="0"/>
              </a:rPr>
              <a:t>	</a:t>
            </a:r>
            <a:r>
              <a:rPr lang="pl-PL" sz="7200" cap="none" dirty="0" smtClean="0">
                <a:latin typeface="Times New Roman" panose="02020603050405020304" pitchFamily="18" charset="0"/>
                <a:cs typeface="Times New Roman" panose="02020603050405020304" pitchFamily="18" charset="0"/>
              </a:rPr>
              <a:t>					</a:t>
            </a:r>
            <a:endParaRPr lang="pl-PL"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4743" y="3192561"/>
            <a:ext cx="2342305" cy="3312874"/>
          </a:xfrm>
          <a:prstGeom prst="rect">
            <a:avLst/>
          </a:prstGeom>
        </p:spPr>
      </p:pic>
    </p:spTree>
    <p:extLst>
      <p:ext uri="{BB962C8B-B14F-4D97-AF65-F5344CB8AC3E}">
        <p14:creationId xmlns:p14="http://schemas.microsoft.com/office/powerpoint/2010/main" val="27781131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3200" dirty="0">
                <a:latin typeface="Times New Roman" panose="02020603050405020304" pitchFamily="18" charset="0"/>
                <a:cs typeface="Times New Roman" panose="02020603050405020304" pitchFamily="18" charset="0"/>
              </a:rPr>
              <a:t>Jak rodzic </a:t>
            </a:r>
            <a:r>
              <a:rPr lang="pl-PL" sz="3200" dirty="0" smtClean="0">
                <a:latin typeface="Times New Roman" panose="02020603050405020304" pitchFamily="18" charset="0"/>
                <a:cs typeface="Times New Roman" panose="02020603050405020304" pitchFamily="18" charset="0"/>
              </a:rPr>
              <a:t>może rozpoznać depresje </a:t>
            </a:r>
            <a:br>
              <a:rPr lang="pl-PL" sz="3200" dirty="0" smtClean="0">
                <a:latin typeface="Times New Roman" panose="02020603050405020304" pitchFamily="18" charset="0"/>
                <a:cs typeface="Times New Roman" panose="02020603050405020304" pitchFamily="18" charset="0"/>
              </a:rPr>
            </a:br>
            <a:r>
              <a:rPr lang="pl-PL" sz="3200" dirty="0" smtClean="0">
                <a:latin typeface="Times New Roman" panose="02020603050405020304" pitchFamily="18" charset="0"/>
                <a:cs typeface="Times New Roman" panose="02020603050405020304" pitchFamily="18" charset="0"/>
              </a:rPr>
              <a:t>u </a:t>
            </a:r>
            <a:r>
              <a:rPr lang="pl-PL" sz="3200" dirty="0">
                <a:latin typeface="Times New Roman" panose="02020603050405020304" pitchFamily="18" charset="0"/>
                <a:cs typeface="Times New Roman" panose="02020603050405020304" pitchFamily="18" charset="0"/>
              </a:rPr>
              <a:t>dziecka?</a:t>
            </a:r>
            <a:r>
              <a:rPr lang="pl-PL" b="1" dirty="0"/>
              <a:t/>
            </a:r>
            <a:br>
              <a:rPr lang="pl-PL" b="1" dirty="0"/>
            </a:br>
            <a:endParaRPr lang="pl-PL" dirty="0"/>
          </a:p>
        </p:txBody>
      </p:sp>
      <p:sp>
        <p:nvSpPr>
          <p:cNvPr id="3" name="Symbol zastępczy zawartości 2"/>
          <p:cNvSpPr>
            <a:spLocks noGrp="1"/>
          </p:cNvSpPr>
          <p:nvPr>
            <p:ph sz="quarter" idx="13"/>
          </p:nvPr>
        </p:nvSpPr>
        <p:spPr/>
        <p:txBody>
          <a:bodyPr>
            <a:normAutofit fontScale="32500" lnSpcReduction="20000"/>
          </a:bodyPr>
          <a:lstStyle/>
          <a:p>
            <a:r>
              <a:rPr lang="pl-PL" sz="10000" cap="none" dirty="0" smtClean="0">
                <a:latin typeface="Times New Roman" panose="02020603050405020304" pitchFamily="18" charset="0"/>
                <a:cs typeface="Times New Roman" panose="02020603050405020304" pitchFamily="18" charset="0"/>
                <a:hlinkClick r:id="rId2"/>
              </a:rPr>
              <a:t>https://www.youtube.com/watch?v=udfkzy8e9vg</a:t>
            </a:r>
            <a:endParaRPr lang="pl-PL" sz="10000" cap="none" dirty="0" smtClean="0">
              <a:latin typeface="Times New Roman" panose="02020603050405020304" pitchFamily="18" charset="0"/>
              <a:cs typeface="Times New Roman" panose="02020603050405020304" pitchFamily="18" charset="0"/>
            </a:endParaRPr>
          </a:p>
          <a:p>
            <a:r>
              <a:rPr lang="pl-PL" sz="10000" cap="none" dirty="0" smtClean="0">
                <a:latin typeface="Times New Roman" panose="02020603050405020304" pitchFamily="18" charset="0"/>
                <a:cs typeface="Times New Roman" panose="02020603050405020304" pitchFamily="18" charset="0"/>
                <a:hlinkClick r:id="rId3"/>
              </a:rPr>
              <a:t>https://www.youtube.com/watch?v=91dzehhd2pk&amp;t=3s</a:t>
            </a:r>
            <a:endParaRPr lang="pl-PL" sz="10000" cap="none" dirty="0" smtClean="0">
              <a:latin typeface="Times New Roman" panose="02020603050405020304" pitchFamily="18" charset="0"/>
              <a:cs typeface="Times New Roman" panose="02020603050405020304" pitchFamily="18" charset="0"/>
            </a:endParaRPr>
          </a:p>
          <a:p>
            <a:pPr marL="0" indent="0">
              <a:buNone/>
            </a:pPr>
            <a:endParaRPr lang="pl-PL" sz="2600" cap="none" dirty="0" smtClean="0">
              <a:latin typeface="Times New Roman" panose="02020603050405020304" pitchFamily="18" charset="0"/>
              <a:cs typeface="Times New Roman" panose="02020603050405020304" pitchFamily="18" charset="0"/>
            </a:endParaRPr>
          </a:p>
          <a:p>
            <a:endParaRPr lang="pl-PL" dirty="0" smtClean="0"/>
          </a:p>
          <a:p>
            <a:pPr marL="0" indent="0">
              <a:buNone/>
            </a:pPr>
            <a:endParaRPr lang="pl-PL" cap="none" dirty="0"/>
          </a:p>
          <a:p>
            <a:pPr marL="0" indent="0">
              <a:buNone/>
            </a:pPr>
            <a:endParaRPr lang="pl-PL" cap="none" dirty="0" smtClean="0"/>
          </a:p>
          <a:p>
            <a:pPr marL="0" indent="0">
              <a:buNone/>
            </a:pPr>
            <a:endParaRPr lang="pl-PL" cap="none" dirty="0"/>
          </a:p>
          <a:p>
            <a:pPr marL="0" indent="0">
              <a:buNone/>
            </a:pPr>
            <a:endParaRPr lang="pl-PL" cap="none" dirty="0" smtClean="0"/>
          </a:p>
          <a:p>
            <a:pPr marL="0" indent="0">
              <a:buNone/>
            </a:pPr>
            <a:endParaRPr lang="pl-PL" cap="none" dirty="0"/>
          </a:p>
          <a:p>
            <a:pPr marL="0" indent="0">
              <a:buNone/>
            </a:pPr>
            <a:r>
              <a:rPr lang="pl-PL" cap="none" dirty="0" smtClean="0"/>
              <a:t>						</a:t>
            </a:r>
            <a:r>
              <a:rPr lang="pl-PL" sz="5500" cap="none" dirty="0" smtClean="0">
                <a:latin typeface="Times New Roman" panose="02020603050405020304" pitchFamily="18" charset="0"/>
                <a:cs typeface="Times New Roman" panose="02020603050405020304" pitchFamily="18" charset="0"/>
              </a:rPr>
              <a:t>Źródło</a:t>
            </a:r>
            <a:r>
              <a:rPr lang="pl-PL" sz="5500" cap="none" dirty="0">
                <a:latin typeface="Times New Roman" panose="02020603050405020304" pitchFamily="18" charset="0"/>
                <a:cs typeface="Times New Roman" panose="02020603050405020304" pitchFamily="18" charset="0"/>
              </a:rPr>
              <a:t>: https://forumprzeciwdepresji.pl</a:t>
            </a:r>
            <a:endParaRPr lang="pl-PL" sz="5500" cap="none"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90533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latin typeface="Times New Roman" panose="02020603050405020304" pitchFamily="18" charset="0"/>
                <a:cs typeface="Times New Roman" panose="02020603050405020304" pitchFamily="18" charset="0"/>
              </a:rPr>
              <a:t>cechy depresji u dzieci w wieku</a:t>
            </a:r>
            <a:br>
              <a:rPr lang="pl-PL" dirty="0">
                <a:latin typeface="Times New Roman" panose="02020603050405020304" pitchFamily="18" charset="0"/>
                <a:cs typeface="Times New Roman" panose="02020603050405020304" pitchFamily="18" charset="0"/>
              </a:rPr>
            </a:br>
            <a:r>
              <a:rPr lang="pl-PL" dirty="0">
                <a:latin typeface="Times New Roman" panose="02020603050405020304" pitchFamily="18" charset="0"/>
                <a:cs typeface="Times New Roman" panose="02020603050405020304" pitchFamily="18" charset="0"/>
              </a:rPr>
              <a:t>przedszkolnym i wczesnoszkolnym</a:t>
            </a:r>
          </a:p>
        </p:txBody>
      </p:sp>
      <p:sp>
        <p:nvSpPr>
          <p:cNvPr id="3" name="Symbol zastępczy zawartości 2"/>
          <p:cNvSpPr>
            <a:spLocks noGrp="1"/>
          </p:cNvSpPr>
          <p:nvPr>
            <p:ph sz="quarter" idx="13"/>
          </p:nvPr>
        </p:nvSpPr>
        <p:spPr>
          <a:xfrm>
            <a:off x="913774" y="2367092"/>
            <a:ext cx="7759963" cy="3424107"/>
          </a:xfrm>
        </p:spPr>
        <p:txBody>
          <a:bodyPr>
            <a:normAutofit lnSpcReduction="10000"/>
          </a:bodyPr>
          <a:lstStyle/>
          <a:p>
            <a:pPr marL="0" indent="0" algn="just">
              <a:buNone/>
            </a:pPr>
            <a:r>
              <a:rPr lang="pl-PL" dirty="0" smtClean="0">
                <a:latin typeface="Times New Roman" panose="02020603050405020304" pitchFamily="18" charset="0"/>
                <a:cs typeface="Times New Roman" panose="02020603050405020304" pitchFamily="18" charset="0"/>
              </a:rPr>
              <a:t>D</a:t>
            </a:r>
            <a:r>
              <a:rPr lang="pl-PL" cap="none" dirty="0" smtClean="0">
                <a:latin typeface="Times New Roman" panose="02020603050405020304" pitchFamily="18" charset="0"/>
                <a:cs typeface="Times New Roman" panose="02020603050405020304" pitchFamily="18" charset="0"/>
              </a:rPr>
              <a:t>zieci w tym okresie zazwyczaj nie opowiadają o swoim obniżonym nastroju</a:t>
            </a:r>
            <a:r>
              <a:rPr lang="pl-PL" dirty="0" smtClean="0">
                <a:latin typeface="Times New Roman" panose="02020603050405020304" pitchFamily="18" charset="0"/>
                <a:cs typeface="Times New Roman" panose="02020603050405020304" pitchFamily="18" charset="0"/>
              </a:rPr>
              <a:t>. R</a:t>
            </a:r>
            <a:r>
              <a:rPr lang="pl-PL" cap="none" dirty="0" smtClean="0">
                <a:latin typeface="Times New Roman" panose="02020603050405020304" pitchFamily="18" charset="0"/>
                <a:cs typeface="Times New Roman" panose="02020603050405020304" pitchFamily="18" charset="0"/>
              </a:rPr>
              <a:t>aczej dostrzegamy to co czują po ich postawie ciała oraz mimice</a:t>
            </a:r>
            <a:r>
              <a:rPr lang="pl-PL" dirty="0" smtClean="0">
                <a:latin typeface="Times New Roman" panose="02020603050405020304" pitchFamily="18" charset="0"/>
                <a:cs typeface="Times New Roman" panose="02020603050405020304" pitchFamily="18" charset="0"/>
              </a:rPr>
              <a:t>. C</a:t>
            </a:r>
            <a:r>
              <a:rPr lang="pl-PL" cap="none" dirty="0" smtClean="0">
                <a:latin typeface="Times New Roman" panose="02020603050405020304" pitchFamily="18" charset="0"/>
                <a:cs typeface="Times New Roman" panose="02020603050405020304" pitchFamily="18" charset="0"/>
              </a:rPr>
              <a:t>zęsto też uskarżają się na objawy somatyczne czyli fizyczne takiej jak: niewyjaśnione bóle brzucha, bóle głowy, brak łaknienia, czy moczenie nocne.</a:t>
            </a:r>
          </a:p>
          <a:p>
            <a:pPr marL="0" indent="0" algn="just">
              <a:buNone/>
            </a:pPr>
            <a:r>
              <a:rPr lang="pl-PL" cap="none" dirty="0" smtClean="0">
                <a:latin typeface="Times New Roman" panose="02020603050405020304" pitchFamily="18" charset="0"/>
                <a:cs typeface="Times New Roman" panose="02020603050405020304" pitchFamily="18" charset="0"/>
              </a:rPr>
              <a:t>Dzieci przejawiają też większą drażliwość, apatię, brak zainteresowania czynnościami, które wcześniej sprawiały im przyjemność, niechętnie współpracują z innymi, tracą zainteresowanie lekcjami, niekiedy mogą przeszkadzać, próbując zwrócić na siebie uwagę.</a:t>
            </a:r>
            <a:endParaRPr lang="pl-PL" cap="none" dirty="0">
              <a:latin typeface="Times New Roman" panose="02020603050405020304" pitchFamily="18" charset="0"/>
              <a:cs typeface="Times New Roman" panose="02020603050405020304" pitchFamily="18" charset="0"/>
            </a:endParaRPr>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7027" y="2367092"/>
            <a:ext cx="3113852" cy="3113852"/>
          </a:xfrm>
          <a:prstGeom prst="rect">
            <a:avLst/>
          </a:prstGeom>
        </p:spPr>
      </p:pic>
    </p:spTree>
    <p:extLst>
      <p:ext uri="{BB962C8B-B14F-4D97-AF65-F5344CB8AC3E}">
        <p14:creationId xmlns:p14="http://schemas.microsoft.com/office/powerpoint/2010/main" val="32363043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latin typeface="Times New Roman" panose="02020603050405020304" pitchFamily="18" charset="0"/>
                <a:cs typeface="Times New Roman" panose="02020603050405020304" pitchFamily="18" charset="0"/>
              </a:rPr>
              <a:t>cechy depresji u nastolatków</a:t>
            </a:r>
          </a:p>
        </p:txBody>
      </p:sp>
      <p:sp>
        <p:nvSpPr>
          <p:cNvPr id="3" name="Symbol zastępczy zawartości 2"/>
          <p:cNvSpPr>
            <a:spLocks noGrp="1"/>
          </p:cNvSpPr>
          <p:nvPr>
            <p:ph sz="quarter" idx="13"/>
          </p:nvPr>
        </p:nvSpPr>
        <p:spPr>
          <a:xfrm>
            <a:off x="913774" y="2367092"/>
            <a:ext cx="6989255" cy="3424107"/>
          </a:xfrm>
        </p:spPr>
        <p:txBody>
          <a:bodyPr>
            <a:noAutofit/>
          </a:bodyPr>
          <a:lstStyle/>
          <a:p>
            <a:pPr marL="0" indent="0" algn="just">
              <a:buNone/>
            </a:pPr>
            <a:r>
              <a:rPr lang="pl-PL" cap="none" dirty="0" smtClean="0">
                <a:latin typeface="Times New Roman" panose="02020603050405020304" pitchFamily="18" charset="0"/>
                <a:cs typeface="Times New Roman" panose="02020603050405020304" pitchFamily="18" charset="0"/>
              </a:rPr>
              <a:t>W tej grupie wiekowej charakterystyczny jest nastrój rozdrażnienia oraz złość. Często pojawia się wycofanie społeczne, zmiany apetytu (zwiększenie lub zmniejszenie), wahania rytmu dobowego, utrata zainteresowania zajęciami, które wcześniej sprawiały przyjemność, jak sport czy spotkania towarzyskie. Podobnie, jak w młodszej grupie wiekowej, depresji okresu dojrzewania często towarzyszą zaburzenia lękowe i zaburzenia zachowania. Natomiast częściej obserwuje się w tej grupie zaburzenia odżywiania (szczególnie u dziewcząt) oraz nadużywanie alkoholu i innych substancji psychoaktywnych.</a:t>
            </a:r>
            <a:endParaRPr lang="pl-PL" cap="none" dirty="0">
              <a:latin typeface="Times New Roman" panose="02020603050405020304" pitchFamily="18" charset="0"/>
              <a:cs typeface="Times New Roman" panose="02020603050405020304" pitchFamily="18" charset="0"/>
            </a:endParaRPr>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4008" y="2468879"/>
            <a:ext cx="3867695" cy="2845526"/>
          </a:xfrm>
          <a:prstGeom prst="rect">
            <a:avLst/>
          </a:prstGeom>
        </p:spPr>
      </p:pic>
    </p:spTree>
    <p:extLst>
      <p:ext uri="{BB962C8B-B14F-4D97-AF65-F5344CB8AC3E}">
        <p14:creationId xmlns:p14="http://schemas.microsoft.com/office/powerpoint/2010/main" val="37275388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latin typeface="Times New Roman" panose="02020603050405020304" pitchFamily="18" charset="0"/>
                <a:cs typeface="Times New Roman" panose="02020603050405020304" pitchFamily="18" charset="0"/>
              </a:rPr>
              <a:t>Przyczyny i czynniki mogące wpływać na depresję</a:t>
            </a:r>
            <a:r>
              <a:rPr lang="pl-PL" dirty="0">
                <a:latin typeface="Times New Roman" panose="02020603050405020304" pitchFamily="18" charset="0"/>
                <a:cs typeface="Times New Roman" panose="02020603050405020304" pitchFamily="18" charset="0"/>
              </a:rPr>
              <a:t/>
            </a:r>
            <a:br>
              <a:rPr lang="pl-PL" dirty="0">
                <a:latin typeface="Times New Roman" panose="02020603050405020304" pitchFamily="18" charset="0"/>
                <a:cs typeface="Times New Roman" panose="02020603050405020304" pitchFamily="18" charset="0"/>
              </a:rPr>
            </a:br>
            <a:endParaRPr lang="pl-PL" dirty="0">
              <a:latin typeface="Times New Roman" panose="02020603050405020304" pitchFamily="18" charset="0"/>
              <a:cs typeface="Times New Roman" panose="02020603050405020304" pitchFamily="18" charset="0"/>
            </a:endParaRPr>
          </a:p>
        </p:txBody>
      </p:sp>
      <p:sp>
        <p:nvSpPr>
          <p:cNvPr id="3" name="Symbol zastępczy zawartości 2"/>
          <p:cNvSpPr>
            <a:spLocks noGrp="1"/>
          </p:cNvSpPr>
          <p:nvPr>
            <p:ph sz="quarter" idx="13"/>
          </p:nvPr>
        </p:nvSpPr>
        <p:spPr/>
        <p:txBody>
          <a:bodyPr>
            <a:normAutofit fontScale="85000" lnSpcReduction="10000"/>
          </a:bodyPr>
          <a:lstStyle/>
          <a:p>
            <a:pPr lvl="0" algn="just"/>
            <a:r>
              <a:rPr lang="pl-PL" sz="2100" b="1" cap="none" dirty="0" smtClean="0">
                <a:latin typeface="Times New Roman" panose="02020603050405020304" pitchFamily="18" charset="0"/>
                <a:cs typeface="Times New Roman" panose="02020603050405020304" pitchFamily="18" charset="0"/>
              </a:rPr>
              <a:t>biologiczne</a:t>
            </a:r>
            <a:r>
              <a:rPr lang="pl-PL" sz="2100" cap="none" dirty="0" smtClean="0">
                <a:latin typeface="Times New Roman" panose="02020603050405020304" pitchFamily="18" charset="0"/>
                <a:cs typeface="Times New Roman" panose="02020603050405020304" pitchFamily="18" charset="0"/>
              </a:rPr>
              <a:t>, czyli uwarunkowane genetyczne (stwierdzono, że częściej chorują dzieci, których krewni także chorowali na depresję) lub nieprawidłowe działanie neuroprzekaźników w mózgu czy zaburzenia regulacji hormonalnej w organizmie.</a:t>
            </a:r>
          </a:p>
          <a:p>
            <a:pPr lvl="0" algn="just"/>
            <a:r>
              <a:rPr lang="pl-PL" sz="2100" b="1" cap="none" dirty="0" smtClean="0">
                <a:latin typeface="Times New Roman" panose="02020603050405020304" pitchFamily="18" charset="0"/>
                <a:cs typeface="Times New Roman" panose="02020603050405020304" pitchFamily="18" charset="0"/>
              </a:rPr>
              <a:t>psychologiczne,</a:t>
            </a:r>
            <a:r>
              <a:rPr lang="pl-PL" sz="2100" cap="none" dirty="0" smtClean="0">
                <a:latin typeface="Times New Roman" panose="02020603050405020304" pitchFamily="18" charset="0"/>
                <a:cs typeface="Times New Roman" panose="02020603050405020304" pitchFamily="18" charset="0"/>
              </a:rPr>
              <a:t> które potocznie moglibyśmy nazwać cechami charakteru (np. niska samoocena, brak poczucia bezpieczeństwa, nieumiejętność radzenia sobie ze stresującymi sytuacjami, słabe umiejętności społeczne),</a:t>
            </a:r>
          </a:p>
          <a:p>
            <a:pPr lvl="0" algn="just"/>
            <a:r>
              <a:rPr lang="pl-PL" sz="2100" b="1" cap="none" dirty="0" smtClean="0">
                <a:latin typeface="Times New Roman" panose="02020603050405020304" pitchFamily="18" charset="0"/>
                <a:cs typeface="Times New Roman" panose="02020603050405020304" pitchFamily="18" charset="0"/>
              </a:rPr>
              <a:t>środowiskowe</a:t>
            </a:r>
            <a:r>
              <a:rPr lang="pl-PL" sz="2100" cap="none" dirty="0" smtClean="0">
                <a:latin typeface="Times New Roman" panose="02020603050405020304" pitchFamily="18" charset="0"/>
                <a:cs typeface="Times New Roman" panose="02020603050405020304" pitchFamily="18" charset="0"/>
              </a:rPr>
              <a:t>, zarówno te jednoznaczne (jak trudna sytuacja rodzinna - rozwód lub separacja, utrata rodzica, zła sytuacja materialna, alkohol, przemoc, problemy szkolne, doświadczenie przemocy lub odrzucenia przez grupę rówieśniczą), ale też bardziej „ukryte” (jak nadmierne zaangażowanie rodziców w pracę lub inne aktywności, brak czasu dla dziecka, nieadekwatne oczekiwania co do jego osiągnięć).</a:t>
            </a:r>
          </a:p>
          <a:p>
            <a:endParaRPr lang="pl-PL" dirty="0"/>
          </a:p>
        </p:txBody>
      </p:sp>
    </p:spTree>
    <p:extLst>
      <p:ext uri="{BB962C8B-B14F-4D97-AF65-F5344CB8AC3E}">
        <p14:creationId xmlns:p14="http://schemas.microsoft.com/office/powerpoint/2010/main" val="2318087245"/>
      </p:ext>
    </p:extLst>
  </p:cSld>
  <p:clrMapOvr>
    <a:masterClrMapping/>
  </p:clrMapOvr>
  <p:timing>
    <p:tnLst>
      <p:par>
        <p:cTn id="1" dur="indefinite" restart="never" nodeType="tmRoot"/>
      </p:par>
    </p:tnLst>
  </p:timing>
</p:sld>
</file>

<file path=ppt/theme/theme1.xml><?xml version="1.0" encoding="utf-8"?>
<a:theme xmlns:a="http://schemas.openxmlformats.org/drawingml/2006/main" name="Kropla">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TM04033925[[fn=Kropla]]</Template>
  <TotalTime>262</TotalTime>
  <Words>1203</Words>
  <Application>Microsoft Office PowerPoint</Application>
  <PresentationFormat>Panoramiczny</PresentationFormat>
  <Paragraphs>104</Paragraphs>
  <Slides>15</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15</vt:i4>
      </vt:variant>
    </vt:vector>
  </HeadingPairs>
  <TitlesOfParts>
    <vt:vector size="21" baseType="lpstr">
      <vt:lpstr>Arial</vt:lpstr>
      <vt:lpstr>Calibri</vt:lpstr>
      <vt:lpstr>Symbol</vt:lpstr>
      <vt:lpstr>Times New Roman</vt:lpstr>
      <vt:lpstr>Tw Cen MT</vt:lpstr>
      <vt:lpstr>Kropla</vt:lpstr>
      <vt:lpstr>        OSWOIĆ DEPRESJĘ</vt:lpstr>
      <vt:lpstr>Czym jest depresja?</vt:lpstr>
      <vt:lpstr>Czym jest depresja?</vt:lpstr>
      <vt:lpstr>Występowanie i współwystępowanie depresji</vt:lpstr>
      <vt:lpstr>Objawy mogące wskazywać na depresję </vt:lpstr>
      <vt:lpstr>Jak rodzic może rozpoznać depresje  u dziecka? </vt:lpstr>
      <vt:lpstr>cechy depresji u dzieci w wieku przedszkolnym i wczesnoszkolnym</vt:lpstr>
      <vt:lpstr>cechy depresji u nastolatków</vt:lpstr>
      <vt:lpstr>Przyczyny i czynniki mogące wpływać na depresję </vt:lpstr>
      <vt:lpstr>Prezentacja programu PowerPoint</vt:lpstr>
      <vt:lpstr>Jak postępować z dzieckiem chorym na depresję?</vt:lpstr>
      <vt:lpstr>W Jaki sposób pomóc dziecku?</vt:lpstr>
      <vt:lpstr>Jak rozmawiać z osobą chorą na depresję? </vt:lpstr>
      <vt:lpstr>Gdzie szukać pomocy?</vt:lpstr>
      <vt:lpstr>Bibliografia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OSWOIĆ DEPRESJĘ</dc:title>
  <dc:creator>Anna Borkowska</dc:creator>
  <cp:lastModifiedBy>Anna Borkowska</cp:lastModifiedBy>
  <cp:revision>22</cp:revision>
  <dcterms:created xsi:type="dcterms:W3CDTF">2022-02-19T12:10:23Z</dcterms:created>
  <dcterms:modified xsi:type="dcterms:W3CDTF">2022-02-20T12:54:29Z</dcterms:modified>
</cp:coreProperties>
</file>