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sldIdLst>
    <p:sldId id="256" r:id="rId2"/>
    <p:sldId id="322" r:id="rId3"/>
    <p:sldId id="324" r:id="rId4"/>
    <p:sldId id="258" r:id="rId5"/>
    <p:sldId id="32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25" r:id="rId39"/>
    <p:sldId id="326" r:id="rId40"/>
    <p:sldId id="327" r:id="rId41"/>
    <p:sldId id="328" r:id="rId42"/>
    <p:sldId id="329" r:id="rId43"/>
    <p:sldId id="330" r:id="rId44"/>
    <p:sldId id="332" r:id="rId45"/>
    <p:sldId id="333" r:id="rId46"/>
    <p:sldId id="334" r:id="rId47"/>
    <p:sldId id="335" r:id="rId48"/>
    <p:sldId id="33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36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37" r:id="rId71"/>
    <p:sldId id="338" r:id="rId72"/>
    <p:sldId id="312" r:id="rId73"/>
    <p:sldId id="313" r:id="rId74"/>
    <p:sldId id="314" r:id="rId75"/>
    <p:sldId id="315" r:id="rId76"/>
    <p:sldId id="316" r:id="rId77"/>
    <p:sldId id="317" r:id="rId78"/>
    <p:sldId id="318" r:id="rId79"/>
    <p:sldId id="319" r:id="rId80"/>
    <p:sldId id="320" r:id="rId81"/>
    <p:sldId id="321" r:id="rId82"/>
    <p:sldId id="339" r:id="rId8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E95D90BE-D1FE-481E-AD5B-9A47475C1FFE}">
          <p14:sldIdLst>
            <p14:sldId id="256"/>
            <p14:sldId id="322"/>
            <p14:sldId id="324"/>
            <p14:sldId id="258"/>
            <p14:sldId id="323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325"/>
            <p14:sldId id="326"/>
            <p14:sldId id="327"/>
            <p14:sldId id="328"/>
            <p14:sldId id="329"/>
            <p14:sldId id="330"/>
            <p14:sldId id="332"/>
            <p14:sldId id="333"/>
            <p14:sldId id="334"/>
            <p14:sldId id="335"/>
            <p14:sldId id="33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36"/>
            <p14:sldId id="305"/>
            <p14:sldId id="306"/>
            <p14:sldId id="307"/>
            <p14:sldId id="308"/>
            <p14:sldId id="309"/>
            <p14:sldId id="310"/>
            <p14:sldId id="311"/>
            <p14:sldId id="337"/>
            <p14:sldId id="338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3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2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FD7C-EDBE-44EE-9743-13BA474E3E68}" type="datetimeFigureOut">
              <a:rPr lang="pl-PL" smtClean="0"/>
              <a:t>2018-10-15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25BC-766C-4E7F-A369-9E82B0265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66097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FD7C-EDBE-44EE-9743-13BA474E3E68}" type="datetimeFigureOut">
              <a:rPr lang="pl-PL" smtClean="0"/>
              <a:t>2018-10-15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25BC-766C-4E7F-A369-9E82B0265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60433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FD7C-EDBE-44EE-9743-13BA474E3E68}" type="datetimeFigureOut">
              <a:rPr lang="pl-PL" smtClean="0"/>
              <a:t>2018-10-15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25BC-766C-4E7F-A369-9E82B0265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466125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FD7C-EDBE-44EE-9743-13BA474E3E68}" type="datetimeFigureOut">
              <a:rPr lang="pl-PL" smtClean="0"/>
              <a:t>2018-10-15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25BC-766C-4E7F-A369-9E82B026573E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0696825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FD7C-EDBE-44EE-9743-13BA474E3E68}" type="datetimeFigureOut">
              <a:rPr lang="pl-PL" smtClean="0"/>
              <a:t>2018-10-15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25BC-766C-4E7F-A369-9E82B0265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8458774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FD7C-EDBE-44EE-9743-13BA474E3E68}" type="datetimeFigureOut">
              <a:rPr lang="pl-PL" smtClean="0"/>
              <a:t>2018-10-15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25BC-766C-4E7F-A369-9E82B0265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42560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FD7C-EDBE-44EE-9743-13BA474E3E68}" type="datetimeFigureOut">
              <a:rPr lang="pl-PL" smtClean="0"/>
              <a:t>2018-10-15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25BC-766C-4E7F-A369-9E82B0265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7667108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FD7C-EDBE-44EE-9743-13BA474E3E68}" type="datetimeFigureOut">
              <a:rPr lang="pl-PL" smtClean="0"/>
              <a:t>2018-10-15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25BC-766C-4E7F-A369-9E82B0265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4149330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FD7C-EDBE-44EE-9743-13BA474E3E68}" type="datetimeFigureOut">
              <a:rPr lang="pl-PL" smtClean="0"/>
              <a:t>2018-10-15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25BC-766C-4E7F-A369-9E82B0265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27407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FD7C-EDBE-44EE-9743-13BA474E3E68}" type="datetimeFigureOut">
              <a:rPr lang="pl-PL" smtClean="0"/>
              <a:t>2018-10-15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25BC-766C-4E7F-A369-9E82B0265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94346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FD7C-EDBE-44EE-9743-13BA474E3E68}" type="datetimeFigureOut">
              <a:rPr lang="pl-PL" smtClean="0"/>
              <a:t>2018-10-15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25BC-766C-4E7F-A369-9E82B0265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99165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FD7C-EDBE-44EE-9743-13BA474E3E68}" type="datetimeFigureOut">
              <a:rPr lang="pl-PL" smtClean="0"/>
              <a:t>2018-10-15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25BC-766C-4E7F-A369-9E82B0265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829962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FD7C-EDBE-44EE-9743-13BA474E3E68}" type="datetimeFigureOut">
              <a:rPr lang="pl-PL" smtClean="0"/>
              <a:t>2018-10-15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25BC-766C-4E7F-A369-9E82B0265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87592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FD7C-EDBE-44EE-9743-13BA474E3E68}" type="datetimeFigureOut">
              <a:rPr lang="pl-PL" smtClean="0"/>
              <a:t>2018-10-15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25BC-766C-4E7F-A369-9E82B0265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76292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FD7C-EDBE-44EE-9743-13BA474E3E68}" type="datetimeFigureOut">
              <a:rPr lang="pl-PL" smtClean="0"/>
              <a:t>2018-10-15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25BC-766C-4E7F-A369-9E82B0265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6464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FD7C-EDBE-44EE-9743-13BA474E3E68}" type="datetimeFigureOut">
              <a:rPr lang="pl-PL" smtClean="0"/>
              <a:t>2018-10-15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25BC-766C-4E7F-A369-9E82B0265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75062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FD7C-EDBE-44EE-9743-13BA474E3E68}" type="datetimeFigureOut">
              <a:rPr lang="pl-PL" smtClean="0"/>
              <a:t>2018-10-15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25BC-766C-4E7F-A369-9E82B0265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495719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9FD7C-EDBE-44EE-9743-13BA474E3E68}" type="datetimeFigureOut">
              <a:rPr lang="pl-PL" smtClean="0"/>
              <a:t>2018-10-15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125BC-766C-4E7F-A369-9E82B0265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107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</p:sldLayoutIdLst>
  <p:transition spd="med">
    <p:pull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Podsumowanie kadencji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48885" y="3602147"/>
            <a:ext cx="9001462" cy="1655762"/>
          </a:xfrm>
        </p:spPr>
        <p:txBody>
          <a:bodyPr/>
          <a:lstStyle/>
          <a:p>
            <a:r>
              <a:rPr lang="pl-PL" dirty="0" smtClean="0"/>
              <a:t>Inwestycje 2014-2018</a:t>
            </a:r>
            <a:endParaRPr lang="pl-PL" dirty="0"/>
          </a:p>
        </p:txBody>
      </p:sp>
      <p:pic>
        <p:nvPicPr>
          <p:cNvPr id="4" name="Obraz 3" descr="C:\Users\UG\Desktop\Wszystkie zdjęcia\Nowy folder\Gminne centrum inf turyst\DSC_186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49" y="4371340"/>
            <a:ext cx="2946400" cy="1957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C:\Users\UG\Desktop\Wszystkie zdjęcia\Nowy folder\WFOS\DSC_02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05" y="906917"/>
            <a:ext cx="1536700" cy="102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C:\Users\UG\Desktop\Wszystkie foldery\Podsumowanie 2013\Podsumowanie inwestycji 2015\Droga Bujały -Władysławó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05" y="2997835"/>
            <a:ext cx="1536700" cy="102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C:\Users\UG\Desktop\Wszystkie foldery\Podsumowanie 2013\Podsumowanie inwestycji 2015\Usuwanie azbestu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05" y="5114235"/>
            <a:ext cx="1651000" cy="1090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C:\Users\UG\Desktop\Wszystkie zdjęcia\Nowy folder\siłownie\DSC_037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95" y="906917"/>
            <a:ext cx="1612900" cy="1185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C:\Users\UG\Desktop\Wszystkie foldery\Podsumowanie 2013\Podsumowanie inwestycji 2017\Nowy samochód OSP Dzierzby (2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125" y="3071495"/>
            <a:ext cx="1625600" cy="1061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C:\Users\UG\Desktop\Wszystkie foldery\Podsumowanie 2013\Podsumowanie inwestycji 2015\SUW Łuzki - uporządkowanie gosp. wodno-ściekowej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46" y="5111613"/>
            <a:ext cx="1625600" cy="104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1138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Budowa sieci wodociągowej i kanalizacyjnej ul. </a:t>
            </a:r>
            <a:r>
              <a:rPr lang="pl-PL" b="1" dirty="0" smtClean="0"/>
              <a:t>Osiedlowa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W ramach zadania wykonano budowę odcinka sieci kanalizacyjnej w miejscowości Jabłonna Lacka o łącznej długości 174,7 m.  Koszt budowy   </a:t>
            </a:r>
            <a:r>
              <a:rPr lang="pl-PL" b="1" dirty="0"/>
              <a:t>69.306,43zł</a:t>
            </a:r>
            <a:r>
              <a:rPr lang="pl-PL" dirty="0"/>
              <a:t>. Budowę odcinka sieci wodociągowej w miejscowości Jabłonna Lacka,  o łącznej długości 245 m. Koszt budowy </a:t>
            </a:r>
            <a:r>
              <a:rPr lang="pl-PL" b="1" dirty="0"/>
              <a:t>45.374,60zł</a:t>
            </a:r>
            <a:r>
              <a:rPr lang="pl-PL" dirty="0"/>
              <a:t>. Środki budżetu gminy.</a:t>
            </a:r>
          </a:p>
          <a:p>
            <a:endParaRPr lang="pl-PL" dirty="0"/>
          </a:p>
        </p:txBody>
      </p:sp>
      <p:pic>
        <p:nvPicPr>
          <p:cNvPr id="4" name="Obraz 3" descr="\\wdmycloud\Public\wspolne pliki\Tokarska\zdjecia osiedlowa\budowa kanalizacji\DSC_03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28" y="3687263"/>
            <a:ext cx="4948447" cy="2834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407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0562" y="1546944"/>
            <a:ext cx="10515600" cy="1325563"/>
          </a:xfrm>
        </p:spPr>
        <p:txBody>
          <a:bodyPr/>
          <a:lstStyle/>
          <a:p>
            <a:pPr algn="ctr"/>
            <a:r>
              <a:rPr lang="pl-PL" dirty="0" smtClean="0"/>
              <a:t>Inwestycje drogowe</a:t>
            </a:r>
            <a:endParaRPr lang="pl-PL" dirty="0"/>
          </a:p>
        </p:txBody>
      </p:sp>
      <p:pic>
        <p:nvPicPr>
          <p:cNvPr id="4" name="Obraz 3" descr="C:\Users\UG\Desktop\Wszystkie foldery\Podsumowanie 2013\Podsumowanie inwestycji 2015\Jabłonna Średnia droga dojazdow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67" y="3519577"/>
            <a:ext cx="2737808" cy="189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C:\Users\UG\Desktop\Wszystkie foldery\Podsumowanie 2013\Podsumowanie inwestycji 2015\Chodnik Gróde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91" y="3519577"/>
            <a:ext cx="2552017" cy="1893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C:\Users\UG\Desktop\Wszystkie foldery\Podsumowanie 2013\Podsumowanie inwestycji 2015\Droga Bujały -Władysławó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21" y="3519577"/>
            <a:ext cx="2510287" cy="192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1245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Modernizacja drogi dojazdowej do gruntów rolnych w miejscowości Jabłonna Średnia.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zadania</a:t>
            </a:r>
            <a:r>
              <a:rPr lang="pl-PL" b="1" dirty="0"/>
              <a:t>  - 276 908 zł</a:t>
            </a:r>
            <a:r>
              <a:rPr lang="pl-PL" dirty="0"/>
              <a:t>, dofinansowanie – </a:t>
            </a:r>
            <a:r>
              <a:rPr lang="pl-PL" b="1" dirty="0"/>
              <a:t>135 074zł</a:t>
            </a:r>
            <a:r>
              <a:rPr lang="pl-PL" dirty="0"/>
              <a:t> z budżetu województwa mazowieckiego w ramach wyłączenia z produkcji rolnej gruntów rolnych.   Wykonano odcinek drogi o dł. 1305 </a:t>
            </a:r>
            <a:r>
              <a:rPr lang="pl-PL" dirty="0" err="1"/>
              <a:t>mb</a:t>
            </a:r>
            <a:r>
              <a:rPr lang="pl-PL" dirty="0"/>
              <a:t>.</a:t>
            </a:r>
          </a:p>
        </p:txBody>
      </p:sp>
      <p:pic>
        <p:nvPicPr>
          <p:cNvPr id="4" name="Obraz 3" descr="C:\Users\UG\Desktop\Wszystkie foldery\Podsumowanie 2013\Podsumowanie inwestycji 2015\Droga dojazdowa do gruntów rolnych Jabłonna Średni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99" y="3579964"/>
            <a:ext cx="4011282" cy="2691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638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Remont drogi gminnej Bujały- Władysławów.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wykonanej inwestycji</a:t>
            </a:r>
            <a:r>
              <a:rPr lang="pl-PL" b="1" dirty="0"/>
              <a:t> 995 465 zł.,</a:t>
            </a:r>
            <a:r>
              <a:rPr lang="pl-PL" dirty="0"/>
              <a:t> dofinansowanie w ramach „Narodowego Programu Przebudowy Dróg Lokalnych” z budżetu Wojewody Mazowieckiego -  </a:t>
            </a:r>
            <a:r>
              <a:rPr lang="pl-PL" b="1" dirty="0"/>
              <a:t>298 638 zł. </a:t>
            </a:r>
            <a:r>
              <a:rPr lang="pl-PL" dirty="0"/>
              <a:t>Wykonano 2743 </a:t>
            </a:r>
            <a:r>
              <a:rPr lang="pl-PL" dirty="0" err="1"/>
              <a:t>mb</a:t>
            </a:r>
            <a:r>
              <a:rPr lang="pl-PL" dirty="0"/>
              <a:t> nawierzchni asfaltowej.</a:t>
            </a:r>
          </a:p>
          <a:p>
            <a:endParaRPr lang="pl-PL" dirty="0"/>
          </a:p>
        </p:txBody>
      </p:sp>
      <p:pic>
        <p:nvPicPr>
          <p:cNvPr id="4" name="Obraz 3" descr="C:\Users\UG\Desktop\Wszystkie foldery\Podsumowanie 2013\Podsumowanie inwestycji 2015\Droga Bujały -Władysławó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38" y="3565586"/>
            <a:ext cx="4179924" cy="2585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863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Przebudowa drogi dojazdowej do gruntów rolnych w miejscowości </a:t>
            </a:r>
            <a:r>
              <a:rPr lang="pl-PL" b="1" dirty="0" smtClean="0"/>
              <a:t>Dzierzby Włościańskie</a:t>
            </a:r>
            <a:r>
              <a:rPr lang="pl-PL" dirty="0"/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4" y="2096064"/>
            <a:ext cx="10353762" cy="3695136"/>
          </a:xfrm>
        </p:spPr>
        <p:txBody>
          <a:bodyPr/>
          <a:lstStyle/>
          <a:p>
            <a:r>
              <a:rPr lang="pl-PL" dirty="0"/>
              <a:t>Wartość wykonanej inwestycji - </a:t>
            </a:r>
            <a:r>
              <a:rPr lang="pl-PL" b="1" dirty="0"/>
              <a:t>211 963,63zł</a:t>
            </a:r>
            <a:r>
              <a:rPr lang="pl-PL" dirty="0"/>
              <a:t>., dofinansowanie –         </a:t>
            </a:r>
            <a:r>
              <a:rPr lang="pl-PL" b="1" dirty="0"/>
              <a:t>102530,00 </a:t>
            </a:r>
            <a:r>
              <a:rPr lang="pl-PL" dirty="0"/>
              <a:t>zł Samorząd Województwa Mazowieckiego – dotacja związana z wyłączeniem z produkcji gruntów rolnych. Wykonano 1200 </a:t>
            </a:r>
            <a:r>
              <a:rPr lang="pl-PL" dirty="0" err="1"/>
              <a:t>mb</a:t>
            </a:r>
            <a:r>
              <a:rPr lang="pl-PL" dirty="0"/>
              <a:t> nawierzchni asfaltowej.</a:t>
            </a:r>
          </a:p>
        </p:txBody>
      </p:sp>
      <p:pic>
        <p:nvPicPr>
          <p:cNvPr id="4" name="Obraz 3" descr="C:\Users\UG\Desktop\Wszystkie zdjęcia\Nowy folder\Dzierzby FOGR 2016 otwarcie\DSC_02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66" y="3660117"/>
            <a:ext cx="4308714" cy="2602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584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Przebudowa drogi dojazdowej do gruntów rolnych w miejscowości </a:t>
            </a:r>
            <a:r>
              <a:rPr lang="pl-PL" b="1" dirty="0" err="1"/>
              <a:t>Wieska</a:t>
            </a:r>
            <a:r>
              <a:rPr lang="pl-PL" dirty="0"/>
              <a:t> (Pniska).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inwestycji - </a:t>
            </a:r>
            <a:r>
              <a:rPr lang="pl-PL" b="1" dirty="0"/>
              <a:t>219 456,70 zł</a:t>
            </a:r>
            <a:r>
              <a:rPr lang="pl-PL" dirty="0"/>
              <a:t>, dofinansowanie - </a:t>
            </a:r>
            <a:r>
              <a:rPr lang="pl-PL" b="1" dirty="0"/>
              <a:t>37 648,00 </a:t>
            </a:r>
            <a:r>
              <a:rPr lang="pl-PL" dirty="0"/>
              <a:t>Samorząd Województwa Mazowieckiego – dotacja związana z wyłączeniem z produkcji gruntów rolnych. Wykonano 1390 </a:t>
            </a:r>
            <a:r>
              <a:rPr lang="pl-PL" dirty="0" err="1"/>
              <a:t>mb</a:t>
            </a:r>
            <a:r>
              <a:rPr lang="pl-PL" dirty="0"/>
              <a:t> nawierzchni asfaltowej.</a:t>
            </a:r>
          </a:p>
          <a:p>
            <a:endParaRPr lang="pl-PL" dirty="0"/>
          </a:p>
        </p:txBody>
      </p:sp>
      <p:pic>
        <p:nvPicPr>
          <p:cNvPr id="4" name="Obraz 3" descr="C:\Users\UG\Desktop\Wszystkie zdjęcia\Nowy folder\Wieska FOGR 2016 otwarcie\DSC_03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38" y="3673970"/>
            <a:ext cx="4507728" cy="2769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679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Przebudowa drogi dojazdowej do gruntów rolnych Bujały-Mikosze – Morszków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wykonanych prac</a:t>
            </a:r>
            <a:r>
              <a:rPr lang="pl-PL" b="1" dirty="0"/>
              <a:t> 544.644,30 zł </a:t>
            </a:r>
            <a:r>
              <a:rPr lang="pl-PL" dirty="0"/>
              <a:t>dofinansowanie Samorząd Województwa Mazowieckiego dotacja związana z wyłączeniem z produkcji gruntów rolnych</a:t>
            </a:r>
            <a:r>
              <a:rPr lang="pl-PL" b="1" dirty="0"/>
              <a:t> – 95.445,00 zł.</a:t>
            </a:r>
            <a:r>
              <a:rPr lang="pl-PL" dirty="0"/>
              <a:t> Długość przebudowanego odcinka drogi 1525 </a:t>
            </a:r>
            <a:r>
              <a:rPr lang="pl-PL" dirty="0" err="1"/>
              <a:t>mb</a:t>
            </a:r>
            <a:r>
              <a:rPr lang="pl-PL" dirty="0"/>
              <a:t>. </a:t>
            </a:r>
          </a:p>
        </p:txBody>
      </p:sp>
      <p:pic>
        <p:nvPicPr>
          <p:cNvPr id="4" name="Obraz 3" descr="\\wdmycloud\Public\wspolne pliki\Tokarska\Nowy folder\droga dojazdowa Bujały-Mikosze -Morszkó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94" y="3783628"/>
            <a:ext cx="5072333" cy="2539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453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Przebudowa droga Wirów – Wasilew.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wykonanych prac – </a:t>
            </a:r>
            <a:r>
              <a:rPr lang="pl-PL" b="1" dirty="0"/>
              <a:t>568 476,81 zł</a:t>
            </a:r>
            <a:r>
              <a:rPr lang="pl-PL" dirty="0"/>
              <a:t>. dofinansowanie ze środków budżetu Województwa Mazowieckiego związanych z wyłączeniem z produkcji gruntów rolnych w wysokości</a:t>
            </a:r>
            <a:r>
              <a:rPr lang="pl-PL" b="1" dirty="0"/>
              <a:t> – 100 000 zł.</a:t>
            </a:r>
            <a:r>
              <a:rPr lang="pl-PL" dirty="0"/>
              <a:t> Przebudowano  odcinek 944 </a:t>
            </a:r>
            <a:r>
              <a:rPr lang="pl-PL" dirty="0" err="1"/>
              <a:t>mb</a:t>
            </a:r>
            <a:r>
              <a:rPr lang="pl-PL" dirty="0"/>
              <a:t>. </a:t>
            </a:r>
          </a:p>
          <a:p>
            <a:endParaRPr lang="pl-PL" dirty="0"/>
          </a:p>
        </p:txBody>
      </p:sp>
      <p:pic>
        <p:nvPicPr>
          <p:cNvPr id="5" name="Obraz 4" descr="\\wdmycloud\Public\wspolne pliki\Tokarska\WIRÓW-WASILEW\Wirów -Wasil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5" y="3605841"/>
            <a:ext cx="5266396" cy="2769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179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Przebudowa ul. Łąkowej Jabłonna Lacka.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wykonanej inwestycji </a:t>
            </a:r>
            <a:r>
              <a:rPr lang="pl-PL" b="1" dirty="0" smtClean="0"/>
              <a:t>314</a:t>
            </a:r>
            <a:r>
              <a:rPr lang="pl-PL" b="1" dirty="0"/>
              <a:t> 752,87zł</a:t>
            </a:r>
            <a:r>
              <a:rPr lang="pl-PL" dirty="0"/>
              <a:t>.  Środki budżetu gminy.   </a:t>
            </a:r>
            <a:r>
              <a:rPr lang="pl-PL" dirty="0" smtClean="0"/>
              <a:t>                        Długość </a:t>
            </a:r>
            <a:r>
              <a:rPr lang="pl-PL" dirty="0"/>
              <a:t>przebudowanej drogi to odcinek 416 </a:t>
            </a:r>
            <a:r>
              <a:rPr lang="pl-PL" dirty="0" err="1"/>
              <a:t>mb</a:t>
            </a:r>
            <a:r>
              <a:rPr lang="pl-PL" dirty="0"/>
              <a:t>.</a:t>
            </a:r>
          </a:p>
        </p:txBody>
      </p:sp>
      <p:pic>
        <p:nvPicPr>
          <p:cNvPr id="4" name="Obraz 3" descr="C:\Users\UG\Desktop\Wszystkie zdjęcia\Nowy folder\siłownie\Ul Łąkow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91" y="3398807"/>
            <a:ext cx="5033597" cy="3019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634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Utwardzenie drogi dojazdowej do pól Władysławów - Józin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wykonanych prac – </a:t>
            </a:r>
            <a:r>
              <a:rPr lang="pl-PL" b="1" dirty="0"/>
              <a:t>78 098,60 zł</a:t>
            </a:r>
            <a:r>
              <a:rPr lang="pl-PL" dirty="0"/>
              <a:t>. Wykonano utwardzenie odcinka drogi o       długości -542 </a:t>
            </a:r>
            <a:r>
              <a:rPr lang="pl-PL" dirty="0" err="1"/>
              <a:t>mb</a:t>
            </a:r>
            <a:r>
              <a:rPr lang="pl-PL" dirty="0"/>
              <a:t>. Środki budżetu gminy.</a:t>
            </a:r>
          </a:p>
          <a:p>
            <a:endParaRPr lang="pl-PL" dirty="0"/>
          </a:p>
        </p:txBody>
      </p:sp>
      <p:pic>
        <p:nvPicPr>
          <p:cNvPr id="4" name="Obraz 3" descr="\\wdmycloud\Public\wspolne pliki\Tokarska\Władysławów - Józin\Władysławów -Józi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77" y="3229718"/>
            <a:ext cx="4877879" cy="2420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330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</a:rPr>
              <a:t> Samorząd Gminy Jabłonna Lacka podejmował szereg działań mających na celu poprawę jakości życia mieszkańców i jej  rozwój. Jednym z głównych zadań było zapewnienie Mieszkańcom odpowiednio przygotowanej infrastruktury. Priorytetowo traktowane były inwestycje z zakresu uporządkowania gospodarki wodno- ściekowej, infrastruktury drogowej oraz bezpieczeństwa i poprawy infrastruktury technicznej i budynków użyteczności publicznej gdyż to ich realizacja może przyśpieszyć  dalszy rozwój gminy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7483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Remont ul. Lipowej w Jabłonnie Lackiej.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wykonanej inwestycji </a:t>
            </a:r>
            <a:r>
              <a:rPr lang="pl-PL" b="1" dirty="0"/>
              <a:t>-  42 155,93 zł. </a:t>
            </a:r>
            <a:r>
              <a:rPr lang="pl-PL" dirty="0"/>
              <a:t>Długość odcinka 100 m. Środki budżetu gminy.</a:t>
            </a:r>
          </a:p>
        </p:txBody>
      </p:sp>
      <p:pic>
        <p:nvPicPr>
          <p:cNvPr id="4" name="Obraz 3" descr="\\wdmycloud\Public\wspolne pliki\Tokarska\Nowy folder\Ul. Lipowa Jabłonna Lack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3" y="3046927"/>
            <a:ext cx="5080899" cy="3240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109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Przebudowa ul. Wesołej w Jabłonnie Lackiej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wykonanej </a:t>
            </a:r>
            <a:r>
              <a:rPr lang="pl-PL" dirty="0" smtClean="0"/>
              <a:t>inwestycji </a:t>
            </a:r>
            <a:r>
              <a:rPr lang="pl-PL" b="1" dirty="0"/>
              <a:t>107.653,12 zł. </a:t>
            </a:r>
            <a:r>
              <a:rPr lang="pl-PL" dirty="0"/>
              <a:t>Długość przebudowanego odcinka 494 m. Środki budżetu gminy.</a:t>
            </a:r>
          </a:p>
        </p:txBody>
      </p:sp>
    </p:spTree>
    <p:extLst>
      <p:ext uri="{BB962C8B-B14F-4D97-AF65-F5344CB8AC3E}">
        <p14:creationId xmlns:p14="http://schemas.microsoft.com/office/powerpoint/2010/main" val="265203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Wykonanie nakładki asfaltowej drogi wewnętrznej w miejscowości Niemirki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wykonanych prac – </a:t>
            </a:r>
            <a:r>
              <a:rPr lang="pl-PL" b="1" dirty="0"/>
              <a:t>123 031,70 zł.</a:t>
            </a:r>
            <a:r>
              <a:rPr lang="pl-PL" dirty="0"/>
              <a:t> Długość odcinka 557,5 m wraz z przepustem. Środki budżetu gminy.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2594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Wykonanie nakładki asfaltowej na drodze wewnętrznej w miejscowości Wirów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wykonanych prac- </a:t>
            </a:r>
            <a:r>
              <a:rPr lang="pl-PL" b="1" dirty="0"/>
              <a:t>49 774,79zł.</a:t>
            </a:r>
            <a:r>
              <a:rPr lang="pl-PL" dirty="0"/>
              <a:t> Długość odcinka 273 m. Środki budżetu gminy.</a:t>
            </a:r>
          </a:p>
        </p:txBody>
      </p:sp>
      <p:pic>
        <p:nvPicPr>
          <p:cNvPr id="4" name="Obraz 3" descr="\\wdmycloud\Public\wspolne pliki\Tokarska\Nowy folder\droga wewnętrzna Wiró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68" y="3002903"/>
            <a:ext cx="5402053" cy="2788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468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Most Gródek – </a:t>
            </a:r>
            <a:r>
              <a:rPr lang="pl-PL" b="1" dirty="0" err="1"/>
              <a:t>Teofilówka</a:t>
            </a:r>
            <a:r>
              <a:rPr lang="pl-PL" b="1" dirty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Wartość inwestycji 1 143 900 zł., dofinansowanie – 800 000 zł  </a:t>
            </a:r>
            <a:r>
              <a:rPr lang="pl-PL" dirty="0"/>
              <a:t>z Ministerstwa Spraw Wewnętrznych i Administracji w ramach usuwania skutków klęsk żywiołowych spowodowanych intensywnymi opadami deszczu. Inwestycja w trakcie realizacji.</a:t>
            </a:r>
            <a:r>
              <a:rPr lang="pl-PL" b="1" dirty="0"/>
              <a:t> 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 descr="\\wdmycloud\Public\wspolne pliki\Tokarska\Władysławów - Józin\Most Gródek - Teofilówk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29" y="3416061"/>
            <a:ext cx="5292725" cy="2982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26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Przebudowa przepustu na most w ciągu drogi gminnej </a:t>
            </a:r>
            <a:r>
              <a:rPr lang="pl-PL" b="1" dirty="0" smtClean="0"/>
              <a:t>ul. </a:t>
            </a:r>
            <a:r>
              <a:rPr lang="pl-PL" b="1" dirty="0"/>
              <a:t>Stawowa Jabłonna Lacka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inwestycji – </a:t>
            </a:r>
            <a:r>
              <a:rPr lang="pl-PL" b="1" dirty="0"/>
              <a:t>1 105 122,57</a:t>
            </a:r>
            <a:r>
              <a:rPr lang="pl-PL" dirty="0"/>
              <a:t> zł, dofinansowanie – </a:t>
            </a:r>
            <a:r>
              <a:rPr lang="pl-PL" b="1" dirty="0"/>
              <a:t>1 020 000 zł</a:t>
            </a:r>
            <a:r>
              <a:rPr lang="pl-PL" dirty="0"/>
              <a:t>  z Ministerstwa Spraw Wewnętrznych   i Administracji  w ramach usuwania skutków klęsk żywiołowych spowodowanych intensywnymi opadami deszczu. Inwestycja w trakcie realizacji</a:t>
            </a:r>
          </a:p>
        </p:txBody>
      </p:sp>
    </p:spTree>
    <p:extLst>
      <p:ext uri="{BB962C8B-B14F-4D97-AF65-F5344CB8AC3E}">
        <p14:creationId xmlns:p14="http://schemas.microsoft.com/office/powerpoint/2010/main" val="2472018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Utwardzenie placu OSP w Wierzbicach Strupkach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wykonanej   inwestycji </a:t>
            </a:r>
            <a:r>
              <a:rPr lang="pl-PL" b="1" dirty="0"/>
              <a:t>– 60 592,76 zł</a:t>
            </a:r>
            <a:r>
              <a:rPr lang="pl-PL" dirty="0"/>
              <a:t>. Środki  budżetu gminy.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273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Utwardzenie placu przy świetlicy wiejskiej  w Mołożewie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wykonanej inwestycji - </a:t>
            </a:r>
            <a:r>
              <a:rPr lang="pl-PL" b="1" dirty="0"/>
              <a:t>53 771,91 zł</a:t>
            </a:r>
            <a:r>
              <a:rPr lang="pl-PL" dirty="0"/>
              <a:t>.  Środki  budżetu gminy.   </a:t>
            </a:r>
          </a:p>
          <a:p>
            <a:endParaRPr lang="pl-PL" dirty="0"/>
          </a:p>
        </p:txBody>
      </p:sp>
      <p:pic>
        <p:nvPicPr>
          <p:cNvPr id="4" name="Obraz 3" descr="\\wdmycloud\Public\wspolne pliki\Tokarska\Nowy folder\utwardzenie placu  Mołoż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37" y="2692442"/>
            <a:ext cx="5781136" cy="3466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707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Utwardzenie terenu przy drodze gminnej (chodniki) w miejscowości Toczyski Średnie.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wykonanej inwestycji  -</a:t>
            </a:r>
            <a:r>
              <a:rPr lang="pl-PL" b="1" dirty="0"/>
              <a:t> 45 431,34 zł, </a:t>
            </a:r>
            <a:r>
              <a:rPr lang="pl-PL" dirty="0"/>
              <a:t>o długości </a:t>
            </a:r>
            <a:r>
              <a:rPr lang="pl-PL" b="1" dirty="0"/>
              <a:t> – 418 </a:t>
            </a:r>
            <a:r>
              <a:rPr lang="pl-PL" b="1" dirty="0" err="1"/>
              <a:t>mb</a:t>
            </a:r>
            <a:r>
              <a:rPr lang="pl-PL" b="1" dirty="0"/>
              <a:t>. </a:t>
            </a:r>
            <a:r>
              <a:rPr lang="pl-PL" dirty="0"/>
              <a:t>Środki budżetu gminy. Inwestycja realizowana była w roku 2017 i 2018.</a:t>
            </a:r>
          </a:p>
          <a:p>
            <a:endParaRPr lang="pl-PL" dirty="0"/>
          </a:p>
        </p:txBody>
      </p:sp>
      <p:pic>
        <p:nvPicPr>
          <p:cNvPr id="4" name="Obraz 3" descr="\\wdmycloud\Public\wspolne pliki\Tokarska\Nowy folder\chodnik Toczyski Średni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09" y="3324522"/>
            <a:ext cx="4313208" cy="2466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565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Utwardzenie terenu przy drodze gminnej w miejscowości Jabłonna Średnia (ul. Długa).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wykonanej inwestycji – </a:t>
            </a:r>
            <a:r>
              <a:rPr lang="pl-PL" b="1" dirty="0"/>
              <a:t>76 010,99 zł, </a:t>
            </a:r>
            <a:r>
              <a:rPr lang="pl-PL" dirty="0"/>
              <a:t>wykonano łącznie 430 </a:t>
            </a:r>
            <a:r>
              <a:rPr lang="pl-PL" dirty="0" err="1"/>
              <a:t>mb</a:t>
            </a:r>
            <a:r>
              <a:rPr lang="pl-PL" dirty="0"/>
              <a:t> chodnika. Środki budżetu gminy. Inwestycja wykonywana w latach 2017 i 2018 r.</a:t>
            </a:r>
          </a:p>
        </p:txBody>
      </p:sp>
      <p:pic>
        <p:nvPicPr>
          <p:cNvPr id="4" name="Obraz 3" descr="\\wdmycloud\Public\wspolne pliki\Tokarska\Nowy folder\Chdnik ul. Średni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04" y="3417606"/>
            <a:ext cx="4012541" cy="2448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633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972" y="2537012"/>
            <a:ext cx="10353761" cy="1326321"/>
          </a:xfrm>
        </p:spPr>
        <p:txBody>
          <a:bodyPr/>
          <a:lstStyle/>
          <a:p>
            <a:r>
              <a:rPr lang="pl-PL" dirty="0">
                <a:solidFill>
                  <a:prstClr val="white"/>
                </a:solidFill>
              </a:rPr>
              <a:t>Scalenia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0546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Przebudowa drogi gminnej polegająca na budowie chodnika w miejscowości Czekanów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łączna inwestycji – </a:t>
            </a:r>
            <a:r>
              <a:rPr lang="pl-PL" b="1" dirty="0"/>
              <a:t>58 367,09 zł</a:t>
            </a:r>
            <a:r>
              <a:rPr lang="pl-PL" dirty="0"/>
              <a:t> chodnik o długości 400 m. Inwestycja  wykonywana  częściowo z funduszu sołeckiego, częściowo ze środków budżetu gminy. Inwestycja wykonana w  2016r  i  2017.</a:t>
            </a:r>
          </a:p>
          <a:p>
            <a:endParaRPr lang="pl-PL" dirty="0"/>
          </a:p>
        </p:txBody>
      </p:sp>
      <p:pic>
        <p:nvPicPr>
          <p:cNvPr id="4" name="Obraz 3" descr="\\wdmycloud\Public\wspolne pliki\Tokarska\Nowy folder\chodnik Czekanó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54" y="3338423"/>
            <a:ext cx="3148642" cy="3140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634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Wykonanie chodnika w miejscowości Morszków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wykonanych prac – </a:t>
            </a:r>
            <a:r>
              <a:rPr lang="pl-PL" b="1" dirty="0"/>
              <a:t>109 490,97 zł</a:t>
            </a:r>
            <a:r>
              <a:rPr lang="pl-PL" dirty="0"/>
              <a:t> długość 500 </a:t>
            </a:r>
            <a:r>
              <a:rPr lang="pl-PL" dirty="0" err="1"/>
              <a:t>mb</a:t>
            </a:r>
            <a:r>
              <a:rPr lang="pl-PL" dirty="0"/>
              <a:t>. Inwestycja  wykonywana  częściowo z funduszu sołeckiego, częściowo ze środków budżetu gminy w latach 2016- 2018.</a:t>
            </a: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62" y="3467820"/>
            <a:ext cx="4733626" cy="2693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956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Przebudowa drogi powiatowej Jabłonna Średnia – Toczyski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odcinku 1155 </a:t>
            </a:r>
            <a:r>
              <a:rPr lang="pl-PL" dirty="0" err="1"/>
              <a:t>mb</a:t>
            </a:r>
            <a:r>
              <a:rPr lang="pl-PL" dirty="0"/>
              <a:t>. Wartość wykonanej inwestycji – </a:t>
            </a:r>
            <a:r>
              <a:rPr lang="pl-PL" b="1" dirty="0"/>
              <a:t>154 089,87 zł</a:t>
            </a:r>
            <a:r>
              <a:rPr lang="pl-PL" dirty="0"/>
              <a:t>. Środki budżetu gminy.</a:t>
            </a:r>
          </a:p>
        </p:txBody>
      </p:sp>
    </p:spTree>
    <p:extLst>
      <p:ext uri="{BB962C8B-B14F-4D97-AF65-F5344CB8AC3E}">
        <p14:creationId xmlns:p14="http://schemas.microsoft.com/office/powerpoint/2010/main" val="3409663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Utwardzenie placu przy świetlicy wiejskiej i garażu OSP w Łuzkach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wykonanej inwestycji - </a:t>
            </a:r>
            <a:r>
              <a:rPr lang="pl-PL" b="1" dirty="0"/>
              <a:t>33 873,95 zł. </a:t>
            </a:r>
            <a:r>
              <a:rPr lang="pl-PL" dirty="0"/>
              <a:t>Wykonano 377 m² utwardzenia.</a:t>
            </a:r>
            <a:r>
              <a:rPr lang="pl-PL" b="1" dirty="0"/>
              <a:t> </a:t>
            </a:r>
            <a:r>
              <a:rPr lang="pl-PL" dirty="0"/>
              <a:t>Środki budżetu gminy.</a:t>
            </a:r>
          </a:p>
          <a:p>
            <a:endParaRPr lang="pl-PL" dirty="0"/>
          </a:p>
        </p:txBody>
      </p:sp>
      <p:pic>
        <p:nvPicPr>
          <p:cNvPr id="4" name="Obraz 3" descr="\\wdmycloud\Public\wspolne pliki\Tokarska\zdjęcia 05.06.2018\Łuzki - plac przed OSP\Plac przy świetlicy w Łuzkac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81" y="3027871"/>
            <a:ext cx="5262112" cy="3105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86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Utwardzenie pobocza płytą korytkową w Toczyskach Podbornych.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wykonanych prac – </a:t>
            </a:r>
            <a:r>
              <a:rPr lang="pl-PL" b="1" dirty="0"/>
              <a:t>24 301,92 zł</a:t>
            </a:r>
            <a:r>
              <a:rPr lang="pl-PL" dirty="0"/>
              <a:t>.  Odcinek pobocza ok. 193 </a:t>
            </a:r>
            <a:r>
              <a:rPr lang="pl-PL" dirty="0" err="1"/>
              <a:t>mb</a:t>
            </a:r>
            <a:r>
              <a:rPr lang="pl-PL" dirty="0"/>
              <a:t> utwardzono płytą korytkową w celu prawidłowego odprowadzenia spływających z posesji i drogi wód. </a:t>
            </a:r>
          </a:p>
          <a:p>
            <a:endParaRPr lang="pl-PL" dirty="0"/>
          </a:p>
        </p:txBody>
      </p:sp>
      <p:pic>
        <p:nvPicPr>
          <p:cNvPr id="4" name="Obraz 3" descr="\\wdmycloud\Public\wspolne pliki\Tokarska\zdjęcia 05.06.2018\Toczyski Podb - koryta\Toczyski Podborn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840" y="3249310"/>
            <a:ext cx="4735902" cy="3039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200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Remont drogi wewnętrznej w Gródku (wykonano koryta)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wykonanej inwestycji – </a:t>
            </a:r>
            <a:r>
              <a:rPr lang="pl-PL" b="1" dirty="0"/>
              <a:t>23 806,85 zł</a:t>
            </a:r>
            <a:r>
              <a:rPr lang="pl-PL" dirty="0"/>
              <a:t>. Remontowany odcinek – 258 </a:t>
            </a:r>
            <a:r>
              <a:rPr lang="pl-PL" dirty="0" err="1"/>
              <a:t>mb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6596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Wykonanie remontu placu przy świetlicy wiejskiej w Toczyskach Podbornych.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wykonanej inwestycji</a:t>
            </a:r>
            <a:r>
              <a:rPr lang="pl-PL" b="1" dirty="0"/>
              <a:t> – 13 148,86 zł. </a:t>
            </a:r>
            <a:r>
              <a:rPr lang="pl-PL" dirty="0"/>
              <a:t>Utwardzono teren z kostki w ilości – 87,75 m². </a:t>
            </a:r>
            <a:r>
              <a:rPr lang="pl-PL" b="1" dirty="0"/>
              <a:t> </a:t>
            </a:r>
            <a:r>
              <a:rPr lang="pl-PL" dirty="0"/>
              <a:t>Środki budżetu gminy.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590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Utwardzenie placu przy blokach ul. Sienkiewicza Jabłonna Lacka</a:t>
            </a:r>
            <a:r>
              <a:rPr lang="pl-PL" dirty="0"/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Wartość inwestycji – </a:t>
            </a:r>
            <a:r>
              <a:rPr lang="pl-PL" b="1" dirty="0"/>
              <a:t>64 827,32 zł</a:t>
            </a:r>
            <a:r>
              <a:rPr lang="pl-PL" dirty="0"/>
              <a:t>. Inwestycja w trakcie realizacji. Środki budżetu gminy.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1656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Remont dróg wewnętrznych  w Bujałach Mikoszach , Bujałach Gniewoszach i Dzierzbach Włościańskich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>
              <a:effectLst/>
            </a:endParaRPr>
          </a:p>
          <a:p>
            <a:r>
              <a:rPr lang="pl-PL" dirty="0" smtClean="0">
                <a:effectLst/>
              </a:rPr>
              <a:t>Wartość </a:t>
            </a:r>
            <a:r>
              <a:rPr lang="pl-PL" dirty="0">
                <a:effectLst/>
              </a:rPr>
              <a:t>wykonanych prac – </a:t>
            </a:r>
            <a:r>
              <a:rPr lang="pl-PL" b="1" dirty="0">
                <a:effectLst/>
              </a:rPr>
              <a:t>89 009,22 zł</a:t>
            </a:r>
            <a:r>
              <a:rPr lang="pl-PL" dirty="0">
                <a:effectLst/>
              </a:rPr>
              <a:t>. Środki budżetu </a:t>
            </a:r>
            <a:r>
              <a:rPr lang="pl-PL" dirty="0" smtClean="0">
                <a:effectLst/>
              </a:rPr>
              <a:t>gminy.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8807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/>
              </a:rPr>
              <a:t>Remont drogi wewnętrznej w Bujałach Gniewoszach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effectLst/>
            </a:endParaRPr>
          </a:p>
          <a:p>
            <a:r>
              <a:rPr lang="pl-PL" dirty="0" smtClean="0">
                <a:effectLst/>
              </a:rPr>
              <a:t>Wartość </a:t>
            </a:r>
            <a:r>
              <a:rPr lang="pl-PL" dirty="0">
                <a:effectLst/>
              </a:rPr>
              <a:t>wykonanej inwestycji – </a:t>
            </a:r>
            <a:r>
              <a:rPr lang="pl-PL" b="1" dirty="0">
                <a:effectLst/>
              </a:rPr>
              <a:t>35 410,93 zł</a:t>
            </a:r>
            <a:r>
              <a:rPr lang="pl-PL" dirty="0">
                <a:effectLst/>
              </a:rPr>
              <a:t>. Wykonano remont na odcinku – 260 </a:t>
            </a:r>
            <a:r>
              <a:rPr lang="pl-PL" dirty="0" err="1">
                <a:effectLst/>
              </a:rPr>
              <a:t>mb</a:t>
            </a:r>
            <a:r>
              <a:rPr lang="pl-PL" dirty="0">
                <a:effectLst/>
              </a:rPr>
              <a:t>. Środki budżetu gminy.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4714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1671" y="1183341"/>
            <a:ext cx="10675886" cy="4607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effectLst/>
              </a:rPr>
              <a:t>Na złożone wnioski o scalenia z terenu województwa mazowieckiego do realizacji zakwalifikowano 5  w tym dwa z terenu gminy Jabłonna Lacka</a:t>
            </a:r>
            <a:r>
              <a:rPr lang="pl-PL" dirty="0" smtClean="0">
                <a:effectLst/>
              </a:rPr>
              <a:t>.</a:t>
            </a:r>
          </a:p>
          <a:p>
            <a:pPr marL="0" indent="0">
              <a:buNone/>
            </a:pPr>
            <a:endParaRPr lang="pl-PL" dirty="0">
              <a:effectLst/>
            </a:endParaRPr>
          </a:p>
          <a:p>
            <a:pPr lvl="0"/>
            <a:r>
              <a:rPr lang="pl-PL" b="1" dirty="0" smtClean="0"/>
              <a:t>na </a:t>
            </a:r>
            <a:r>
              <a:rPr lang="pl-PL" b="1" dirty="0"/>
              <a:t>terenie miejscowości Czekanów</a:t>
            </a:r>
            <a:r>
              <a:rPr lang="pl-PL" dirty="0"/>
              <a:t> –  wartość projektu – </a:t>
            </a:r>
            <a:r>
              <a:rPr lang="pl-PL" b="1" dirty="0"/>
              <a:t>6 629 420,01 zł</a:t>
            </a:r>
            <a:r>
              <a:rPr lang="pl-PL" dirty="0"/>
              <a:t> powierzchnia scaleń – 773,80 ha</a:t>
            </a:r>
          </a:p>
          <a:p>
            <a:r>
              <a:rPr lang="pl-PL" b="1" dirty="0" smtClean="0"/>
              <a:t>na </a:t>
            </a:r>
            <a:r>
              <a:rPr lang="pl-PL" b="1" dirty="0"/>
              <a:t>terenie miejscowości Łuzki </a:t>
            </a:r>
            <a:r>
              <a:rPr lang="pl-PL" dirty="0"/>
              <a:t>– wartość projektu – </a:t>
            </a:r>
            <a:r>
              <a:rPr lang="pl-PL" b="1" dirty="0"/>
              <a:t>8 091 361,93 zł,</a:t>
            </a:r>
            <a:r>
              <a:rPr lang="pl-PL" dirty="0"/>
              <a:t> powierzchnia scaleń – 897,80 ha . Środki  Urzędu Marszałkowskiego Województwa Mazowieckiego w ramach projektów unijnych. Nadzór nad scaleniami Starostwo Powiatowe</a:t>
            </a:r>
            <a:r>
              <a:rPr lang="pl-PL" dirty="0" smtClean="0"/>
              <a:t>.</a:t>
            </a:r>
            <a:r>
              <a:rPr lang="pl-PL" dirty="0">
                <a:effectLst/>
              </a:rPr>
              <a:t> Inwestycja w trakcie realizacji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0725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/>
              </a:rPr>
              <a:t>Utwardzenie placu przy świetlicy w Bujałach Gniewoszach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effectLst/>
            </a:endParaRPr>
          </a:p>
          <a:p>
            <a:r>
              <a:rPr lang="pl-PL" dirty="0" smtClean="0">
                <a:effectLst/>
              </a:rPr>
              <a:t>Wartość </a:t>
            </a:r>
            <a:r>
              <a:rPr lang="pl-PL" dirty="0">
                <a:effectLst/>
              </a:rPr>
              <a:t>wykonanych prac – </a:t>
            </a:r>
            <a:r>
              <a:rPr lang="pl-PL" b="1" dirty="0">
                <a:effectLst/>
              </a:rPr>
              <a:t>14 111,40 zł. </a:t>
            </a:r>
            <a:r>
              <a:rPr lang="pl-PL" dirty="0">
                <a:effectLst/>
              </a:rPr>
              <a:t>Środki budżetu gminy oraz OSP </a:t>
            </a:r>
            <a:r>
              <a:rPr lang="pl-PL" b="1" dirty="0">
                <a:effectLst/>
              </a:rPr>
              <a:t>– 3 112 zł</a:t>
            </a:r>
            <a:r>
              <a:rPr lang="pl-PL" dirty="0">
                <a:effectLst/>
              </a:rPr>
              <a:t> 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0801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/>
              </a:rPr>
              <a:t>Przebudowa drogi dojazdowej we miejscowości Nowomodna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effectLst/>
            </a:endParaRPr>
          </a:p>
          <a:p>
            <a:r>
              <a:rPr lang="pl-PL" dirty="0" smtClean="0">
                <a:effectLst/>
              </a:rPr>
              <a:t>Wartość </a:t>
            </a:r>
            <a:r>
              <a:rPr lang="pl-PL" dirty="0">
                <a:effectLst/>
              </a:rPr>
              <a:t>inwestycji –</a:t>
            </a:r>
            <a:r>
              <a:rPr lang="pl-PL" b="1" dirty="0">
                <a:effectLst/>
              </a:rPr>
              <a:t> 157 197,86zł. </a:t>
            </a:r>
            <a:r>
              <a:rPr lang="pl-PL" dirty="0">
                <a:effectLst/>
              </a:rPr>
              <a:t>Inwestycja w trakcie realizacji, remontowany odcinek 241 </a:t>
            </a:r>
            <a:r>
              <a:rPr lang="pl-PL" dirty="0" err="1">
                <a:effectLst/>
              </a:rPr>
              <a:t>mb</a:t>
            </a:r>
            <a:r>
              <a:rPr lang="pl-PL" dirty="0">
                <a:effectLst/>
              </a:rPr>
              <a:t>. Środki budżetu gminy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0223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/>
              </a:rPr>
              <a:t>Remont drogi dojazdowej w Wierzbicach Guzach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effectLst/>
            </a:endParaRPr>
          </a:p>
          <a:p>
            <a:r>
              <a:rPr lang="pl-PL" dirty="0" smtClean="0">
                <a:effectLst/>
              </a:rPr>
              <a:t>Wartość </a:t>
            </a:r>
            <a:r>
              <a:rPr lang="pl-PL" dirty="0">
                <a:effectLst/>
              </a:rPr>
              <a:t>wykonanych prac – </a:t>
            </a:r>
            <a:r>
              <a:rPr lang="pl-PL" b="1" dirty="0">
                <a:effectLst/>
              </a:rPr>
              <a:t>6 225,99 zł</a:t>
            </a:r>
            <a:r>
              <a:rPr lang="pl-PL" dirty="0">
                <a:effectLst/>
              </a:rPr>
              <a:t>. Środki budżetu gminy.</a:t>
            </a:r>
          </a:p>
        </p:txBody>
      </p:sp>
    </p:spTree>
    <p:extLst>
      <p:ext uri="{BB962C8B-B14F-4D97-AF65-F5344CB8AC3E}">
        <p14:creationId xmlns:p14="http://schemas.microsoft.com/office/powerpoint/2010/main" val="1754867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1253" y="2547257"/>
            <a:ext cx="10353761" cy="1326321"/>
          </a:xfrm>
        </p:spPr>
        <p:txBody>
          <a:bodyPr/>
          <a:lstStyle/>
          <a:p>
            <a:r>
              <a:rPr lang="pl-PL" dirty="0">
                <a:effectLst/>
              </a:rPr>
              <a:t>INWESTYCJE WYKONANE WSPÓLNIE Z POWIATEM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9363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Przebudowa  drogi powiatowej na odcinku Bujały Gniewosze – Morszków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</a:rPr>
              <a:t>Zadanie wykonano w ramach  „Narodowego Programu Przebudowy Dróg Lokalnych”. Koszt zadania wyniósł </a:t>
            </a:r>
            <a:r>
              <a:rPr lang="pl-PL" b="1" dirty="0">
                <a:effectLst/>
              </a:rPr>
              <a:t>1 972 410,85</a:t>
            </a:r>
            <a:r>
              <a:rPr lang="pl-PL" dirty="0">
                <a:effectLst/>
              </a:rPr>
              <a:t> zł.  Środki finansowe  z budżetu Wojewody Mazowieckiego stanowią 50% wartości. Pozostałe   koszty  w równych częściach pokrył  Powiat Sokołowski i Gmina Jabłonna Lacka w kwocie – </a:t>
            </a:r>
            <a:r>
              <a:rPr lang="pl-PL" b="1" dirty="0">
                <a:effectLst/>
              </a:rPr>
              <a:t>498 032zł.</a:t>
            </a:r>
            <a:r>
              <a:rPr lang="pl-PL" dirty="0">
                <a:effectLst/>
              </a:rPr>
              <a:t> Zakres prac obejmował wykonanie nawierzchni o dł. 3 242km, obustronne pobocza, chodnik z kostki brukowej zatoki autobusowe.</a:t>
            </a:r>
          </a:p>
          <a:p>
            <a:endParaRPr lang="pl-PL" dirty="0"/>
          </a:p>
        </p:txBody>
      </p:sp>
      <p:pic>
        <p:nvPicPr>
          <p:cNvPr id="4" name="Obraz 3" descr="C:\Users\UG\Desktop\Wszystkie foldery\Podsumowanie 2013\Podsumowanie inwestycji 2015\Wyremontowana droga powiatowa Bujały Mikosz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4055337"/>
            <a:ext cx="3877582" cy="2519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708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Przebudowa chodnika i zjazdów w ciągu drogi powiatowej w miejscowości Gródek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effectLst/>
              </a:rPr>
              <a:t>Wartość </a:t>
            </a:r>
            <a:r>
              <a:rPr lang="pl-PL" dirty="0">
                <a:effectLst/>
              </a:rPr>
              <a:t>wykonanego zadania -  </a:t>
            </a:r>
            <a:r>
              <a:rPr lang="pl-PL" b="1" dirty="0">
                <a:effectLst/>
              </a:rPr>
              <a:t>42 906 zł</a:t>
            </a:r>
            <a:r>
              <a:rPr lang="pl-PL" dirty="0">
                <a:effectLst/>
              </a:rPr>
              <a:t>,  wkład Gminy Jabłonna Lacka </a:t>
            </a:r>
            <a:r>
              <a:rPr lang="pl-PL" b="1" dirty="0">
                <a:effectLst/>
              </a:rPr>
              <a:t>– 5 470 zł.</a:t>
            </a:r>
            <a:r>
              <a:rPr lang="pl-PL" dirty="0">
                <a:effectLst/>
              </a:rPr>
              <a:t>,</a:t>
            </a:r>
            <a:r>
              <a:rPr lang="pl-PL" dirty="0" err="1">
                <a:effectLst/>
              </a:rPr>
              <a:t>dł</a:t>
            </a:r>
            <a:r>
              <a:rPr lang="pl-PL" dirty="0">
                <a:effectLst/>
              </a:rPr>
              <a:t> wykonanego chodnika 243 </a:t>
            </a:r>
            <a:r>
              <a:rPr lang="pl-PL" dirty="0" err="1">
                <a:effectLst/>
              </a:rPr>
              <a:t>mb</a:t>
            </a:r>
            <a:r>
              <a:rPr lang="pl-PL" dirty="0">
                <a:effectLst/>
              </a:rPr>
              <a:t>.</a:t>
            </a:r>
            <a:endParaRPr lang="pl-PL" dirty="0"/>
          </a:p>
        </p:txBody>
      </p:sp>
      <p:pic>
        <p:nvPicPr>
          <p:cNvPr id="4" name="Obraz 3" descr="C:\Users\UG\Desktop\Wszystkie foldery\Podsumowanie 2013\Podsumowanie inwestycji 2015\Chodnik Gróde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8" y="2982686"/>
            <a:ext cx="3975554" cy="337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251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/>
              </a:rPr>
              <a:t>Przebudowa ul. Długiej  w ciągu drogi powiatowej.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</a:rPr>
              <a:t>Całkowita wartość zadania </a:t>
            </a:r>
            <a:r>
              <a:rPr lang="pl-PL" b="1" dirty="0">
                <a:effectLst/>
              </a:rPr>
              <a:t> - 99 906 zł.</a:t>
            </a:r>
            <a:r>
              <a:rPr lang="pl-PL" dirty="0">
                <a:effectLst/>
              </a:rPr>
              <a:t> Inwestycja finansowana z budżetu Powiatu i Gminy Jabłonna Lacka. Wkład Gminy to kwota </a:t>
            </a:r>
            <a:r>
              <a:rPr lang="pl-PL" b="1" dirty="0">
                <a:effectLst/>
              </a:rPr>
              <a:t>49 953zł</a:t>
            </a:r>
            <a:r>
              <a:rPr lang="pl-PL" dirty="0">
                <a:effectLst/>
              </a:rPr>
              <a:t>  Zakres prac obejmował  wykonanie nawierzchni na dł. 350 m.</a:t>
            </a:r>
          </a:p>
          <a:p>
            <a:endParaRPr lang="pl-PL" dirty="0"/>
          </a:p>
        </p:txBody>
      </p:sp>
      <p:pic>
        <p:nvPicPr>
          <p:cNvPr id="4" name="Obraz 3" descr="C:\Users\UG\Desktop\Wszystkie foldery\Podsumowanie 2013\Podsumowanie inwestycji 2015\Remontowana droga powiatowa w Jabłonnie 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43" y="3291249"/>
            <a:ext cx="4180114" cy="3294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912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Inwestycje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>
                <a:effectLst/>
              </a:rPr>
              <a:t>Przebudowa chodnika w ciągu drogi kategorii powiatowej ul. Klonowa w Jabłonnie Lackiej o długości ok. 165m - 35.079,60 zł</a:t>
            </a:r>
            <a:endParaRPr lang="pl-PL" dirty="0">
              <a:effectLst/>
            </a:endParaRPr>
          </a:p>
          <a:p>
            <a:r>
              <a:rPr lang="pl-PL" b="1" dirty="0" smtClean="0">
                <a:effectLst/>
              </a:rPr>
              <a:t> </a:t>
            </a:r>
            <a:r>
              <a:rPr lang="pl-PL" b="1" dirty="0">
                <a:effectLst/>
              </a:rPr>
              <a:t>Przebudowa chodnika w ciągu drogi kategorii powiatowej w Łuzkach</a:t>
            </a:r>
            <a:r>
              <a:rPr lang="pl-PL" dirty="0">
                <a:effectLst/>
              </a:rPr>
              <a:t> Wartość wykonanych prac – </a:t>
            </a:r>
            <a:r>
              <a:rPr lang="pl-PL" b="1" dirty="0">
                <a:effectLst/>
              </a:rPr>
              <a:t>158 970,94 zł, </a:t>
            </a:r>
            <a:r>
              <a:rPr lang="pl-PL" dirty="0">
                <a:effectLst/>
              </a:rPr>
              <a:t>Wykonano chodnik o długości 698 </a:t>
            </a:r>
            <a:r>
              <a:rPr lang="pl-PL" dirty="0" err="1">
                <a:effectLst/>
              </a:rPr>
              <a:t>mb</a:t>
            </a:r>
            <a:r>
              <a:rPr lang="pl-PL" dirty="0">
                <a:effectLst/>
              </a:rPr>
              <a:t>. Wkład z budżetu gminy - </a:t>
            </a:r>
            <a:r>
              <a:rPr lang="pl-PL" b="1" dirty="0">
                <a:effectLst/>
              </a:rPr>
              <a:t>99 220,94 zł</a:t>
            </a:r>
            <a:endParaRPr lang="pl-PL" dirty="0">
              <a:effectLst/>
            </a:endParaRPr>
          </a:p>
          <a:p>
            <a:r>
              <a:rPr lang="pl-PL" b="1" dirty="0">
                <a:effectLst/>
              </a:rPr>
              <a:t> </a:t>
            </a:r>
            <a:r>
              <a:rPr lang="pl-PL" b="1" dirty="0" smtClean="0">
                <a:effectLst/>
              </a:rPr>
              <a:t>Przebudowa </a:t>
            </a:r>
            <a:r>
              <a:rPr lang="pl-PL" b="1" dirty="0">
                <a:effectLst/>
              </a:rPr>
              <a:t>drogi powiatowej Jabłonna – Toczyski. </a:t>
            </a:r>
            <a:r>
              <a:rPr lang="pl-PL" dirty="0">
                <a:effectLst/>
              </a:rPr>
              <a:t>Wartość wykonanej inwestycji </a:t>
            </a:r>
            <a:r>
              <a:rPr lang="pl-PL" b="1" dirty="0">
                <a:effectLst/>
              </a:rPr>
              <a:t>362 096,92 zł</a:t>
            </a:r>
            <a:r>
              <a:rPr lang="pl-PL" dirty="0">
                <a:effectLst/>
              </a:rPr>
              <a:t>, wkład gminy – </a:t>
            </a:r>
            <a:r>
              <a:rPr lang="pl-PL" b="1" dirty="0">
                <a:effectLst/>
              </a:rPr>
              <a:t>181048,46 zł</a:t>
            </a:r>
            <a:r>
              <a:rPr lang="pl-PL" dirty="0">
                <a:effectLst/>
              </a:rPr>
              <a:t>. Długość przebudowanego odcinka- 1 350mb.</a:t>
            </a:r>
          </a:p>
          <a:p>
            <a:r>
              <a:rPr lang="pl-PL" b="1" dirty="0" smtClean="0">
                <a:effectLst/>
              </a:rPr>
              <a:t>Odbudowa </a:t>
            </a:r>
            <a:r>
              <a:rPr lang="pl-PL" b="1" dirty="0">
                <a:effectLst/>
              </a:rPr>
              <a:t>drogi powiatowej Nowomodna – Łuzki. </a:t>
            </a:r>
            <a:r>
              <a:rPr lang="pl-PL" dirty="0">
                <a:effectLst/>
              </a:rPr>
              <a:t>Wartość inwestycji – </a:t>
            </a:r>
            <a:r>
              <a:rPr lang="pl-PL" b="1" dirty="0">
                <a:effectLst/>
              </a:rPr>
              <a:t>2 467 418,00 zł. </a:t>
            </a:r>
            <a:r>
              <a:rPr lang="pl-PL" dirty="0">
                <a:effectLst/>
              </a:rPr>
              <a:t>Dotacja z MSWiA</a:t>
            </a:r>
            <a:r>
              <a:rPr lang="pl-PL" b="1" dirty="0">
                <a:effectLst/>
              </a:rPr>
              <a:t> – 1 962 172,00 zł. </a:t>
            </a:r>
            <a:r>
              <a:rPr lang="pl-PL" dirty="0">
                <a:effectLst/>
              </a:rPr>
              <a:t>Wkład gminy</a:t>
            </a:r>
            <a:r>
              <a:rPr lang="pl-PL" b="1" dirty="0">
                <a:effectLst/>
              </a:rPr>
              <a:t> – 231 623,00 zł. </a:t>
            </a:r>
            <a:r>
              <a:rPr lang="pl-PL" dirty="0">
                <a:effectLst/>
              </a:rPr>
              <a:t>Przebudowywany odcinek – 2 100 </a:t>
            </a:r>
            <a:r>
              <a:rPr lang="pl-PL" dirty="0" err="1">
                <a:effectLst/>
              </a:rPr>
              <a:t>mb</a:t>
            </a:r>
            <a:r>
              <a:rPr lang="pl-PL" dirty="0">
                <a:effectLst/>
              </a:rPr>
              <a:t>.</a:t>
            </a:r>
          </a:p>
          <a:p>
            <a:r>
              <a:rPr lang="pl-PL" b="1" dirty="0" smtClean="0">
                <a:effectLst/>
              </a:rPr>
              <a:t>Wykonano </a:t>
            </a:r>
            <a:r>
              <a:rPr lang="pl-PL" b="1" dirty="0">
                <a:effectLst/>
              </a:rPr>
              <a:t>oczyszczenie rowów przy drogach  na kwotę – 64 000 zł, </a:t>
            </a:r>
            <a:r>
              <a:rPr lang="pl-PL" dirty="0">
                <a:effectLst/>
              </a:rPr>
              <a:t>w tym środki własne gminy</a:t>
            </a:r>
            <a:r>
              <a:rPr lang="pl-PL" b="1" dirty="0">
                <a:effectLst/>
              </a:rPr>
              <a:t> – 32 000 zł</a:t>
            </a:r>
            <a:endParaRPr lang="pl-PL" dirty="0">
              <a:effectLst/>
            </a:endParaRPr>
          </a:p>
          <a:p>
            <a:r>
              <a:rPr lang="pl-PL" b="1" dirty="0" smtClean="0">
                <a:effectLst/>
              </a:rPr>
              <a:t>Przebudowa </a:t>
            </a:r>
            <a:r>
              <a:rPr lang="pl-PL" b="1" dirty="0">
                <a:effectLst/>
              </a:rPr>
              <a:t>drogi powiatowej Nowomodna</a:t>
            </a:r>
            <a:r>
              <a:rPr lang="pl-PL" dirty="0">
                <a:effectLst/>
              </a:rPr>
              <a:t> na odcinku  750 </a:t>
            </a:r>
            <a:r>
              <a:rPr lang="pl-PL" dirty="0" err="1">
                <a:effectLst/>
              </a:rPr>
              <a:t>mb</a:t>
            </a:r>
            <a:r>
              <a:rPr lang="pl-PL" dirty="0">
                <a:effectLst/>
              </a:rPr>
              <a:t>.  Wartość inwestycji - </a:t>
            </a:r>
            <a:r>
              <a:rPr lang="pl-PL" b="1" dirty="0">
                <a:effectLst/>
              </a:rPr>
              <a:t>2200 000 zł</a:t>
            </a:r>
            <a:r>
              <a:rPr lang="pl-PL" dirty="0">
                <a:effectLst/>
              </a:rPr>
              <a:t>, środki budżetu gminy – </a:t>
            </a:r>
            <a:r>
              <a:rPr lang="pl-PL" b="1" dirty="0">
                <a:effectLst/>
              </a:rPr>
              <a:t>110 000 zł</a:t>
            </a:r>
            <a:r>
              <a:rPr lang="pl-PL" dirty="0">
                <a:effectLst/>
              </a:rPr>
              <a:t>, środki starostwa – </a:t>
            </a:r>
            <a:r>
              <a:rPr lang="pl-PL" b="1" dirty="0">
                <a:effectLst/>
              </a:rPr>
              <a:t>110 000</a:t>
            </a:r>
            <a:r>
              <a:rPr lang="pl-PL" dirty="0">
                <a:effectLst/>
              </a:rPr>
              <a:t> zł.  </a:t>
            </a:r>
          </a:p>
          <a:p>
            <a:r>
              <a:rPr lang="pl-PL" b="1" dirty="0" smtClean="0">
                <a:effectLst/>
              </a:rPr>
              <a:t>Utworzenie </a:t>
            </a:r>
            <a:r>
              <a:rPr lang="pl-PL" b="1" dirty="0">
                <a:effectLst/>
              </a:rPr>
              <a:t>centrum przesiadkowego w Sokołowie Podlaskim wraz z rozbudową powiązanego z nim układu komunikacyjnego Powiatu sokołowskiego </a:t>
            </a:r>
            <a:r>
              <a:rPr lang="pl-PL" dirty="0">
                <a:effectLst/>
              </a:rPr>
              <a:t>– Projekt realizowany w partnerstwie. Wartość realizowanego projektu na terenie gminy Jabłonna Lacka – </a:t>
            </a:r>
            <a:r>
              <a:rPr lang="pl-PL" b="1" dirty="0">
                <a:effectLst/>
              </a:rPr>
              <a:t>4 547 548,56 zł, </a:t>
            </a:r>
            <a:r>
              <a:rPr lang="pl-PL" dirty="0">
                <a:effectLst/>
              </a:rPr>
              <a:t>dofinansowanie z Europejskiego Funduszu Rozwoju Regionalnego – </a:t>
            </a:r>
            <a:r>
              <a:rPr lang="pl-PL" b="1" dirty="0">
                <a:effectLst/>
              </a:rPr>
              <a:t>3 638 038,84 zł.</a:t>
            </a:r>
            <a:r>
              <a:rPr lang="pl-PL" dirty="0">
                <a:effectLst/>
              </a:rPr>
              <a:t>  Wkład Powiatu – </a:t>
            </a:r>
            <a:r>
              <a:rPr lang="pl-PL" b="1" dirty="0">
                <a:effectLst/>
              </a:rPr>
              <a:t>446 254,68 zł</a:t>
            </a:r>
            <a:r>
              <a:rPr lang="pl-PL" dirty="0">
                <a:effectLst/>
              </a:rPr>
              <a:t>,  środki gminy – </a:t>
            </a:r>
            <a:r>
              <a:rPr lang="pl-PL" b="1" dirty="0">
                <a:effectLst/>
              </a:rPr>
              <a:t>463 255,04 zł.</a:t>
            </a:r>
            <a:r>
              <a:rPr lang="pl-PL" dirty="0">
                <a:effectLst/>
              </a:rPr>
              <a:t> Inwestycja w trakcie realizacji.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6054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059" y="2533291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BUDYNKI UŻYTECZNOŚCI PUBLICZNEJ I ŚWIETLICE WIEJSKIE</a:t>
            </a:r>
            <a:br>
              <a:rPr lang="pl-PL" dirty="0">
                <a:effectLst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8048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Rewitalizacja centrów miejscowości Jabłonna Lacka, Bujały Gniewosze, Łuzki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</a:rPr>
              <a:t>Wartość zrealizowanej inwestycji </a:t>
            </a:r>
            <a:r>
              <a:rPr lang="pl-PL" b="1" dirty="0">
                <a:effectLst/>
              </a:rPr>
              <a:t> –   478 868,46zł</a:t>
            </a:r>
            <a:r>
              <a:rPr lang="pl-PL" dirty="0">
                <a:effectLst/>
              </a:rPr>
              <a:t>. Dofinansowanie Samorząd Województwa Mazowieckiego  </a:t>
            </a:r>
            <a:r>
              <a:rPr lang="pl-PL" b="1" dirty="0">
                <a:effectLst/>
              </a:rPr>
              <a:t>– 209 995,00 zł</a:t>
            </a:r>
            <a:r>
              <a:rPr lang="pl-PL" dirty="0">
                <a:effectLst/>
              </a:rPr>
              <a:t> PROW 2007- 2013 Odnowa i rozwój wsi.  W  miejscowości Jabłonna Lacka” zostało wykonane otoczenie  budynku Ośrodka Zdrowia.  W </a:t>
            </a:r>
            <a:r>
              <a:rPr lang="pl-PL" dirty="0" err="1">
                <a:effectLst/>
              </a:rPr>
              <a:t>Bujałach</a:t>
            </a:r>
            <a:r>
              <a:rPr lang="pl-PL" dirty="0">
                <a:effectLst/>
              </a:rPr>
              <a:t> Gniewoszach wykonano remont i termomodernizację  świetlicy wiejskiej w Łuzkach  remont wewnętrzny oraz wymianę okien i  pokrycia dachowego na świetlicy wiejskiej.</a:t>
            </a:r>
            <a:endParaRPr lang="pl-PL" dirty="0"/>
          </a:p>
        </p:txBody>
      </p:sp>
      <p:pic>
        <p:nvPicPr>
          <p:cNvPr id="7" name="Obraz 6" descr="C:\Users\UG\Desktop\Wszystkie foldery\Podsumowanie 2013\Podsumowanie inwestycji 2015\Świetlica wiejska w Bujałach Gniewoszach - rewitalizacj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98" y="4468483"/>
            <a:ext cx="2044461" cy="148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:\Users\UG\Desktop\Wszystkie foldery\Podsumowanie 2013\Podsumowanie inwestycji 2015\Rewitalizacja centrum miejscowości Jabłonna 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10" y="4462133"/>
            <a:ext cx="2346385" cy="148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C:\Users\UG\Desktop\Wszystkie foldery\Podsumowanie 2013\Podsumowanie inwestycji 2015\Rewitalizacja- świetlica w Łuzkac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695" y="4462133"/>
            <a:ext cx="2617919" cy="1489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000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814" y="10724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Inwestycje wodno-ściekowe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91" y="3027871"/>
            <a:ext cx="4370717" cy="32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37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/>
              </a:rPr>
              <a:t>Remont Świetlicy Wiejskiej w miejscowości Krzemień-Wieś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</a:rPr>
              <a:t>Wartość   inwestycji   -</a:t>
            </a:r>
            <a:r>
              <a:rPr lang="pl-PL" b="1" dirty="0">
                <a:effectLst/>
              </a:rPr>
              <a:t> 166 223,14 zł</a:t>
            </a:r>
            <a:r>
              <a:rPr lang="pl-PL" dirty="0">
                <a:effectLst/>
              </a:rPr>
              <a:t>., dofinansowanie Samorząd Województwa Mazowieckiego – </a:t>
            </a:r>
            <a:r>
              <a:rPr lang="pl-PL" b="1" dirty="0">
                <a:effectLst/>
              </a:rPr>
              <a:t>95 971</a:t>
            </a:r>
            <a:r>
              <a:rPr lang="pl-PL" dirty="0">
                <a:effectLst/>
              </a:rPr>
              <a:t> zł. Inwestycja zrealizowana w ramach PROW na lata 2007-2013 z działania  „Odnowa i rozwój wsi”. Wykonano remont dachu, ocieplenie ścian, roboty remontowe wewnętrzne, parking i opaskę wokół budynku.</a:t>
            </a:r>
            <a:endParaRPr lang="pl-PL" dirty="0"/>
          </a:p>
        </p:txBody>
      </p:sp>
      <p:pic>
        <p:nvPicPr>
          <p:cNvPr id="4" name="Obraz 3" descr="C:\Users\UG\Desktop\Wszystkie zdjęcia\Nowy folder\Wierzbice Strupki Krzemień\IMG_29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97" y="3901343"/>
            <a:ext cx="3508735" cy="2516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797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/>
              </a:rPr>
              <a:t>Remont świetlicy wiejskiej w Wierzbicach Strupkach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</a:rPr>
              <a:t>Wartość inwestycji </a:t>
            </a:r>
            <a:r>
              <a:rPr lang="pl-PL" b="1" dirty="0">
                <a:effectLst/>
              </a:rPr>
              <a:t>140 983 zł.,</a:t>
            </a:r>
            <a:r>
              <a:rPr lang="pl-PL" dirty="0">
                <a:effectLst/>
              </a:rPr>
              <a:t> otrzymane dofinansowanie Samorząd Województwa Mazowieckiego - </a:t>
            </a:r>
            <a:r>
              <a:rPr lang="pl-PL" b="1" dirty="0">
                <a:effectLst/>
              </a:rPr>
              <a:t>79 118 zł.</a:t>
            </a:r>
            <a:r>
              <a:rPr lang="pl-PL" dirty="0">
                <a:effectLst/>
              </a:rPr>
              <a:t> Inwestycja współfinansowana ze środków PROW na lata 2007-2013 z działania „Odnowa i rozwój wsi”. W ramach prac wykonano remont dachu, ścian, posadzek, ocieplenie, roboty elektryczne i sanitarne.</a:t>
            </a:r>
          </a:p>
          <a:p>
            <a:endParaRPr lang="pl-PL" dirty="0"/>
          </a:p>
        </p:txBody>
      </p:sp>
      <p:pic>
        <p:nvPicPr>
          <p:cNvPr id="4" name="Obraz 3" descr="F:\Podsumowanie inwestycji 2015\Świetlica wiejska w Wierzbicach-Strupkac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5" y="3795621"/>
            <a:ext cx="3881887" cy="2743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599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/>
              </a:rPr>
              <a:t>Remont świetlicy wiejskiej  w </a:t>
            </a:r>
            <a:r>
              <a:rPr lang="pl-PL" dirty="0" err="1">
                <a:effectLst/>
              </a:rPr>
              <a:t>Wirowie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</a:rPr>
              <a:t>Wartość  inwestycji</a:t>
            </a:r>
            <a:r>
              <a:rPr lang="pl-PL" b="1" dirty="0">
                <a:effectLst/>
              </a:rPr>
              <a:t> 157 761 zł.,</a:t>
            </a:r>
            <a:r>
              <a:rPr lang="pl-PL" dirty="0">
                <a:effectLst/>
              </a:rPr>
              <a:t> otrzymane dofinansowanie Samorząd Województwa Mazowieckiego</a:t>
            </a:r>
            <a:r>
              <a:rPr lang="pl-PL" b="1" dirty="0">
                <a:effectLst/>
              </a:rPr>
              <a:t> – 94 260 zł. </a:t>
            </a:r>
            <a:r>
              <a:rPr lang="pl-PL" dirty="0">
                <a:effectLst/>
              </a:rPr>
              <a:t>Inwestycja współfinansowana ze środków PROW z działania „Odnowa i rozwój wsi”</a:t>
            </a:r>
            <a:r>
              <a:rPr lang="pl-PL" b="1" dirty="0">
                <a:effectLst/>
              </a:rPr>
              <a:t>. </a:t>
            </a:r>
            <a:r>
              <a:rPr lang="pl-PL" dirty="0">
                <a:effectLst/>
              </a:rPr>
              <a:t>W ramach prac wykonano remont dachu, ścian, posadzek, ocieplenie, zagospodarowanie terenu.</a:t>
            </a:r>
          </a:p>
          <a:p>
            <a:endParaRPr lang="pl-PL" dirty="0"/>
          </a:p>
        </p:txBody>
      </p:sp>
      <p:pic>
        <p:nvPicPr>
          <p:cNvPr id="4" name="Obraz 3" descr="F:\Podsumowanie inwestycji 2015\Świetlica wiejska w Wirowi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42" y="3881075"/>
            <a:ext cx="3812875" cy="267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643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/>
              </a:rPr>
              <a:t>Remont świetlicy wiejskiej w miejscowości Nowomodna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</a:rPr>
              <a:t>Wartość wykonanej inwestycji </a:t>
            </a:r>
            <a:r>
              <a:rPr lang="pl-PL" b="1" dirty="0">
                <a:effectLst/>
              </a:rPr>
              <a:t>187 099 zł,</a:t>
            </a:r>
            <a:r>
              <a:rPr lang="pl-PL" dirty="0">
                <a:effectLst/>
              </a:rPr>
              <a:t> otrzymane dofinansowanie Samorząd Województwa Mazowieckiego</a:t>
            </a:r>
            <a:r>
              <a:rPr lang="pl-PL" b="1" dirty="0">
                <a:effectLst/>
              </a:rPr>
              <a:t> – 102 630 zł. </a:t>
            </a:r>
            <a:r>
              <a:rPr lang="pl-PL" dirty="0">
                <a:effectLst/>
              </a:rPr>
              <a:t>Inwestycja współfinansowana ze środków PROW na lata 2007-2013 z działania „Odnowa i rozwój wsi”</a:t>
            </a:r>
            <a:r>
              <a:rPr lang="pl-PL" b="1" dirty="0">
                <a:effectLst/>
              </a:rPr>
              <a:t>. </a:t>
            </a:r>
            <a:r>
              <a:rPr lang="pl-PL" dirty="0">
                <a:effectLst/>
              </a:rPr>
              <a:t>W ramach prac wykonano remont dachu,  ocieplenie, wymieniono okna, wykonano prace remontowe w łazienkach i pomieszczeniu socjalnym, wykonano parking i opaskę wokół budynku.</a:t>
            </a:r>
          </a:p>
          <a:p>
            <a:endParaRPr lang="pl-PL" dirty="0"/>
          </a:p>
        </p:txBody>
      </p:sp>
      <p:pic>
        <p:nvPicPr>
          <p:cNvPr id="4" name="Obraz 3" descr="F:\Podsumowanie inwestycji 2015\Swietlica wiejska w Nowomodnej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76" y="4359070"/>
            <a:ext cx="3255275" cy="2326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479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Rozbudowa zaplecza kuchennego przy Zespole Szkół w Jabłonnie Lackiej wraz z wyposażeniem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>
                <a:effectLst/>
              </a:rPr>
              <a:t>wartość wykonanego zadania – </a:t>
            </a:r>
            <a:r>
              <a:rPr lang="pl-PL" b="1" dirty="0">
                <a:effectLst/>
              </a:rPr>
              <a:t>296 770,84 zł</a:t>
            </a:r>
            <a:r>
              <a:rPr lang="pl-PL" dirty="0">
                <a:effectLst/>
              </a:rPr>
              <a:t>. Środki budżetu gminy.</a:t>
            </a:r>
          </a:p>
          <a:p>
            <a:endParaRPr lang="pl-PL" dirty="0"/>
          </a:p>
        </p:txBody>
      </p:sp>
      <p:pic>
        <p:nvPicPr>
          <p:cNvPr id="4" name="Obraz 3" descr="C:\Users\UG\Desktop\Wszystkie foldery\Podsumowanie 2013\Podsumowanie inwestycji 2017\Rozbudowa zaplecza kuchennego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14" y="3520994"/>
            <a:ext cx="3145467" cy="238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C:\Users\UG\Desktop\Wszystkie foldery\Podsumowanie 2013\Podsumowanie inwestycji 2017\Rozbudowa zaplecza kuchenne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039" y="3523256"/>
            <a:ext cx="3149899" cy="238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808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/>
              </a:rPr>
              <a:t>Utwardzenie placu przy Szkole Podstawowej w Jabłonnie Lackiej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</a:rPr>
              <a:t>Wartość  </a:t>
            </a:r>
            <a:r>
              <a:rPr lang="pl-PL" dirty="0" smtClean="0">
                <a:effectLst/>
              </a:rPr>
              <a:t>wykonanych </a:t>
            </a:r>
            <a:r>
              <a:rPr lang="pl-PL" dirty="0">
                <a:effectLst/>
              </a:rPr>
              <a:t>prac </a:t>
            </a:r>
            <a:r>
              <a:rPr lang="pl-PL" b="1" dirty="0">
                <a:effectLst/>
              </a:rPr>
              <a:t>– 84 237,85 zł </a:t>
            </a:r>
            <a:r>
              <a:rPr lang="pl-PL" dirty="0">
                <a:effectLst/>
              </a:rPr>
              <a:t>ułożono kostkę na powierzchni 610m²,</a:t>
            </a:r>
            <a:r>
              <a:rPr lang="pl-PL" b="1" dirty="0">
                <a:effectLst/>
              </a:rPr>
              <a:t> </a:t>
            </a:r>
            <a:endParaRPr lang="pl-PL" dirty="0">
              <a:effectLst/>
            </a:endParaRPr>
          </a:p>
          <a:p>
            <a:endParaRPr lang="pl-PL" dirty="0"/>
          </a:p>
        </p:txBody>
      </p:sp>
      <p:pic>
        <p:nvPicPr>
          <p:cNvPr id="4" name="Obraz 3" descr="\\wdmycloud\Public\wspolne pliki\Tokarska\zdjęcia 05.06.2018\Jabłonna Szkoła\Plac przy Szkole w Jabłonnie Lackiej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88" y="3175168"/>
            <a:ext cx="4641551" cy="261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021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Zakup  wyposażenia do świetlicy wiejskiej w miejscowości Dzierzby Szlacheckie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</a:rPr>
              <a:t>Wartość  zadania – </a:t>
            </a:r>
            <a:r>
              <a:rPr lang="pl-PL" b="1" dirty="0">
                <a:effectLst/>
              </a:rPr>
              <a:t>35 742,59 zł</a:t>
            </a:r>
            <a:r>
              <a:rPr lang="pl-PL" dirty="0">
                <a:effectLst/>
              </a:rPr>
              <a:t>, otrzymane dofinansowanie - </a:t>
            </a:r>
            <a:r>
              <a:rPr lang="pl-PL" b="1" dirty="0">
                <a:effectLst/>
              </a:rPr>
              <a:t>23 239,59</a:t>
            </a:r>
            <a:r>
              <a:rPr lang="pl-PL" dirty="0">
                <a:effectLst/>
              </a:rPr>
              <a:t> zł w ramach PROW Oś.4 Leader  wniosek do Lokalnej Grupy Działania „Tygiel Doliny Bugu”     Zakupiono stoły, ławki, </a:t>
            </a:r>
            <a:r>
              <a:rPr lang="pl-PL" dirty="0" smtClean="0">
                <a:effectLst/>
              </a:rPr>
              <a:t>krzesła</a:t>
            </a:r>
            <a:r>
              <a:rPr lang="pl-PL" dirty="0">
                <a:effectLst/>
              </a:rPr>
              <a:t>, sprzęt kuchenny, zestaw naczyń kuchennych.</a:t>
            </a:r>
            <a:endParaRPr lang="pl-PL" dirty="0"/>
          </a:p>
        </p:txBody>
      </p:sp>
      <p:pic>
        <p:nvPicPr>
          <p:cNvPr id="4" name="Obraz 3" descr="C:\Users\UG\Desktop\Wszystkie zdjęcia\Nowy folder\staw Dzierzby\SAM_05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573" y="3745224"/>
            <a:ext cx="3974441" cy="2543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584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Wspieranie rozwoju turystyki w regionie nadbużańskim poprzez utworzenie  nowoczesnego  Centrum Informacji Turystycznej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>
                <a:effectLst/>
              </a:rPr>
              <a:t>Wartość projektu</a:t>
            </a:r>
            <a:r>
              <a:rPr lang="pl-PL" b="1" dirty="0">
                <a:effectLst/>
              </a:rPr>
              <a:t>  49 549,62 zł., </a:t>
            </a:r>
            <a:r>
              <a:rPr lang="pl-PL" dirty="0">
                <a:effectLst/>
              </a:rPr>
              <a:t>otrzymane dofinansowanie</a:t>
            </a:r>
            <a:r>
              <a:rPr lang="pl-PL" b="1" dirty="0">
                <a:effectLst/>
              </a:rPr>
              <a:t> – 32 227zł.</a:t>
            </a:r>
            <a:r>
              <a:rPr lang="pl-PL" dirty="0">
                <a:effectLst/>
              </a:rPr>
              <a:t> Projekt zrealizowano w ramach małych projektów  działania 413 Wdrażanie lokalnych strategii rozwoju objętego PROW. wykonano 3 </a:t>
            </a:r>
            <a:r>
              <a:rPr lang="pl-PL" dirty="0" err="1">
                <a:effectLst/>
              </a:rPr>
              <a:t>witacze</a:t>
            </a:r>
            <a:r>
              <a:rPr lang="pl-PL" dirty="0">
                <a:effectLst/>
              </a:rPr>
              <a:t>,  zakupiono wyposażenie do CIT, wydano folder o gminie.</a:t>
            </a:r>
          </a:p>
          <a:p>
            <a:r>
              <a:rPr lang="pl-PL" dirty="0">
                <a:effectLst/>
              </a:rPr>
              <a:t> </a:t>
            </a:r>
          </a:p>
          <a:p>
            <a:endParaRPr lang="pl-PL" dirty="0"/>
          </a:p>
        </p:txBody>
      </p:sp>
      <p:pic>
        <p:nvPicPr>
          <p:cNvPr id="4" name="Obraz 3" descr="F:\Podsumowanie inwestycji 2015\Centrum Informacji Turystycznej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79" y="3841030"/>
            <a:ext cx="4190437" cy="2568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972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4013" y="2740324"/>
            <a:ext cx="10353761" cy="1326321"/>
          </a:xfrm>
        </p:spPr>
        <p:txBody>
          <a:bodyPr/>
          <a:lstStyle/>
          <a:p>
            <a:r>
              <a:rPr lang="pl-PL" dirty="0">
                <a:effectLst/>
              </a:rPr>
              <a:t>BEZPIECZEŃSTWO</a:t>
            </a:r>
            <a:br>
              <a:rPr lang="pl-PL" dirty="0">
                <a:effectLst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517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Zakup średniego samochodu ratowniczo-gaśniczego dla OSP Dzierzby, Gmina                      Jabłonna Lacka”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</a:rPr>
              <a:t>Koszt inwestycji – 829 635 zł, dofinansowanie – </a:t>
            </a:r>
            <a:r>
              <a:rPr lang="pl-PL" dirty="0" err="1">
                <a:effectLst/>
              </a:rPr>
              <a:t>WFOŚiGW</a:t>
            </a:r>
            <a:r>
              <a:rPr lang="pl-PL" dirty="0">
                <a:effectLst/>
              </a:rPr>
              <a:t> w Warszawie</a:t>
            </a:r>
            <a:r>
              <a:rPr lang="pl-PL" b="1" dirty="0">
                <a:effectLst/>
              </a:rPr>
              <a:t> :  dotacja – 300 000 zł, pożyczka- 245 000 zł; </a:t>
            </a:r>
            <a:r>
              <a:rPr lang="pl-PL" dirty="0">
                <a:effectLst/>
              </a:rPr>
              <a:t>Samorząd Województwa Mazowieckiego   </a:t>
            </a:r>
            <a:r>
              <a:rPr lang="pl-PL" b="1" dirty="0">
                <a:effectLst/>
              </a:rPr>
              <a:t>dotacja   – 100 000 zł; </a:t>
            </a:r>
            <a:r>
              <a:rPr lang="pl-PL" dirty="0">
                <a:effectLst/>
              </a:rPr>
              <a:t>Komendant Główny Państwowej Straży Pożarnej </a:t>
            </a:r>
            <a:r>
              <a:rPr lang="pl-PL" b="1" dirty="0">
                <a:effectLst/>
              </a:rPr>
              <a:t>dotacja  - 55 000 zł, </a:t>
            </a:r>
            <a:r>
              <a:rPr lang="pl-PL" dirty="0">
                <a:effectLst/>
              </a:rPr>
              <a:t>Jednostka OSP Dzierzby  -  </a:t>
            </a:r>
            <a:r>
              <a:rPr lang="pl-PL" b="1" dirty="0">
                <a:effectLst/>
              </a:rPr>
              <a:t>23 000 zł, </a:t>
            </a:r>
            <a:r>
              <a:rPr lang="pl-PL" dirty="0">
                <a:effectLst/>
              </a:rPr>
              <a:t>Środki własne</a:t>
            </a:r>
            <a:r>
              <a:rPr lang="pl-PL" b="1" dirty="0">
                <a:effectLst/>
              </a:rPr>
              <a:t> – 106 635 zł.</a:t>
            </a:r>
            <a:endParaRPr lang="pl-PL" dirty="0">
              <a:effectLst/>
            </a:endParaRPr>
          </a:p>
          <a:p>
            <a:endParaRPr lang="pl-PL" dirty="0"/>
          </a:p>
        </p:txBody>
      </p:sp>
      <p:pic>
        <p:nvPicPr>
          <p:cNvPr id="4" name="Obraz 3" descr="F:\Podsumowanie inwestycji 2017\DSC_00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26" y="3943632"/>
            <a:ext cx="4120311" cy="2276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987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Uporządkowanie gospodarki wodno-ściekowej Gminy Jabłonna Lacka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wartość </a:t>
            </a:r>
            <a:r>
              <a:rPr lang="pl-PL" dirty="0"/>
              <a:t>zrealizowanej inwestycji wyniosła  </a:t>
            </a:r>
            <a:r>
              <a:rPr lang="pl-PL" b="1" dirty="0"/>
              <a:t>3 356 693,69  zł</a:t>
            </a:r>
            <a:r>
              <a:rPr lang="pl-PL" dirty="0"/>
              <a:t>. </a:t>
            </a:r>
          </a:p>
          <a:p>
            <a:r>
              <a:rPr lang="pl-PL" dirty="0"/>
              <a:t> Zakres robót obejmował: Rozbudowę oczyszczalni ścieków w Jabłonnie Lackiej, budowę dwóch odcinków sieci wodociągowej o długości – 1 505 </a:t>
            </a:r>
            <a:r>
              <a:rPr lang="pl-PL" dirty="0" err="1"/>
              <a:t>mb</a:t>
            </a:r>
            <a:r>
              <a:rPr lang="pl-PL" dirty="0"/>
              <a:t>,  modernizację  stacji uzdatniania wody w Łuzkach oraz budowę 30 przydomowych oczyszczalni ścieków</a:t>
            </a:r>
            <a:r>
              <a:rPr lang="pl-PL" b="1" dirty="0"/>
              <a:t>  </a:t>
            </a:r>
            <a:r>
              <a:rPr lang="pl-PL" dirty="0"/>
              <a:t>Inwestycja współfinansowana z środków Programu Rozwoju  Obszarów Wiejskich na lata 2007-2013. Otrzymane dofinansowanie  to kwota  </a:t>
            </a:r>
            <a:r>
              <a:rPr lang="pl-PL" b="1" dirty="0"/>
              <a:t>2 051 057, 00</a:t>
            </a:r>
            <a:r>
              <a:rPr lang="pl-PL" dirty="0"/>
              <a:t> zł.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361" y="4501746"/>
            <a:ext cx="2959360" cy="222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70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UG\Desktop\Wszystkie foldery\Podsumowanie 2013\Podsumowanie inwestycji 2017\Unieszkodliwianie wyrobów zawierających azbes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966" y="2820838"/>
            <a:ext cx="2993367" cy="25706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Usuwanie wyrobów zawierających azbest z terenu gminy Jabłonna Lacka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2096064"/>
            <a:ext cx="7928281" cy="3695136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>
                <a:effectLst/>
              </a:rPr>
              <a:t>Wartość </a:t>
            </a:r>
            <a:r>
              <a:rPr lang="pl-PL" dirty="0">
                <a:effectLst/>
              </a:rPr>
              <a:t>wykonanych prac w 2015r wyniosła</a:t>
            </a:r>
            <a:r>
              <a:rPr lang="pl-PL" b="1" dirty="0">
                <a:effectLst/>
              </a:rPr>
              <a:t>  26 000 zł, </a:t>
            </a:r>
            <a:r>
              <a:rPr lang="pl-PL" dirty="0">
                <a:effectLst/>
              </a:rPr>
              <a:t>w tym dofinansowanie z </a:t>
            </a:r>
            <a:r>
              <a:rPr lang="pl-PL" dirty="0" err="1">
                <a:effectLst/>
              </a:rPr>
              <a:t>NFOŚiGW</a:t>
            </a:r>
            <a:r>
              <a:rPr lang="pl-PL" dirty="0">
                <a:effectLst/>
              </a:rPr>
              <a:t> i </a:t>
            </a:r>
            <a:r>
              <a:rPr lang="pl-PL" dirty="0" err="1">
                <a:effectLst/>
              </a:rPr>
              <a:t>WFOŚiGW</a:t>
            </a:r>
            <a:r>
              <a:rPr lang="pl-PL" b="1" dirty="0">
                <a:effectLst/>
              </a:rPr>
              <a:t> – 22 100 zł.  </a:t>
            </a:r>
            <a:r>
              <a:rPr lang="pl-PL" dirty="0">
                <a:effectLst/>
              </a:rPr>
              <a:t>Odebrano i zutylizowano 89,83 Mg</a:t>
            </a:r>
            <a:r>
              <a:rPr lang="pl-PL" b="1" dirty="0">
                <a:effectLst/>
              </a:rPr>
              <a:t> </a:t>
            </a:r>
            <a:r>
              <a:rPr lang="pl-PL" dirty="0">
                <a:effectLst/>
              </a:rPr>
              <a:t>odpadów zawierających azbest</a:t>
            </a:r>
            <a:r>
              <a:rPr lang="pl-PL" b="1" dirty="0">
                <a:effectLst/>
              </a:rPr>
              <a:t>. </a:t>
            </a:r>
            <a:endParaRPr lang="pl-PL" dirty="0">
              <a:effectLst/>
            </a:endParaRPr>
          </a:p>
          <a:p>
            <a:r>
              <a:rPr lang="pl-PL" dirty="0" smtClean="0">
                <a:effectLst/>
              </a:rPr>
              <a:t>Wartość </a:t>
            </a:r>
            <a:r>
              <a:rPr lang="pl-PL" dirty="0">
                <a:effectLst/>
              </a:rPr>
              <a:t>wykonanych prac w 2016r wyniosła </a:t>
            </a:r>
            <a:r>
              <a:rPr lang="pl-PL" b="1" dirty="0">
                <a:effectLst/>
              </a:rPr>
              <a:t>24 591,60  zł</a:t>
            </a:r>
            <a:r>
              <a:rPr lang="pl-PL" dirty="0">
                <a:effectLst/>
              </a:rPr>
              <a:t>, w tym dofinansowanie z  </a:t>
            </a:r>
            <a:r>
              <a:rPr lang="pl-PL" dirty="0" err="1">
                <a:effectLst/>
              </a:rPr>
              <a:t>WFOŚiGW</a:t>
            </a:r>
            <a:r>
              <a:rPr lang="pl-PL" dirty="0">
                <a:effectLst/>
              </a:rPr>
              <a:t> – </a:t>
            </a:r>
            <a:r>
              <a:rPr lang="pl-PL" b="1" dirty="0">
                <a:effectLst/>
              </a:rPr>
              <a:t>20 661</a:t>
            </a:r>
            <a:r>
              <a:rPr lang="pl-PL" dirty="0">
                <a:effectLst/>
              </a:rPr>
              <a:t> zł.  Odebrano i zutylizowano 82,80 Mg odpadów zawierających azbest.</a:t>
            </a:r>
          </a:p>
          <a:p>
            <a:r>
              <a:rPr lang="pl-PL" dirty="0" smtClean="0">
                <a:effectLst/>
              </a:rPr>
              <a:t>W </a:t>
            </a:r>
            <a:r>
              <a:rPr lang="pl-PL" dirty="0">
                <a:effectLst/>
              </a:rPr>
              <a:t>roku 2017 wartość realizowanej inwestycji wyniosła </a:t>
            </a:r>
            <a:r>
              <a:rPr lang="pl-PL" b="1" dirty="0">
                <a:effectLst/>
              </a:rPr>
              <a:t>44 258,70 zł</a:t>
            </a:r>
            <a:r>
              <a:rPr lang="pl-PL" dirty="0">
                <a:effectLst/>
              </a:rPr>
              <a:t>. dofinansowanie z </a:t>
            </a:r>
            <a:r>
              <a:rPr lang="pl-PL" dirty="0" err="1">
                <a:effectLst/>
              </a:rPr>
              <a:t>WFOŚiGW</a:t>
            </a:r>
            <a:r>
              <a:rPr lang="pl-PL" dirty="0">
                <a:effectLst/>
              </a:rPr>
              <a:t> w Warszawie  w formie dotacji w kwocie </a:t>
            </a:r>
            <a:r>
              <a:rPr lang="pl-PL" b="1" dirty="0">
                <a:effectLst/>
              </a:rPr>
              <a:t>37 619,00 zł</a:t>
            </a:r>
            <a:r>
              <a:rPr lang="pl-PL" dirty="0">
                <a:effectLst/>
              </a:rPr>
              <a:t> W ramach zadania  odebrano i zutylizowano 169,34Mg wyrobów zawierających azbest. </a:t>
            </a:r>
          </a:p>
          <a:p>
            <a:r>
              <a:rPr lang="pl-PL" dirty="0" smtClean="0">
                <a:effectLst/>
              </a:rPr>
              <a:t>W </a:t>
            </a:r>
            <a:r>
              <a:rPr lang="pl-PL" dirty="0">
                <a:effectLst/>
              </a:rPr>
              <a:t>roku 2018 podpisano umowę na odbiór   153,90 Mg wyrobów zawierających azbest o wartości </a:t>
            </a:r>
            <a:r>
              <a:rPr lang="pl-PL" b="1" dirty="0">
                <a:effectLst/>
              </a:rPr>
              <a:t>42 384,06</a:t>
            </a:r>
            <a:r>
              <a:rPr lang="pl-PL" dirty="0">
                <a:effectLst/>
              </a:rPr>
              <a:t> zł   pozyskane dofinansowanie to kwota </a:t>
            </a:r>
            <a:r>
              <a:rPr lang="pl-PL" b="1" dirty="0">
                <a:effectLst/>
              </a:rPr>
              <a:t>33 906,00</a:t>
            </a:r>
            <a:r>
              <a:rPr lang="pl-PL" dirty="0">
                <a:effectLst/>
              </a:rPr>
              <a:t> zł.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1581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zadania z zakresu bezpieczeństwa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>
                <a:effectLst/>
              </a:rPr>
              <a:t>Dofinansowanie zakupu karetki dla SP ZOZ w Sokołowie Podlaskim – 10 000 zł</a:t>
            </a:r>
            <a:endParaRPr lang="pl-PL" dirty="0">
              <a:effectLst/>
            </a:endParaRPr>
          </a:p>
          <a:p>
            <a:r>
              <a:rPr lang="pl-PL" b="1" dirty="0" smtClean="0">
                <a:effectLst/>
              </a:rPr>
              <a:t>Dofinansowanie </a:t>
            </a:r>
            <a:r>
              <a:rPr lang="pl-PL" b="1" dirty="0">
                <a:effectLst/>
              </a:rPr>
              <a:t>zakupu samochodu dla Policji -  12 500 zł</a:t>
            </a:r>
            <a:endParaRPr lang="pl-PL" dirty="0">
              <a:effectLst/>
            </a:endParaRPr>
          </a:p>
          <a:p>
            <a:r>
              <a:rPr lang="pl-PL" b="1" dirty="0" smtClean="0">
                <a:effectLst/>
              </a:rPr>
              <a:t>Zakup </a:t>
            </a:r>
            <a:r>
              <a:rPr lang="pl-PL" b="1" dirty="0">
                <a:effectLst/>
              </a:rPr>
              <a:t>garażu dla OSP Wierzbice Strupki – </a:t>
            </a:r>
            <a:r>
              <a:rPr lang="pl-PL" dirty="0">
                <a:effectLst/>
              </a:rPr>
              <a:t>Wartość inwestycji-</a:t>
            </a:r>
            <a:r>
              <a:rPr lang="pl-PL" b="1" dirty="0">
                <a:effectLst/>
              </a:rPr>
              <a:t> 25 540 zł. </a:t>
            </a:r>
            <a:r>
              <a:rPr lang="pl-PL" dirty="0">
                <a:effectLst/>
              </a:rPr>
              <a:t>Środki </a:t>
            </a:r>
            <a:r>
              <a:rPr lang="pl-PL" dirty="0" smtClean="0">
                <a:effectLst/>
              </a:rPr>
              <a:t>budżetu </a:t>
            </a:r>
            <a:r>
              <a:rPr lang="pl-PL" dirty="0">
                <a:effectLst/>
              </a:rPr>
              <a:t>gminy</a:t>
            </a:r>
          </a:p>
          <a:p>
            <a:r>
              <a:rPr lang="pl-PL" b="1" dirty="0" smtClean="0">
                <a:effectLst/>
              </a:rPr>
              <a:t>Zakup </a:t>
            </a:r>
            <a:r>
              <a:rPr lang="pl-PL" b="1" dirty="0">
                <a:effectLst/>
              </a:rPr>
              <a:t>4 </a:t>
            </a:r>
            <a:r>
              <a:rPr lang="pl-PL" b="1" dirty="0" err="1">
                <a:effectLst/>
              </a:rPr>
              <a:t>szt</a:t>
            </a:r>
            <a:r>
              <a:rPr lang="pl-PL" b="1" dirty="0">
                <a:effectLst/>
              </a:rPr>
              <a:t> ubrań specjalnych ochronnych  dla OSP z terenu gminy Jabłonna  Lacka – </a:t>
            </a:r>
            <a:r>
              <a:rPr lang="pl-PL" dirty="0">
                <a:effectLst/>
              </a:rPr>
              <a:t>kwota zakupu </a:t>
            </a:r>
            <a:r>
              <a:rPr lang="pl-PL" b="1" dirty="0">
                <a:effectLst/>
              </a:rPr>
              <a:t>6 000 zł</a:t>
            </a:r>
            <a:r>
              <a:rPr lang="pl-PL" dirty="0">
                <a:effectLst/>
              </a:rPr>
              <a:t> , otrzymane dofinansowanie z Samorządu Województwa Mazowieckiego – </a:t>
            </a:r>
            <a:r>
              <a:rPr lang="pl-PL" b="1" dirty="0">
                <a:effectLst/>
              </a:rPr>
              <a:t>6 000 zł</a:t>
            </a:r>
            <a:r>
              <a:rPr lang="pl-PL" dirty="0">
                <a:effectLst/>
              </a:rPr>
              <a:t>.</a:t>
            </a:r>
          </a:p>
          <a:p>
            <a:r>
              <a:rPr lang="pl-PL" b="1" dirty="0" smtClean="0">
                <a:effectLst/>
              </a:rPr>
              <a:t>Remont </a:t>
            </a:r>
            <a:r>
              <a:rPr lang="pl-PL" b="1" dirty="0">
                <a:effectLst/>
              </a:rPr>
              <a:t>dachu na strażnicy OSP Jabłonna Lacka –</a:t>
            </a:r>
            <a:r>
              <a:rPr lang="pl-PL" dirty="0">
                <a:effectLst/>
              </a:rPr>
              <a:t> Wartość inwestycji – </a:t>
            </a:r>
            <a:r>
              <a:rPr lang="pl-PL" b="1" dirty="0" smtClean="0">
                <a:effectLst/>
              </a:rPr>
              <a:t>41665,82zł</a:t>
            </a:r>
            <a:r>
              <a:rPr lang="pl-PL" b="1" dirty="0">
                <a:effectLst/>
              </a:rPr>
              <a:t>,</a:t>
            </a:r>
            <a:r>
              <a:rPr lang="pl-PL" dirty="0">
                <a:effectLst/>
              </a:rPr>
              <a:t> dofinansowanie - </a:t>
            </a:r>
            <a:r>
              <a:rPr lang="pl-PL" b="1" dirty="0">
                <a:effectLst/>
              </a:rPr>
              <a:t>23 742</a:t>
            </a:r>
            <a:r>
              <a:rPr lang="pl-PL" dirty="0">
                <a:effectLst/>
              </a:rPr>
              <a:t> zł Urząd Marszałkowski Województwa Mazowieckiego.</a:t>
            </a:r>
          </a:p>
          <a:p>
            <a:r>
              <a:rPr lang="pl-PL" b="1" dirty="0" smtClean="0">
                <a:effectLst/>
              </a:rPr>
              <a:t>Zakup </a:t>
            </a:r>
            <a:r>
              <a:rPr lang="pl-PL" b="1" dirty="0">
                <a:effectLst/>
              </a:rPr>
              <a:t>sprzętu  dla OSP z terenu gminy Jabłonna Lacka</a:t>
            </a:r>
            <a:r>
              <a:rPr lang="pl-PL" dirty="0">
                <a:effectLst/>
              </a:rPr>
              <a:t> – Wartość zakupu – </a:t>
            </a:r>
            <a:r>
              <a:rPr lang="pl-PL" b="1" dirty="0">
                <a:effectLst/>
              </a:rPr>
              <a:t>28 800,14 zł</a:t>
            </a:r>
            <a:r>
              <a:rPr lang="pl-PL" dirty="0">
                <a:effectLst/>
              </a:rPr>
              <a:t>, dofinansowanie z Ministerstwa Sprawiedliwości – </a:t>
            </a:r>
            <a:r>
              <a:rPr lang="pl-PL" b="1" dirty="0">
                <a:effectLst/>
              </a:rPr>
              <a:t>28 512,14zł</a:t>
            </a:r>
            <a:endParaRPr lang="pl-PL" dirty="0">
              <a:effectLst/>
            </a:endParaRPr>
          </a:p>
          <a:p>
            <a:r>
              <a:rPr lang="pl-PL" b="1" dirty="0" smtClean="0">
                <a:effectLst/>
              </a:rPr>
              <a:t>Zakup </a:t>
            </a:r>
            <a:r>
              <a:rPr lang="pl-PL" b="1" dirty="0">
                <a:effectLst/>
              </a:rPr>
              <a:t>sprzętu, wyposażenia dla jednostek OSP z terenu gminy Jabłonna Lacka w latach 2015- 2018  -</a:t>
            </a:r>
            <a:r>
              <a:rPr lang="pl-PL" dirty="0">
                <a:effectLst/>
              </a:rPr>
              <a:t> na zakup sprzętu , ubrań, obuwia, wyposażenia wydatkowano z budżetu gminy kwotę – </a:t>
            </a:r>
            <a:r>
              <a:rPr lang="pl-PL" b="1" dirty="0">
                <a:effectLst/>
              </a:rPr>
              <a:t>155 644,69 zł</a:t>
            </a:r>
            <a:endParaRPr lang="pl-PL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0282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zadania z zakresu bezpieczeństwa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effectLst/>
              </a:rPr>
              <a:t>Budowa systemu ostrzegania i alarmowania ludności –</a:t>
            </a:r>
            <a:r>
              <a:rPr lang="pl-PL" dirty="0">
                <a:effectLst/>
              </a:rPr>
              <a:t> Wartość projektu na terenie gminy Jabłonna Lacka</a:t>
            </a:r>
            <a:r>
              <a:rPr lang="pl-PL" b="1" dirty="0">
                <a:effectLst/>
              </a:rPr>
              <a:t> – 102 100, 00 zł, </a:t>
            </a:r>
            <a:r>
              <a:rPr lang="pl-PL" dirty="0">
                <a:effectLst/>
              </a:rPr>
              <a:t>dofinansowanie Regionalny Program Operacyjny</a:t>
            </a:r>
            <a:r>
              <a:rPr lang="pl-PL" b="1" dirty="0">
                <a:effectLst/>
              </a:rPr>
              <a:t> – 81 680 zł. </a:t>
            </a:r>
            <a:r>
              <a:rPr lang="pl-PL" dirty="0">
                <a:effectLst/>
              </a:rPr>
              <a:t>Projekt realizowany w partnerstwie, Lider Starostwo Powiatowe, Gminy powiatu sokołowskiego – partnerzy. Systemy alarmowania zainstalowano w 5 punktach na terenie gminy tj. 3 jednostki OSP, REAL, Urząd Gminy.</a:t>
            </a:r>
          </a:p>
          <a:p>
            <a:pPr marL="0" indent="0">
              <a:buNone/>
            </a:pPr>
            <a:r>
              <a:rPr lang="pl-PL" b="1" dirty="0">
                <a:effectLst/>
              </a:rPr>
              <a:t> </a:t>
            </a:r>
            <a:endParaRPr lang="pl-PL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544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95" y="2472906"/>
            <a:ext cx="10353761" cy="132632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OŚWIATA, SPORT, KULTURA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7847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Zielony zakątek, jesteśmy częścią przyrody - utworzenie ścieżki przyrodniczo-edukacyjnej w Starej Jabłonnie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</a:rPr>
              <a:t>wartość wykonanych prac -</a:t>
            </a:r>
            <a:r>
              <a:rPr lang="pl-PL" b="1" dirty="0">
                <a:effectLst/>
              </a:rPr>
              <a:t>54 196,00 zł </a:t>
            </a:r>
            <a:r>
              <a:rPr lang="pl-PL" dirty="0">
                <a:effectLst/>
              </a:rPr>
              <a:t>, dofinansowanie - </a:t>
            </a:r>
            <a:r>
              <a:rPr lang="pl-PL" b="1" dirty="0">
                <a:effectLst/>
              </a:rPr>
              <a:t>46 066,00</a:t>
            </a:r>
            <a:r>
              <a:rPr lang="pl-PL" dirty="0">
                <a:effectLst/>
              </a:rPr>
              <a:t> zł Wojewódzki Fundusz Ochrony Środowiska i Gospodarki Wodnej. W ramach inwestycji zakupiono i zamontowano: wiatę edukacyjną , gry edukacyjne, tablice edukacyjne ze stelażami z funkcją siedzenia, dwustronne, zakupiono i nasadzono 165 </a:t>
            </a:r>
            <a:r>
              <a:rPr lang="pl-PL" dirty="0" err="1">
                <a:effectLst/>
              </a:rPr>
              <a:t>szt</a:t>
            </a:r>
            <a:r>
              <a:rPr lang="pl-PL" dirty="0">
                <a:effectLst/>
              </a:rPr>
              <a:t> sadzonek drzew i krzewów, które oznaczono tabliczkami gatunkowymi.</a:t>
            </a:r>
          </a:p>
          <a:p>
            <a:endParaRPr lang="pl-PL" dirty="0"/>
          </a:p>
        </p:txBody>
      </p:sp>
      <p:pic>
        <p:nvPicPr>
          <p:cNvPr id="4" name="Obraz 3" descr="C:\Users\UG\Desktop\Edukacja ekologiczna\Wniosek aktualizacja -Ekologiczny\rozliczenie końcowe\Nowy folder\do rozliczenia WFOS\po zakończeniu realizacji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78" y="4240701"/>
            <a:ext cx="3582958" cy="2211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760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Przyroda bez tajemnic – utworzenie ścieżki przyrodniczo-edukacyjnej miejscowości Krzemień.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</a:rPr>
              <a:t>Wartość zadania wyniosła </a:t>
            </a:r>
            <a:r>
              <a:rPr lang="pl-PL" b="1" dirty="0">
                <a:effectLst/>
              </a:rPr>
              <a:t>29 531,72</a:t>
            </a:r>
            <a:r>
              <a:rPr lang="pl-PL" dirty="0">
                <a:effectLst/>
              </a:rPr>
              <a:t> zł  uzyskana dotacja z </a:t>
            </a:r>
            <a:r>
              <a:rPr lang="pl-PL" dirty="0" err="1">
                <a:effectLst/>
              </a:rPr>
              <a:t>WFOŚiGW</a:t>
            </a:r>
            <a:r>
              <a:rPr lang="pl-PL" dirty="0">
                <a:effectLst/>
              </a:rPr>
              <a:t> w Warszawie to </a:t>
            </a:r>
            <a:r>
              <a:rPr lang="pl-PL" b="1" dirty="0">
                <a:effectLst/>
              </a:rPr>
              <a:t>21 850 </a:t>
            </a:r>
            <a:r>
              <a:rPr lang="pl-PL" dirty="0">
                <a:effectLst/>
              </a:rPr>
              <a:t>zł.  W ramach projektu wykonano wiatę wraz z wyposażeniem edukacyjnym, ustawiono gry i tablice edukacyjne. Oprócz  prac, które weszły do zakresu projektu wykonano: ogrodzenie zbiornika wodnego, wyłożono kostką teren pod wiatą wraz z  dojściem. Prace te zostały wykonane w ramach funduszu sołeckiego. </a:t>
            </a:r>
          </a:p>
          <a:p>
            <a:endParaRPr lang="pl-PL" dirty="0"/>
          </a:p>
        </p:txBody>
      </p:sp>
      <p:pic>
        <p:nvPicPr>
          <p:cNvPr id="4" name="Obraz 3" descr="C:\Users\UG\Desktop\Wszystkie zdjęcia\Nowy folder\WFOS\Krzemień\DSC_06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53" y="4133131"/>
            <a:ext cx="3540244" cy="2224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90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zadania z zakresu oświaty, sportu i kultury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effectLst/>
              </a:rPr>
              <a:t>Podwyższenie ogrodzenia zespołu boisk w Jabłonnie Lackiej</a:t>
            </a:r>
            <a:r>
              <a:rPr lang="pl-PL" dirty="0">
                <a:effectLst/>
              </a:rPr>
              <a:t> – </a:t>
            </a:r>
            <a:r>
              <a:rPr lang="pl-PL" b="1" dirty="0">
                <a:effectLst/>
              </a:rPr>
              <a:t>15 937,28 zł</a:t>
            </a:r>
            <a:endParaRPr lang="pl-PL" dirty="0">
              <a:effectLst/>
            </a:endParaRPr>
          </a:p>
          <a:p>
            <a:r>
              <a:rPr lang="pl-PL" b="1" dirty="0" smtClean="0">
                <a:effectLst/>
              </a:rPr>
              <a:t>Zakup </a:t>
            </a:r>
            <a:r>
              <a:rPr lang="pl-PL" b="1" dirty="0" err="1">
                <a:effectLst/>
              </a:rPr>
              <a:t>piecy</a:t>
            </a:r>
            <a:r>
              <a:rPr lang="pl-PL" b="1" dirty="0">
                <a:effectLst/>
              </a:rPr>
              <a:t> CO do kotłowni szkolnej </a:t>
            </a:r>
            <a:r>
              <a:rPr lang="pl-PL" dirty="0">
                <a:effectLst/>
              </a:rPr>
              <a:t>w </a:t>
            </a:r>
            <a:r>
              <a:rPr lang="pl-PL" dirty="0" err="1">
                <a:effectLst/>
              </a:rPr>
              <a:t>Bujałach</a:t>
            </a:r>
            <a:r>
              <a:rPr lang="pl-PL" dirty="0">
                <a:effectLst/>
              </a:rPr>
              <a:t>-Mikoszach i Dzierzbach -</a:t>
            </a:r>
            <a:r>
              <a:rPr lang="pl-PL" b="1" dirty="0">
                <a:effectLst/>
              </a:rPr>
              <a:t>50 100zł</a:t>
            </a:r>
            <a:endParaRPr lang="pl-PL" dirty="0">
              <a:effectLst/>
            </a:endParaRPr>
          </a:p>
          <a:p>
            <a:r>
              <a:rPr lang="pl-PL" b="1" dirty="0" smtClean="0">
                <a:effectLst/>
              </a:rPr>
              <a:t>Modernizacja </a:t>
            </a:r>
            <a:r>
              <a:rPr lang="pl-PL" b="1" dirty="0">
                <a:effectLst/>
              </a:rPr>
              <a:t>instalacji CO w Zespole Szkół w Jabłonnie Lackiej</a:t>
            </a:r>
            <a:r>
              <a:rPr lang="pl-PL" dirty="0">
                <a:effectLst/>
              </a:rPr>
              <a:t> – zakupiono i zamontowano  nowy piec CO  - wartość wykonanych prac  </a:t>
            </a:r>
            <a:r>
              <a:rPr lang="pl-PL" b="1" dirty="0">
                <a:effectLst/>
              </a:rPr>
              <a:t>33 579 zł</a:t>
            </a:r>
            <a:r>
              <a:rPr lang="pl-PL" dirty="0">
                <a:effectLst/>
              </a:rPr>
              <a:t> </a:t>
            </a:r>
          </a:p>
          <a:p>
            <a:r>
              <a:rPr lang="pl-PL" b="1" dirty="0" smtClean="0">
                <a:effectLst/>
              </a:rPr>
              <a:t>Remont </a:t>
            </a:r>
            <a:r>
              <a:rPr lang="pl-PL" b="1" dirty="0">
                <a:effectLst/>
              </a:rPr>
              <a:t>dachu na budynku socjalno-szatniowym przy zespole boisk   sportowych Orlik – </a:t>
            </a:r>
            <a:r>
              <a:rPr lang="pl-PL" dirty="0">
                <a:effectLst/>
              </a:rPr>
              <a:t>Wartość wykonanych prac</a:t>
            </a:r>
            <a:r>
              <a:rPr lang="pl-PL" b="1" dirty="0">
                <a:effectLst/>
              </a:rPr>
              <a:t> -16 000 zł</a:t>
            </a:r>
            <a:endParaRPr lang="pl-PL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4682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:\Podsumowanie inwestycji 2015\IMG_17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785" y="2251494"/>
            <a:ext cx="3725227" cy="26750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zadania z zakresu oświaty, sportu i kultury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1935921"/>
            <a:ext cx="5995963" cy="4366908"/>
          </a:xfrm>
        </p:spPr>
        <p:txBody>
          <a:bodyPr>
            <a:normAutofit fontScale="55000" lnSpcReduction="20000"/>
          </a:bodyPr>
          <a:lstStyle/>
          <a:p>
            <a:r>
              <a:rPr lang="pl-PL" b="1" dirty="0">
                <a:effectLst/>
              </a:rPr>
              <a:t>Modernizacja boiska przy Szkole w </a:t>
            </a:r>
            <a:r>
              <a:rPr lang="pl-PL" b="1" dirty="0" err="1">
                <a:effectLst/>
              </a:rPr>
              <a:t>Bujałach</a:t>
            </a:r>
            <a:r>
              <a:rPr lang="pl-PL" b="1" dirty="0">
                <a:effectLst/>
              </a:rPr>
              <a:t>  Mikoszach</a:t>
            </a:r>
            <a:r>
              <a:rPr lang="pl-PL" dirty="0">
                <a:effectLst/>
              </a:rPr>
              <a:t> -  w ramach modernizacji położono nową nawierzchnię asfaltową na boisku do piłki siatkowej wartość wykonanych prac- </a:t>
            </a:r>
            <a:r>
              <a:rPr lang="pl-PL" b="1" dirty="0">
                <a:effectLst/>
              </a:rPr>
              <a:t>10 000 zł</a:t>
            </a:r>
            <a:endParaRPr lang="pl-PL" dirty="0">
              <a:effectLst/>
            </a:endParaRPr>
          </a:p>
          <a:p>
            <a:r>
              <a:rPr lang="pl-PL" b="1" dirty="0" smtClean="0">
                <a:effectLst/>
              </a:rPr>
              <a:t>Wykonanie </a:t>
            </a:r>
            <a:r>
              <a:rPr lang="pl-PL" b="1" dirty="0">
                <a:effectLst/>
              </a:rPr>
              <a:t>parkingu przy Szkole Podstawowej w </a:t>
            </a:r>
            <a:r>
              <a:rPr lang="pl-PL" b="1" dirty="0" err="1">
                <a:effectLst/>
              </a:rPr>
              <a:t>Bujałach</a:t>
            </a:r>
            <a:r>
              <a:rPr lang="pl-PL" b="1" dirty="0">
                <a:effectLst/>
              </a:rPr>
              <a:t> Mikoszach</a:t>
            </a:r>
            <a:r>
              <a:rPr lang="pl-PL" dirty="0">
                <a:effectLst/>
              </a:rPr>
              <a:t> – Wartość wykonanych prac -  </a:t>
            </a:r>
            <a:r>
              <a:rPr lang="pl-PL" b="1" dirty="0">
                <a:effectLst/>
              </a:rPr>
              <a:t>25 445,59 zł. </a:t>
            </a:r>
            <a:r>
              <a:rPr lang="pl-PL" dirty="0">
                <a:effectLst/>
              </a:rPr>
              <a:t>Wykonano parking na  powierzchni 375m². Środki własne gminy.</a:t>
            </a:r>
          </a:p>
          <a:p>
            <a:r>
              <a:rPr lang="pl-PL" b="1" dirty="0" smtClean="0">
                <a:effectLst/>
              </a:rPr>
              <a:t>Malowanie </a:t>
            </a:r>
            <a:r>
              <a:rPr lang="pl-PL" b="1" dirty="0">
                <a:effectLst/>
              </a:rPr>
              <a:t>dachu na budynku Szkoły w Bujałach Mikoszach</a:t>
            </a:r>
            <a:r>
              <a:rPr lang="pl-PL" dirty="0">
                <a:effectLst/>
              </a:rPr>
              <a:t> – Wartość wykonanej pracy – </a:t>
            </a:r>
            <a:r>
              <a:rPr lang="pl-PL" b="1" dirty="0">
                <a:effectLst/>
              </a:rPr>
              <a:t>15 900 </a:t>
            </a:r>
            <a:r>
              <a:rPr lang="pl-PL" b="1" dirty="0" smtClean="0">
                <a:effectLst/>
              </a:rPr>
              <a:t>zł</a:t>
            </a:r>
          </a:p>
          <a:p>
            <a:r>
              <a:rPr lang="pl-PL" b="1" dirty="0">
                <a:effectLst/>
              </a:rPr>
              <a:t>Remont w budynku Szkoły w Czekanowie</a:t>
            </a:r>
            <a:r>
              <a:rPr lang="pl-PL" dirty="0">
                <a:effectLst/>
              </a:rPr>
              <a:t> – Wartość wykonanych prac w 2016, 2018 – </a:t>
            </a:r>
            <a:r>
              <a:rPr lang="pl-PL" b="1" dirty="0">
                <a:effectLst/>
              </a:rPr>
              <a:t>15 000 zł. </a:t>
            </a:r>
            <a:r>
              <a:rPr lang="pl-PL" dirty="0">
                <a:effectLst/>
              </a:rPr>
              <a:t>Środki budżetu gminy.</a:t>
            </a:r>
          </a:p>
          <a:p>
            <a:r>
              <a:rPr lang="pl-PL" b="1" dirty="0" smtClean="0">
                <a:effectLst/>
              </a:rPr>
              <a:t>Budowa </a:t>
            </a:r>
            <a:r>
              <a:rPr lang="pl-PL" b="1" dirty="0">
                <a:effectLst/>
              </a:rPr>
              <a:t>Otwartej Strefy Aktywności w Jabłonnie Lackiej –</a:t>
            </a:r>
            <a:r>
              <a:rPr lang="pl-PL" dirty="0">
                <a:effectLst/>
              </a:rPr>
              <a:t> Wartość projektu – </a:t>
            </a:r>
            <a:r>
              <a:rPr lang="pl-PL" b="1" dirty="0">
                <a:effectLst/>
              </a:rPr>
              <a:t>65620,50zł</a:t>
            </a:r>
            <a:r>
              <a:rPr lang="pl-PL" dirty="0">
                <a:effectLst/>
              </a:rPr>
              <a:t>,  dofinansowanie  Ministerstwo Sportu – </a:t>
            </a:r>
            <a:r>
              <a:rPr lang="pl-PL" b="1" dirty="0">
                <a:effectLst/>
              </a:rPr>
              <a:t>24 900 zł. </a:t>
            </a:r>
            <a:r>
              <a:rPr lang="pl-PL" dirty="0">
                <a:effectLst/>
              </a:rPr>
              <a:t>Projekt w trakcie realizacji.</a:t>
            </a:r>
          </a:p>
          <a:p>
            <a:r>
              <a:rPr lang="pl-PL" b="1" dirty="0" smtClean="0">
                <a:effectLst/>
              </a:rPr>
              <a:t>Zagospodarowanie </a:t>
            </a:r>
            <a:r>
              <a:rPr lang="pl-PL" b="1" dirty="0">
                <a:effectLst/>
              </a:rPr>
              <a:t>placów w miejscowości Gródek oraz Mołożew – Wartość projektów – 54 800 zł. </a:t>
            </a:r>
            <a:r>
              <a:rPr lang="pl-PL" dirty="0">
                <a:effectLst/>
              </a:rPr>
              <a:t>Otrzymane dofinansowanie</a:t>
            </a:r>
            <a:r>
              <a:rPr lang="pl-PL" b="1" dirty="0">
                <a:effectLst/>
              </a:rPr>
              <a:t> 20 000 zł. </a:t>
            </a:r>
            <a:r>
              <a:rPr lang="pl-PL" dirty="0">
                <a:effectLst/>
              </a:rPr>
              <a:t>Inwestycja w trakcie </a:t>
            </a:r>
            <a:r>
              <a:rPr lang="pl-PL" dirty="0" smtClean="0">
                <a:effectLst/>
              </a:rPr>
              <a:t>realizacji</a:t>
            </a:r>
            <a:endParaRPr lang="pl-PL" dirty="0">
              <a:effectLst/>
            </a:endParaRPr>
          </a:p>
          <a:p>
            <a:r>
              <a:rPr lang="pl-PL" b="1" dirty="0">
                <a:effectLst/>
              </a:rPr>
              <a:t>P</a:t>
            </a:r>
            <a:r>
              <a:rPr lang="pl-PL" b="1" dirty="0" smtClean="0">
                <a:effectLst/>
              </a:rPr>
              <a:t>rzyspieszenie </a:t>
            </a:r>
            <a:r>
              <a:rPr lang="pl-PL" b="1" dirty="0">
                <a:effectLst/>
              </a:rPr>
              <a:t>wzrostu konkurencyjności woj. mazowieckiego, przez budowanie społeczeństwa  informacyjnego i gospodarki opartej na wiedzy poprzez stworzenie zintegrowanych baz wiedzy o Mazowszu</a:t>
            </a:r>
            <a:r>
              <a:rPr lang="pl-PL" dirty="0">
                <a:effectLst/>
              </a:rPr>
              <a:t> – wkład Gminy </a:t>
            </a:r>
            <a:r>
              <a:rPr lang="pl-PL" b="1" dirty="0">
                <a:effectLst/>
              </a:rPr>
              <a:t>– 8 764 zł</a:t>
            </a:r>
            <a:r>
              <a:rPr lang="pl-PL" dirty="0">
                <a:effectLst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6500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zadania z zakresu oświaty, sportu i kultury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2096064"/>
            <a:ext cx="7617730" cy="3695136"/>
          </a:xfrm>
        </p:spPr>
        <p:txBody>
          <a:bodyPr/>
          <a:lstStyle/>
          <a:p>
            <a:r>
              <a:rPr lang="pl-PL" b="1" dirty="0">
                <a:effectLst/>
              </a:rPr>
              <a:t>Wykonano  renowację kapliczek w Jabłonnie Lackiej i Krzemieniu.</a:t>
            </a:r>
            <a:r>
              <a:rPr lang="pl-PL" dirty="0">
                <a:effectLst/>
              </a:rPr>
              <a:t> Wartość wykonanej renowacji w Jabłonnie Lackiej – </a:t>
            </a:r>
            <a:r>
              <a:rPr lang="pl-PL" b="1" dirty="0">
                <a:effectLst/>
              </a:rPr>
              <a:t>18 500 zł</a:t>
            </a:r>
            <a:r>
              <a:rPr lang="pl-PL" dirty="0">
                <a:effectLst/>
              </a:rPr>
              <a:t>  wartość wykonanych prac w Krzemieniu -  </a:t>
            </a:r>
            <a:r>
              <a:rPr lang="pl-PL" b="1" dirty="0">
                <a:effectLst/>
              </a:rPr>
              <a:t>18 000 zł.</a:t>
            </a:r>
            <a:r>
              <a:rPr lang="pl-PL" dirty="0">
                <a:effectLst/>
              </a:rPr>
              <a:t> Otrzymano na ten cel dotacje od Wojewódzkiego Konserwatora Zabytków – Jabłonna Lacka- </a:t>
            </a:r>
            <a:r>
              <a:rPr lang="pl-PL" b="1" dirty="0">
                <a:effectLst/>
              </a:rPr>
              <a:t>14 000 zł</a:t>
            </a:r>
            <a:r>
              <a:rPr lang="pl-PL" dirty="0">
                <a:effectLst/>
              </a:rPr>
              <a:t>  i  Krzemień - </a:t>
            </a:r>
            <a:r>
              <a:rPr lang="pl-PL" b="1" dirty="0">
                <a:effectLst/>
              </a:rPr>
              <a:t>9 000 zł .</a:t>
            </a:r>
            <a:endParaRPr lang="pl-PL" dirty="0"/>
          </a:p>
        </p:txBody>
      </p:sp>
      <p:pic>
        <p:nvPicPr>
          <p:cNvPr id="4" name="Obraz 3" descr="C:\Users\UG\Desktop\Wszystkie foldery\Podsumowanie 2013\Podsumowanie inwestycji 2017\Odrestaurowana kapliczka w Krzemieni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991" y="2096064"/>
            <a:ext cx="2846416" cy="3999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517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zadania z zakresu oświaty, sportu i kultury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effectLst/>
              </a:rPr>
              <a:t>Organizacja Pikniku historycznego z okazji 225 rocznicy bitwy Krzemień</a:t>
            </a:r>
            <a:r>
              <a:rPr lang="pl-PL" dirty="0">
                <a:effectLst/>
              </a:rPr>
              <a:t> – Granne –  w ramach podpisanej umowy współpracy z Muzeum Regionalnym,  Muzeum sfinansowało rekonstrukcję bitwy w kwocie – </a:t>
            </a:r>
            <a:r>
              <a:rPr lang="pl-PL" b="1" dirty="0">
                <a:effectLst/>
              </a:rPr>
              <a:t>15 000 zł. </a:t>
            </a:r>
            <a:endParaRPr lang="pl-PL" dirty="0">
              <a:effectLst/>
            </a:endParaRPr>
          </a:p>
          <a:p>
            <a:endParaRPr lang="pl-PL" dirty="0"/>
          </a:p>
        </p:txBody>
      </p:sp>
      <p:pic>
        <p:nvPicPr>
          <p:cNvPr id="4" name="Obraz 3" descr="C:\Users\UG\Desktop\Wszystkie foldery\Podsumowanie 2013\Podsumowanie inwestycji 2017\DSC_086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3419731"/>
            <a:ext cx="4450092" cy="290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35" y="3419732"/>
            <a:ext cx="4464890" cy="290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21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Gospodarka wodno-ściekowa gminy Jabłonna Lacka – budowa kanalizacji sanitarnej w miejscowości Jabłonna Lacka ul. Łąkowa</a:t>
            </a:r>
            <a:r>
              <a:rPr lang="pl-PL" dirty="0"/>
              <a:t>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Wartość wykonanej inwestycji – </a:t>
            </a:r>
            <a:r>
              <a:rPr lang="pl-PL" b="1" dirty="0"/>
              <a:t>58 187 zł, </a:t>
            </a:r>
            <a:r>
              <a:rPr lang="pl-PL" dirty="0"/>
              <a:t> dofinansowanie - </a:t>
            </a:r>
            <a:r>
              <a:rPr lang="pl-PL" b="1" dirty="0"/>
              <a:t>48 930,05 zł.,</a:t>
            </a:r>
            <a:r>
              <a:rPr lang="pl-PL" dirty="0"/>
              <a:t>  Wojewódzki Fundusz Ochrony Środowiska i Gospodarki Wodnej w Warszawie. Wykonano 106 </a:t>
            </a:r>
            <a:r>
              <a:rPr lang="pl-PL" dirty="0" err="1"/>
              <a:t>mb</a:t>
            </a:r>
            <a:r>
              <a:rPr lang="pl-PL" dirty="0"/>
              <a:t> sieci kanalizacyjnej. </a:t>
            </a:r>
            <a:r>
              <a:rPr lang="pl-PL" b="1" dirty="0"/>
              <a:t> 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 descr="F:\wnioski  wodociąg\Kanalizacja\DSC_01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48" y="3597214"/>
            <a:ext cx="3467819" cy="2683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635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zadania z zakresu oświaty, sportu i kultury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effectLst/>
              </a:rPr>
              <a:t>Remont korytarza GOK  w  budynku Samorządowego Przedszkola –</a:t>
            </a:r>
            <a:r>
              <a:rPr lang="pl-PL" dirty="0">
                <a:effectLst/>
              </a:rPr>
              <a:t> Wartość wykonanej inwestycji - </a:t>
            </a:r>
            <a:r>
              <a:rPr lang="pl-PL" b="1" dirty="0">
                <a:effectLst/>
              </a:rPr>
              <a:t>37 521,45 zł.</a:t>
            </a:r>
            <a:r>
              <a:rPr lang="pl-PL" dirty="0">
                <a:effectLst/>
              </a:rPr>
              <a:t> Środki własne gminy. Wykonano gruntowny remont korytarza dolnego w budynku Samorządowego Przedszkola.</a:t>
            </a:r>
            <a:endParaRPr lang="pl-PL" dirty="0"/>
          </a:p>
        </p:txBody>
      </p:sp>
      <p:pic>
        <p:nvPicPr>
          <p:cNvPr id="4" name="Obraz 3" descr="C:\Users\UG\Desktop\Wszystkie zdjęcia\Nowy folder\siłownie\DSC_04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18" y="3632652"/>
            <a:ext cx="4097111" cy="2866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41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zadania z zakresu oświaty, sportu i kultury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b="1" dirty="0">
                <a:effectLst/>
              </a:rPr>
              <a:t>Zakup placu pod pełnowymiarowe boisko sportowe</a:t>
            </a:r>
            <a:r>
              <a:rPr lang="pl-PL" dirty="0">
                <a:effectLst/>
              </a:rPr>
              <a:t> – wartość </a:t>
            </a:r>
            <a:r>
              <a:rPr lang="pl-PL" b="1" dirty="0">
                <a:effectLst/>
              </a:rPr>
              <a:t>200 000 zł. </a:t>
            </a:r>
            <a:r>
              <a:rPr lang="pl-PL" dirty="0">
                <a:effectLst/>
              </a:rPr>
              <a:t>Zakupiono plac oraz zlecono wykonanie projektu zagospodarowania terenu. Środki własne gminy.</a:t>
            </a:r>
          </a:p>
          <a:p>
            <a:r>
              <a:rPr lang="pl-PL" b="1" dirty="0" smtClean="0">
                <a:effectLst/>
              </a:rPr>
              <a:t>Szkoła </a:t>
            </a:r>
            <a:r>
              <a:rPr lang="pl-PL" b="1" dirty="0">
                <a:effectLst/>
              </a:rPr>
              <a:t>Równych Szans edycja  VI </a:t>
            </a:r>
            <a:r>
              <a:rPr lang="pl-PL" dirty="0">
                <a:effectLst/>
              </a:rPr>
              <a:t>–Projekt realizowany przez Szkołę Podstawową w Jabłonnie Lackiej w 2016 -2017 r. Wartość projektu – </a:t>
            </a:r>
            <a:r>
              <a:rPr lang="pl-PL" b="1" dirty="0">
                <a:effectLst/>
              </a:rPr>
              <a:t>183 303,91zł. </a:t>
            </a:r>
            <a:r>
              <a:rPr lang="pl-PL" dirty="0">
                <a:effectLst/>
              </a:rPr>
              <a:t>Wkład własny to wynajem </a:t>
            </a:r>
            <a:r>
              <a:rPr lang="pl-PL" dirty="0" err="1">
                <a:effectLst/>
              </a:rPr>
              <a:t>sal</a:t>
            </a:r>
            <a:r>
              <a:rPr lang="pl-PL" dirty="0">
                <a:effectLst/>
              </a:rPr>
              <a:t> na zajęcia dodatkowe. Całość z projektu środki zewnętrzne z Europejskiego Funduszu Społecznego na wyrównywanie szans edukacyjnych dzieci i młodzieży.</a:t>
            </a:r>
          </a:p>
          <a:p>
            <a:r>
              <a:rPr lang="pl-PL" b="1" dirty="0" smtClean="0">
                <a:effectLst/>
              </a:rPr>
              <a:t>Samorządowcy </a:t>
            </a:r>
            <a:r>
              <a:rPr lang="pl-PL" b="1" dirty="0">
                <a:effectLst/>
              </a:rPr>
              <a:t>–Wielkim Polakom</a:t>
            </a:r>
            <a:r>
              <a:rPr lang="pl-PL" dirty="0">
                <a:effectLst/>
              </a:rPr>
              <a:t> –  Koncert artystów scen warszawskich z okazji 100 Rocznicy Odzyskania Niepodległości. Uzyskane dofinansowanie z Samorządu Województwa Mazowieckiego w wysokości – </a:t>
            </a:r>
            <a:r>
              <a:rPr lang="pl-PL" b="1" dirty="0">
                <a:effectLst/>
              </a:rPr>
              <a:t>15 000,00 zł</a:t>
            </a:r>
            <a:endParaRPr lang="pl-PL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8344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>
                <a:effectLst/>
              </a:rPr>
              <a:t>W ramach ogłoszonych konkursów na stronie KSOW (Krajowa Sieć Obszarów Wiejskich) w obszarze: kultura, sztuka i ochrona dóbr i dziedzictwa kulturalnego oraz wspieranie i upowszechnianie kultury fizycznej złożono wnioski :</a:t>
            </a:r>
            <a:endParaRPr lang="pl-PL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9671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Samorządowy  klub sportowy „Jabłonianka</a:t>
            </a:r>
            <a:r>
              <a:rPr lang="pl-PL" dirty="0" smtClean="0">
                <a:effectLst/>
              </a:rPr>
              <a:t>”</a:t>
            </a:r>
            <a:r>
              <a:rPr lang="pl-PL" dirty="0" smtClean="0">
                <a:effectLst/>
              </a:rPr>
              <a:t>, </a:t>
            </a:r>
            <a:r>
              <a:rPr lang="pl-PL" dirty="0" smtClean="0">
                <a:effectLst/>
              </a:rPr>
              <a:t>uzyskano </a:t>
            </a:r>
            <a:r>
              <a:rPr lang="pl-PL" dirty="0">
                <a:effectLst/>
              </a:rPr>
              <a:t>dofinansowanie na realizacje następujących zadań:</a:t>
            </a:r>
            <a:br>
              <a:rPr lang="pl-PL" dirty="0">
                <a:effectLst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2096064"/>
            <a:ext cx="8161194" cy="3695136"/>
          </a:xfrm>
        </p:spPr>
        <p:txBody>
          <a:bodyPr>
            <a:normAutofit fontScale="92500"/>
          </a:bodyPr>
          <a:lstStyle/>
          <a:p>
            <a:pPr lvl="0"/>
            <a:r>
              <a:rPr lang="pl-PL" b="1" dirty="0">
                <a:effectLst/>
              </a:rPr>
              <a:t>Koncert Adwentowych Trąb – </a:t>
            </a:r>
            <a:r>
              <a:rPr lang="pl-PL" dirty="0">
                <a:effectLst/>
              </a:rPr>
              <a:t>Impreza cykliczna. Od 2016 dofinansowana przez Samorząd Województwa Mazowieckieg</a:t>
            </a:r>
            <a:r>
              <a:rPr lang="pl-PL" b="1" dirty="0">
                <a:effectLst/>
              </a:rPr>
              <a:t>o wartość zadania w 2016 r – 17 450 zł., dofinansowanie – 13 200 zł,  wartość zadania w 2017r - 18 838 zł, dofinansowanie – 15 000 zł, wartość zadania w 2018 r – 16 887,50 zł, dofinansowanie – 13 000 zł.  </a:t>
            </a:r>
            <a:r>
              <a:rPr lang="pl-PL" dirty="0">
                <a:effectLst/>
              </a:rPr>
              <a:t> Projekt  Koncert adwentowych trąb  polega na organizacji warsztatów, podczas których uczestnicy  mogą poznać tajniki powstawania ligawek, zapoznać się z tradycją i historią gry na ligawkach a także nauczyć się gry na tym instrumencie.  Podsumowaniem zadania jest organizowany przegląd gry na ligawkach  w Szkole Podstawowej  w Jabłonnie Lackiej.</a:t>
            </a:r>
          </a:p>
          <a:p>
            <a:endParaRPr lang="pl-PL" dirty="0"/>
          </a:p>
        </p:txBody>
      </p:sp>
      <p:pic>
        <p:nvPicPr>
          <p:cNvPr id="4" name="Obraz 3" descr="C:\Users\UG\Desktop\Wszystkie zdjęcia\Nowy folder\Ligawki 2017\przegląd\z drugiego aparatu\DSC_047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097" y="2878269"/>
            <a:ext cx="2631057" cy="213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640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/>
              </a:rPr>
              <a:t>Mini Szkółka Piłkarska dla dzieci oraz turniej piłki nożnej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effectLst/>
              </a:rPr>
              <a:t>wartość projektu i dofinansowanie – 4 000 zł</a:t>
            </a:r>
            <a:endParaRPr lang="pl-PL" dirty="0"/>
          </a:p>
        </p:txBody>
      </p:sp>
      <p:pic>
        <p:nvPicPr>
          <p:cNvPr id="4" name="Obraz 3" descr="C:\Users\UG\Desktop\Wszystkie foldery\Podsumowanie 2013\Podsumowanie inwestycji 2017\Podsumowanie - Miniszkółk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620" y="2631079"/>
            <a:ext cx="4678571" cy="3597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739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Stowarzyszenie Rozwoju i Promocji, Kultury, Sportu i Rekreacji Gminy Jabłonna Lacka „JABŁOŃ” złożyło wniosek i otrzymało dofinansowanie na projekt:</a:t>
            </a:r>
            <a:br>
              <a:rPr lang="pl-PL" dirty="0">
                <a:effectLst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effectLst/>
              </a:rPr>
              <a:t>Regionalny Konkurs Zespołów i Kapel  „Biesiada Podlaska” –</a:t>
            </a:r>
            <a:r>
              <a:rPr lang="pl-PL" dirty="0">
                <a:effectLst/>
              </a:rPr>
              <a:t> wartość   projektu w 2017 r.  </a:t>
            </a:r>
            <a:r>
              <a:rPr lang="pl-PL" b="1" dirty="0">
                <a:effectLst/>
              </a:rPr>
              <a:t>15 500 zł</a:t>
            </a:r>
            <a:r>
              <a:rPr lang="pl-PL" dirty="0">
                <a:effectLst/>
              </a:rPr>
              <a:t>, dofinansowanie – </a:t>
            </a:r>
            <a:r>
              <a:rPr lang="pl-PL" b="1" dirty="0">
                <a:effectLst/>
              </a:rPr>
              <a:t>13 000 zł. </a:t>
            </a:r>
            <a:r>
              <a:rPr lang="pl-PL" dirty="0">
                <a:effectLst/>
              </a:rPr>
              <a:t>Wartość projektu w 2018</a:t>
            </a:r>
            <a:r>
              <a:rPr lang="pl-PL" b="1" dirty="0">
                <a:effectLst/>
              </a:rPr>
              <a:t> – 20 000zł </a:t>
            </a:r>
            <a:r>
              <a:rPr lang="pl-PL" dirty="0">
                <a:effectLst/>
              </a:rPr>
              <a:t>dofinansowanie</a:t>
            </a:r>
            <a:r>
              <a:rPr lang="pl-PL" b="1" dirty="0">
                <a:effectLst/>
              </a:rPr>
              <a:t> </a:t>
            </a:r>
            <a:r>
              <a:rPr lang="pl-PL" b="1" dirty="0" smtClean="0">
                <a:effectLst/>
              </a:rPr>
              <a:t>– 20 000zł.</a:t>
            </a:r>
            <a:endParaRPr lang="pl-PL" dirty="0"/>
          </a:p>
        </p:txBody>
      </p:sp>
      <p:pic>
        <p:nvPicPr>
          <p:cNvPr id="4" name="Obraz 3" descr="C:\Users\UG\Desktop\Wszystkie foldery\Podsumowanie 2013\Podsumowanie inwestycji 2017\Biesiada- konkurs kape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35" y="3424686"/>
            <a:ext cx="4641011" cy="319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993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"Mięśnie w ruch - rzeźbią brzuch" Budowa siłowni zewnętrznej w miejscowości Jabłonna Lacka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>
                <a:effectLst/>
              </a:rPr>
              <a:t>wykonano inwestycję na kwotę</a:t>
            </a:r>
            <a:r>
              <a:rPr lang="pl-PL" b="1" dirty="0">
                <a:effectLst/>
              </a:rPr>
              <a:t> – 17 146,20 zł, </a:t>
            </a:r>
            <a:r>
              <a:rPr lang="pl-PL" dirty="0">
                <a:effectLst/>
              </a:rPr>
              <a:t>dofinansowanie Urząd Marszałkowski Województwa Podlaskiego</a:t>
            </a:r>
            <a:r>
              <a:rPr lang="pl-PL" b="1" dirty="0">
                <a:effectLst/>
              </a:rPr>
              <a:t> – 16 288,89zł. Zamontowano 6 </a:t>
            </a:r>
            <a:r>
              <a:rPr lang="pl-PL" b="1">
                <a:effectLst/>
              </a:rPr>
              <a:t>podwójnych </a:t>
            </a:r>
            <a:r>
              <a:rPr lang="pl-PL" b="1" smtClean="0">
                <a:effectLst/>
              </a:rPr>
              <a:t>urządzeń</a:t>
            </a:r>
            <a:endParaRPr lang="pl-PL" dirty="0">
              <a:effectLst/>
            </a:endParaRPr>
          </a:p>
          <a:p>
            <a:endParaRPr lang="pl-PL" dirty="0"/>
          </a:p>
        </p:txBody>
      </p:sp>
      <p:pic>
        <p:nvPicPr>
          <p:cNvPr id="4" name="Obraz 3" descr="C:\Users\UG\Desktop\Wszystkie zdjęcia\Nowy folder\siłownie\DSC_04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486" y="3450771"/>
            <a:ext cx="3895253" cy="2678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366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Przebudowa, remont wraz z modernizacją pomieszczenia pod potrzeby świetlicy wiejskiej w Jabłonnie Lackiej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>
                <a:effectLst/>
              </a:rPr>
              <a:t>wartość całkowita inwestycji  – </a:t>
            </a:r>
            <a:r>
              <a:rPr lang="pl-PL" b="1" dirty="0">
                <a:effectLst/>
              </a:rPr>
              <a:t>55 809,18 zł</a:t>
            </a:r>
            <a:r>
              <a:rPr lang="pl-PL" dirty="0">
                <a:effectLst/>
              </a:rPr>
              <a:t>, dofinansowanie Urząd Marszałkowski Województwa Podlaskiego PROW – </a:t>
            </a:r>
            <a:r>
              <a:rPr lang="pl-PL" b="1" dirty="0">
                <a:effectLst/>
              </a:rPr>
              <a:t>50 000</a:t>
            </a:r>
            <a:r>
              <a:rPr lang="pl-PL" dirty="0">
                <a:effectLst/>
              </a:rPr>
              <a:t> zł. </a:t>
            </a:r>
          </a:p>
          <a:p>
            <a:pPr marL="0" indent="0">
              <a:buNone/>
            </a:pPr>
            <a:endParaRPr lang="pl-PL" dirty="0">
              <a:effectLst/>
            </a:endParaRPr>
          </a:p>
          <a:p>
            <a:endParaRPr lang="pl-PL" dirty="0"/>
          </a:p>
        </p:txBody>
      </p:sp>
      <p:pic>
        <p:nvPicPr>
          <p:cNvPr id="4" name="Obraz 3" descr="C:\Users\UG\Desktop\Wszystkie zdjęcia\Nowy folder\siłownie\P90507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72" y="3363687"/>
            <a:ext cx="4591503" cy="2836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591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/>
              </a:rPr>
              <a:t>OSP Dzierzby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>
                <a:effectLst/>
              </a:rPr>
              <a:t>Przebudowa świetlicy wiejskiej w Dzierzbach</a:t>
            </a:r>
            <a:r>
              <a:rPr lang="pl-PL" dirty="0">
                <a:effectLst/>
              </a:rPr>
              <a:t> – wartość całkowita inwestycji </a:t>
            </a:r>
            <a:r>
              <a:rPr lang="pl-PL" b="1" dirty="0">
                <a:effectLst/>
              </a:rPr>
              <a:t>– 196 775,47 zł, dofinansowanie – 108 049 zł. </a:t>
            </a:r>
            <a:r>
              <a:rPr lang="pl-PL" dirty="0">
                <a:effectLst/>
              </a:rPr>
              <a:t>Trwa postępowanie mające na celu wybór wykonawcy.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0123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/>
              </a:rPr>
              <a:t>OSP Czekanów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>
                <a:effectLst/>
              </a:rPr>
              <a:t>Przebudowa świetlicy wiejskiej w Czekanowie –</a:t>
            </a:r>
            <a:r>
              <a:rPr lang="pl-PL" dirty="0">
                <a:effectLst/>
              </a:rPr>
              <a:t> wartość całkowita inwestycji </a:t>
            </a:r>
          </a:p>
          <a:p>
            <a:r>
              <a:rPr lang="pl-PL" dirty="0">
                <a:effectLst/>
              </a:rPr>
              <a:t>– </a:t>
            </a:r>
            <a:r>
              <a:rPr lang="pl-PL" b="1" dirty="0">
                <a:effectLst/>
              </a:rPr>
              <a:t>116 850 zł</a:t>
            </a:r>
            <a:r>
              <a:rPr lang="pl-PL" dirty="0">
                <a:effectLst/>
              </a:rPr>
              <a:t> , dofinansowanie Urząd Marszałkowski Województwa Podlaskiego zgodnie z umową  – </a:t>
            </a:r>
            <a:r>
              <a:rPr lang="pl-PL" b="1" dirty="0">
                <a:effectLst/>
              </a:rPr>
              <a:t>71 740 zł.</a:t>
            </a:r>
            <a:r>
              <a:rPr lang="pl-PL" dirty="0">
                <a:effectLst/>
              </a:rPr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320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Gospodarka wodno-ściekowa gminy Jabłonna Lacka – budowa studni głębinowych w miejscowości Jabłonna Lacka, Dzierzby Włościańskie, gmina Jabłonna Lacka</a:t>
            </a:r>
            <a:r>
              <a:rPr lang="pl-PL" dirty="0" smtClean="0"/>
              <a:t>” 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913795" y="2616764"/>
            <a:ext cx="10353762" cy="3695136"/>
          </a:xfrm>
        </p:spPr>
        <p:txBody>
          <a:bodyPr/>
          <a:lstStyle/>
          <a:p>
            <a:pPr lvl="0"/>
            <a:r>
              <a:rPr lang="pl-PL" dirty="0"/>
              <a:t>Koszt całej inwestycji – </a:t>
            </a:r>
            <a:r>
              <a:rPr lang="pl-PL" b="1" dirty="0"/>
              <a:t>196 800 zł</a:t>
            </a:r>
            <a:r>
              <a:rPr lang="pl-PL" dirty="0"/>
              <a:t>. Dofinansowanie – </a:t>
            </a:r>
            <a:r>
              <a:rPr lang="pl-PL" b="1" dirty="0"/>
              <a:t>192 960 zł</a:t>
            </a:r>
            <a:r>
              <a:rPr lang="pl-PL" dirty="0"/>
              <a:t> przez Wojewódzki Fundusz Ochrony Środowiska i Gospodarki Wodnej w Warszawie. Zadanie zrealizowane w formie „zaprojektuj i wybuduj”.</a:t>
            </a:r>
            <a:r>
              <a:rPr lang="pl-PL" b="1" dirty="0"/>
              <a:t> </a:t>
            </a:r>
            <a:endParaRPr lang="pl-PL" dirty="0"/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547" y="3925019"/>
            <a:ext cx="3528204" cy="25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58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/>
              </a:rPr>
              <a:t>OSP Jabłonna Lacka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>
                <a:effectLst/>
              </a:rPr>
              <a:t>Zakup ciężkiego samochodu ratowniczo-gaśniczego dla OSP Jabłonna Lacka- </a:t>
            </a:r>
            <a:r>
              <a:rPr lang="pl-PL" dirty="0">
                <a:effectLst/>
              </a:rPr>
              <a:t>wniosek złożony przez jednostkę do </a:t>
            </a:r>
            <a:r>
              <a:rPr lang="pl-PL" dirty="0" err="1">
                <a:effectLst/>
              </a:rPr>
              <a:t>NFOŚiGW</a:t>
            </a:r>
            <a:r>
              <a:rPr lang="pl-PL" dirty="0">
                <a:effectLst/>
              </a:rPr>
              <a:t> dotacja – 450 000 zł,</a:t>
            </a:r>
          </a:p>
          <a:p>
            <a:r>
              <a:rPr lang="pl-PL" dirty="0">
                <a:effectLst/>
              </a:rPr>
              <a:t> Komendant Główny – 300 000 zł, Gmina – 100 000 zł, Jednostka OSP – 50 000 zł. W trakcie realizacji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8930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/>
              </a:rPr>
              <a:t>OSP Krzemień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2096064"/>
            <a:ext cx="7238167" cy="3695136"/>
          </a:xfrm>
        </p:spPr>
        <p:txBody>
          <a:bodyPr/>
          <a:lstStyle/>
          <a:p>
            <a:pPr lvl="0"/>
            <a:r>
              <a:rPr lang="pl-PL" b="1" dirty="0">
                <a:effectLst/>
              </a:rPr>
              <a:t>Piknik historyczno-rekreacyjny "Szlakiem Napoleońskim- Droga do Niepodległości</a:t>
            </a:r>
            <a:r>
              <a:rPr lang="pl-PL" dirty="0">
                <a:effectLst/>
              </a:rPr>
              <a:t> wartość całkowita wniosku </a:t>
            </a:r>
            <a:r>
              <a:rPr lang="pl-PL" b="1" dirty="0">
                <a:effectLst/>
              </a:rPr>
              <a:t>– 58 833,35 zł,</a:t>
            </a:r>
            <a:r>
              <a:rPr lang="pl-PL" dirty="0">
                <a:effectLst/>
              </a:rPr>
              <a:t>    wartość dofinansowania Urząd Marszałkowski Województwa Podlaskiego  zgodnie z umową – </a:t>
            </a:r>
            <a:r>
              <a:rPr lang="pl-PL" b="1" dirty="0">
                <a:effectLst/>
              </a:rPr>
              <a:t>50 000 zł</a:t>
            </a:r>
            <a:r>
              <a:rPr lang="pl-PL" dirty="0">
                <a:effectLst/>
              </a:rPr>
              <a:t>.  </a:t>
            </a:r>
          </a:p>
          <a:p>
            <a:pPr marL="0" indent="0">
              <a:buNone/>
            </a:pPr>
            <a:endParaRPr lang="pl-PL" dirty="0">
              <a:effectLst/>
            </a:endParaRPr>
          </a:p>
          <a:p>
            <a:endParaRPr lang="pl-PL" dirty="0">
              <a:effectLst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78" y="871269"/>
            <a:ext cx="3502326" cy="563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43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8481" y="2558143"/>
            <a:ext cx="10353761" cy="1326321"/>
          </a:xfrm>
        </p:spPr>
        <p:txBody>
          <a:bodyPr/>
          <a:lstStyle/>
          <a:p>
            <a:r>
              <a:rPr lang="pl-PL" dirty="0"/>
              <a:t>Dziękuję za uwagę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97145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Gospodarka wodno-ściekowa gminy Jabłonna Lacka – budowa sieci wodociągowej  w miejscowości Jabłonna Lacka – Ludwinów i miejscowości Morszków.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6157" y="2536011"/>
            <a:ext cx="10353762" cy="3695136"/>
          </a:xfrm>
        </p:spPr>
        <p:txBody>
          <a:bodyPr/>
          <a:lstStyle/>
          <a:p>
            <a:pPr lvl="0"/>
            <a:r>
              <a:rPr lang="pl-PL" dirty="0"/>
              <a:t>Wartość  inwestycji -   </a:t>
            </a:r>
            <a:r>
              <a:rPr lang="pl-PL" b="1" dirty="0"/>
              <a:t>332 223 zł.  </a:t>
            </a:r>
            <a:r>
              <a:rPr lang="pl-PL" dirty="0"/>
              <a:t>Dofinansowanie -  </a:t>
            </a:r>
            <a:r>
              <a:rPr lang="pl-PL" b="1" dirty="0"/>
              <a:t>300 000 zł</a:t>
            </a:r>
            <a:r>
              <a:rPr lang="pl-PL" dirty="0"/>
              <a:t>. Wojewódzki Fundusz Ochrony Środowiska i Gospodarki Wodnej w Warszawie. Długość wykonanych odcinków sieci wyniosła – 1462 </a:t>
            </a:r>
            <a:r>
              <a:rPr lang="pl-PL" dirty="0" err="1"/>
              <a:t>mb</a:t>
            </a:r>
            <a:r>
              <a:rPr lang="pl-PL" dirty="0"/>
              <a:t> w tym w Ludwinowie -924 </a:t>
            </a:r>
            <a:r>
              <a:rPr lang="pl-PL" dirty="0" err="1"/>
              <a:t>mb</a:t>
            </a:r>
            <a:r>
              <a:rPr lang="pl-PL" dirty="0"/>
              <a:t>, Morszków – 538 </a:t>
            </a:r>
            <a:r>
              <a:rPr lang="pl-PL" dirty="0" err="1"/>
              <a:t>mb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4" name="Obraz 3" descr="\\wdmycloud\Public\wspolne pliki\Tokarska\zdjęcia do rozliczenia WFOS\zdjecia z budowy ludwinów\zdjecia 3 dzien\DSC_076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91" y="3900652"/>
            <a:ext cx="3631294" cy="2244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649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378</TotalTime>
  <Words>1852</Words>
  <Application>Microsoft Office PowerPoint</Application>
  <PresentationFormat>Niestandardowy</PresentationFormat>
  <Paragraphs>193</Paragraphs>
  <Slides>82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82</vt:i4>
      </vt:variant>
    </vt:vector>
  </HeadingPairs>
  <TitlesOfParts>
    <vt:vector size="83" baseType="lpstr">
      <vt:lpstr>Damask</vt:lpstr>
      <vt:lpstr>Podsumowanie kadencji</vt:lpstr>
      <vt:lpstr>Prezentacja programu PowerPoint</vt:lpstr>
      <vt:lpstr>Scalenia</vt:lpstr>
      <vt:lpstr>Prezentacja programu PowerPoint</vt:lpstr>
      <vt:lpstr>Inwestycje wodno-ściekowe </vt:lpstr>
      <vt:lpstr>Uporządkowanie gospodarki wodno-ściekowej Gminy Jabłonna Lacka </vt:lpstr>
      <vt:lpstr>Gospodarka wodno-ściekowa gminy Jabłonna Lacka – budowa kanalizacji sanitarnej w miejscowości Jabłonna Lacka ul. Łąkowa”</vt:lpstr>
      <vt:lpstr>Gospodarka wodno-ściekowa gminy Jabłonna Lacka – budowa studni głębinowych w miejscowości Jabłonna Lacka, Dzierzby Włościańskie, gmina Jabłonna Lacka” . </vt:lpstr>
      <vt:lpstr>Gospodarka wodno-ściekowa gminy Jabłonna Lacka – budowa sieci wodociągowej  w miejscowości Jabłonna Lacka – Ludwinów i miejscowości Morszków.</vt:lpstr>
      <vt:lpstr>Budowa sieci wodociągowej i kanalizacyjnej ul. Osiedlowa</vt:lpstr>
      <vt:lpstr>Inwestycje drogowe</vt:lpstr>
      <vt:lpstr>Modernizacja drogi dojazdowej do gruntów rolnych w miejscowości Jabłonna Średnia.</vt:lpstr>
      <vt:lpstr>Remont drogi gminnej Bujały- Władysławów.</vt:lpstr>
      <vt:lpstr>Przebudowa drogi dojazdowej do gruntów rolnych w miejscowości Dzierzby Włościańskie.</vt:lpstr>
      <vt:lpstr>Przebudowa drogi dojazdowej do gruntów rolnych w miejscowości Wieska (Pniska).</vt:lpstr>
      <vt:lpstr>Przebudowa drogi dojazdowej do gruntów rolnych Bujały-Mikosze – Morszków </vt:lpstr>
      <vt:lpstr>Przebudowa droga Wirów – Wasilew.</vt:lpstr>
      <vt:lpstr>Przebudowa ul. Łąkowej Jabłonna Lacka.</vt:lpstr>
      <vt:lpstr>Utwardzenie drogi dojazdowej do pól Władysławów - Józin</vt:lpstr>
      <vt:lpstr>Remont ul. Lipowej w Jabłonnie Lackiej.</vt:lpstr>
      <vt:lpstr>Przebudowa ul. Wesołej w Jabłonnie Lackiej</vt:lpstr>
      <vt:lpstr>Wykonanie nakładki asfaltowej drogi wewnętrznej w miejscowości Niemirki</vt:lpstr>
      <vt:lpstr>Wykonanie nakładki asfaltowej na drodze wewnętrznej w miejscowości Wirów</vt:lpstr>
      <vt:lpstr>Most Gródek – Teofilówka </vt:lpstr>
      <vt:lpstr>Przebudowa przepustu na most w ciągu drogi gminnej ul. Stawowa Jabłonna Lacka</vt:lpstr>
      <vt:lpstr>Utwardzenie placu OSP w Wierzbicach Strupkach</vt:lpstr>
      <vt:lpstr>Utwardzenie placu przy świetlicy wiejskiej  w Mołożewie</vt:lpstr>
      <vt:lpstr>Utwardzenie terenu przy drodze gminnej (chodniki) w miejscowości Toczyski Średnie.</vt:lpstr>
      <vt:lpstr>Utwardzenie terenu przy drodze gminnej w miejscowości Jabłonna Średnia (ul. Długa).</vt:lpstr>
      <vt:lpstr>Przebudowa drogi gminnej polegająca na budowie chodnika w miejscowości Czekanów</vt:lpstr>
      <vt:lpstr>Wykonanie chodnika w miejscowości Morszków</vt:lpstr>
      <vt:lpstr>Przebudowa drogi powiatowej Jabłonna Średnia – Toczyski</vt:lpstr>
      <vt:lpstr>Utwardzenie placu przy świetlicy wiejskiej i garażu OSP w Łuzkach</vt:lpstr>
      <vt:lpstr>Utwardzenie pobocza płytą korytkową w Toczyskach Podbornych.</vt:lpstr>
      <vt:lpstr>Remont drogi wewnętrznej w Gródku (wykonano koryta)</vt:lpstr>
      <vt:lpstr>Wykonanie remontu placu przy świetlicy wiejskiej w Toczyskach Podbornych.</vt:lpstr>
      <vt:lpstr>Utwardzenie placu przy blokach ul. Sienkiewicza Jabłonna Lacka.</vt:lpstr>
      <vt:lpstr>Remont dróg wewnętrznych  w Bujałach Mikoszach , Bujałach Gniewoszach i Dzierzbach Włościańskich </vt:lpstr>
      <vt:lpstr>Remont drogi wewnętrznej w Bujałach Gniewoszach</vt:lpstr>
      <vt:lpstr>Utwardzenie placu przy świetlicy w Bujałach Gniewoszach</vt:lpstr>
      <vt:lpstr>Przebudowa drogi dojazdowej we miejscowości Nowomodna </vt:lpstr>
      <vt:lpstr>Remont drogi dojazdowej w Wierzbicach Guzach </vt:lpstr>
      <vt:lpstr>INWESTYCJE WYKONANE WSPÓLNIE Z POWIATEM</vt:lpstr>
      <vt:lpstr>Przebudowa  drogi powiatowej na odcinku Bujały Gniewosze – Morszków</vt:lpstr>
      <vt:lpstr>Przebudowa chodnika i zjazdów w ciągu drogi powiatowej w miejscowości Gródek </vt:lpstr>
      <vt:lpstr>Przebudowa ul. Długiej  w ciągu drogi powiatowej.</vt:lpstr>
      <vt:lpstr>Inne Inwestycje</vt:lpstr>
      <vt:lpstr>BUDYNKI UŻYTECZNOŚCI PUBLICZNEJ I ŚWIETLICE WIEJSKIE </vt:lpstr>
      <vt:lpstr>Rewitalizacja centrów miejscowości Jabłonna Lacka, Bujały Gniewosze, Łuzki</vt:lpstr>
      <vt:lpstr>Remont Świetlicy Wiejskiej w miejscowości Krzemień-Wieś</vt:lpstr>
      <vt:lpstr>Remont świetlicy wiejskiej w Wierzbicach Strupkach</vt:lpstr>
      <vt:lpstr>Remont świetlicy wiejskiej  w Wirowie</vt:lpstr>
      <vt:lpstr>Remont świetlicy wiejskiej w miejscowości Nowomodna</vt:lpstr>
      <vt:lpstr>Rozbudowa zaplecza kuchennego przy Zespole Szkół w Jabłonnie Lackiej wraz z wyposażeniem</vt:lpstr>
      <vt:lpstr>Utwardzenie placu przy Szkole Podstawowej w Jabłonnie Lackiej</vt:lpstr>
      <vt:lpstr>Zakup  wyposażenia do świetlicy wiejskiej w miejscowości Dzierzby Szlacheckie</vt:lpstr>
      <vt:lpstr>Wspieranie rozwoju turystyki w regionie nadbużańskim poprzez utworzenie  nowoczesnego  Centrum Informacji Turystycznej</vt:lpstr>
      <vt:lpstr>BEZPIECZEŃSTWO </vt:lpstr>
      <vt:lpstr>Zakup średniego samochodu ratowniczo-gaśniczego dla OSP Dzierzby, Gmina                      Jabłonna Lacka”</vt:lpstr>
      <vt:lpstr>Usuwanie wyrobów zawierających azbest z terenu gminy Jabłonna Lacka</vt:lpstr>
      <vt:lpstr>Inne zadania z zakresu bezpieczeństwa</vt:lpstr>
      <vt:lpstr>Inne zadania z zakresu bezpieczeństwa</vt:lpstr>
      <vt:lpstr>OŚWIATA, SPORT, KULTURA </vt:lpstr>
      <vt:lpstr>Zielony zakątek, jesteśmy częścią przyrody - utworzenie ścieżki przyrodniczo-edukacyjnej w Starej Jabłonnie</vt:lpstr>
      <vt:lpstr>Przyroda bez tajemnic – utworzenie ścieżki przyrodniczo-edukacyjnej miejscowości Krzemień.</vt:lpstr>
      <vt:lpstr>Inne zadania z zakresu oświaty, sportu i kultury</vt:lpstr>
      <vt:lpstr>Inne zadania z zakresu oświaty, sportu i kultury</vt:lpstr>
      <vt:lpstr>Inne zadania z zakresu oświaty, sportu i kultury</vt:lpstr>
      <vt:lpstr>Inne zadania z zakresu oświaty, sportu i kultury</vt:lpstr>
      <vt:lpstr>Inne zadania z zakresu oświaty, sportu i kultury</vt:lpstr>
      <vt:lpstr>Inne zadania z zakresu oświaty, sportu i kultury</vt:lpstr>
      <vt:lpstr>Prezentacja programu PowerPoint</vt:lpstr>
      <vt:lpstr>Samorządowy  klub sportowy „Jabłonianka”, uzyskano dofinansowanie na realizacje następujących zadań: </vt:lpstr>
      <vt:lpstr>Mini Szkółka Piłkarska dla dzieci oraz turniej piłki nożnej</vt:lpstr>
      <vt:lpstr>Stowarzyszenie Rozwoju i Promocji, Kultury, Sportu i Rekreacji Gminy Jabłonna Lacka „JABŁOŃ” złożyło wniosek i otrzymało dofinansowanie na projekt: </vt:lpstr>
      <vt:lpstr>"Mięśnie w ruch - rzeźbią brzuch" Budowa siłowni zewnętrznej w miejscowości Jabłonna Lacka </vt:lpstr>
      <vt:lpstr>Przebudowa, remont wraz z modernizacją pomieszczenia pod potrzeby świetlicy wiejskiej w Jabłonnie Lackiej </vt:lpstr>
      <vt:lpstr>OSP Dzierzby</vt:lpstr>
      <vt:lpstr>OSP Czekanów</vt:lpstr>
      <vt:lpstr>OSP Jabłonna Lacka </vt:lpstr>
      <vt:lpstr>OSP Krzemień</vt:lpstr>
      <vt:lpstr>Dziękuję za uwagę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kadencji</dc:title>
  <dc:creator>Użytkownik systemu Windows</dc:creator>
  <cp:lastModifiedBy>BOI</cp:lastModifiedBy>
  <cp:revision>23</cp:revision>
  <dcterms:created xsi:type="dcterms:W3CDTF">2018-10-09T07:39:01Z</dcterms:created>
  <dcterms:modified xsi:type="dcterms:W3CDTF">2018-10-15T08:19:22Z</dcterms:modified>
</cp:coreProperties>
</file>