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sldIdLst>
    <p:sldId id="263" r:id="rId2"/>
    <p:sldId id="264" r:id="rId3"/>
    <p:sldId id="265" r:id="rId4"/>
    <p:sldId id="266" r:id="rId5"/>
    <p:sldId id="256" r:id="rId6"/>
    <p:sldId id="257" r:id="rId7"/>
    <p:sldId id="258" r:id="rId8"/>
    <p:sldId id="259" r:id="rId9"/>
    <p:sldId id="260" r:id="rId10"/>
    <p:sldId id="261" r:id="rId11"/>
    <p:sldId id="262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1" r:id="rId26"/>
    <p:sldId id="282" r:id="rId27"/>
    <p:sldId id="280" r:id="rId28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93483" autoAdjust="0"/>
  </p:normalViewPr>
  <p:slideViewPr>
    <p:cSldViewPr>
      <p:cViewPr varScale="1">
        <p:scale>
          <a:sx n="105" d="100"/>
          <a:sy n="105" d="100"/>
        </p:scale>
        <p:origin x="-1158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smtClean="0"/>
              <a:t>Kliknij, aby edytować styl wzorca podtytułu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48901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5815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48940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697257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61839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604657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652521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632221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40118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22710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80347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889EF6-58AE-40C4-8DE9-BAC769423A89}" type="datetimeFigureOut">
              <a:rPr lang="pl-PL" smtClean="0"/>
              <a:t>29.11.2022</a:t>
            </a:fld>
            <a:endParaRPr lang="pl-PL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3442D6-B662-4CBF-9B43-8CBEA3405721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6967805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jp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sz="6600" b="1" i="1" dirty="0" smtClean="0">
                <a:solidFill>
                  <a:srgbClr val="FFC000"/>
                </a:solidFill>
              </a:rPr>
              <a:t>Gmina Repki </a:t>
            </a:r>
            <a:br>
              <a:rPr lang="pl-PL" sz="6600" b="1" i="1" dirty="0" smtClean="0">
                <a:solidFill>
                  <a:srgbClr val="FFC000"/>
                </a:solidFill>
              </a:rPr>
            </a:br>
            <a:r>
              <a:rPr lang="pl-PL" sz="6600" b="1" i="1" dirty="0" smtClean="0">
                <a:solidFill>
                  <a:srgbClr val="FFC000"/>
                </a:solidFill>
              </a:rPr>
              <a:t>dba o czyste powietrze</a:t>
            </a:r>
            <a:endParaRPr lang="pl-PL" sz="6600" b="1" i="1" dirty="0">
              <a:solidFill>
                <a:srgbClr val="FFC000"/>
              </a:solidFill>
            </a:endParaRPr>
          </a:p>
        </p:txBody>
      </p:sp>
      <p:pic>
        <p:nvPicPr>
          <p:cNvPr id="7170" name="Picture 2" descr="C:\Users\kkuc\Desktop\logo bez tła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4129643"/>
            <a:ext cx="2059880" cy="1470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9754" y="4581128"/>
            <a:ext cx="4320479" cy="10462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22100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23528" y="1628800"/>
            <a:ext cx="8363272" cy="4497363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pl-PL" dirty="0" smtClean="0"/>
              <a:t>Czym są zanieczyszczenia powietrza?</a:t>
            </a:r>
          </a:p>
          <a:p>
            <a:pPr marL="514350" indent="-514350">
              <a:buAutoNum type="arabicPeriod"/>
            </a:pPr>
            <a:r>
              <a:rPr lang="pl-PL" dirty="0"/>
              <a:t>Ź</a:t>
            </a:r>
            <a:r>
              <a:rPr lang="pl-PL" dirty="0" smtClean="0"/>
              <a:t>ródła zanieczyszczeń</a:t>
            </a:r>
          </a:p>
          <a:p>
            <a:pPr marL="514350" indent="-514350">
              <a:buAutoNum type="arabicPeriod"/>
            </a:pPr>
            <a:r>
              <a:rPr lang="pl-PL" dirty="0" smtClean="0"/>
              <a:t>Skutki zanieczyszczeń powietrza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- smog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- dziura ozonowa</a:t>
            </a:r>
          </a:p>
          <a:p>
            <a:pPr marL="0" indent="0">
              <a:buNone/>
            </a:pPr>
            <a:r>
              <a:rPr lang="pl-PL" dirty="0"/>
              <a:t>	</a:t>
            </a:r>
            <a:r>
              <a:rPr lang="pl-PL" dirty="0" smtClean="0"/>
              <a:t>- efekt cieplarniany</a:t>
            </a:r>
          </a:p>
          <a:p>
            <a:pPr marL="0" indent="0">
              <a:buNone/>
            </a:pPr>
            <a:r>
              <a:rPr lang="pl-PL" dirty="0" smtClean="0"/>
              <a:t>4. Zapobieganie zanieczyszczeniom powietrza</a:t>
            </a:r>
          </a:p>
          <a:p>
            <a:pPr marL="0" indent="0">
              <a:buNone/>
            </a:pPr>
            <a:r>
              <a:rPr lang="pl-PL" dirty="0" smtClean="0"/>
              <a:t>5. Ochrona powietrza w Gminie Repki 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857500"/>
            <a:ext cx="8229600" cy="1146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0830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l-PL" b="1" dirty="0" smtClean="0"/>
              <a:t>Zanieczyszczenia powietrza to główne przyczyny zagrażające środowisku naturalnemu.</a:t>
            </a:r>
          </a:p>
          <a:p>
            <a:pPr marL="0" indent="0" algn="ctr">
              <a:buNone/>
            </a:pPr>
            <a:endParaRPr lang="pl-PL" b="1" dirty="0" smtClean="0"/>
          </a:p>
          <a:p>
            <a:pPr marL="0" indent="0" algn="ctr">
              <a:buNone/>
            </a:pPr>
            <a:r>
              <a:rPr lang="pl-PL" b="1" dirty="0" smtClean="0"/>
              <a:t>Spowodowaną są najczęściej przez gazy oraz związki chemiczne, będące efektem działalności człowieka.</a:t>
            </a:r>
            <a:endParaRPr lang="pl-PL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000" y="0"/>
            <a:ext cx="7858425" cy="969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713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1412776"/>
            <a:ext cx="8301608" cy="3545728"/>
          </a:xfrm>
        </p:spPr>
        <p:txBody>
          <a:bodyPr>
            <a:normAutofit fontScale="55000" lnSpcReduction="20000"/>
          </a:bodyPr>
          <a:lstStyle/>
          <a:p>
            <a:pPr marL="0" indent="0" algn="ctr">
              <a:buNone/>
            </a:pPr>
            <a:endParaRPr lang="pl-PL" sz="4000" dirty="0" smtClean="0"/>
          </a:p>
          <a:p>
            <a:pPr marL="0" indent="0" algn="ctr">
              <a:buNone/>
            </a:pPr>
            <a:r>
              <a:rPr lang="pl-PL" sz="6400" b="1" dirty="0" smtClean="0"/>
              <a:t>Źródła zanieczyszczeń</a:t>
            </a:r>
          </a:p>
          <a:p>
            <a:pPr marL="0" indent="0">
              <a:buNone/>
            </a:pPr>
            <a:endParaRPr lang="pl-PL" sz="6400" dirty="0"/>
          </a:p>
          <a:p>
            <a:pPr lvl="1">
              <a:buFontTx/>
              <a:buChar char="-"/>
            </a:pPr>
            <a:r>
              <a:rPr lang="pl-PL" sz="5800" dirty="0" smtClean="0"/>
              <a:t>Dwutlenek</a:t>
            </a:r>
            <a:r>
              <a:rPr lang="pl-PL" sz="5800" dirty="0"/>
              <a:t> </a:t>
            </a:r>
            <a:r>
              <a:rPr lang="pl-PL" sz="5800" dirty="0" smtClean="0"/>
              <a:t>siarki,</a:t>
            </a:r>
          </a:p>
          <a:p>
            <a:pPr lvl="1">
              <a:buFontTx/>
              <a:buChar char="-"/>
            </a:pPr>
            <a:r>
              <a:rPr lang="pl-PL" sz="5800" dirty="0" smtClean="0"/>
              <a:t>Tlenki azotu,</a:t>
            </a:r>
          </a:p>
          <a:p>
            <a:pPr lvl="1">
              <a:buFontTx/>
              <a:buChar char="-"/>
            </a:pPr>
            <a:r>
              <a:rPr lang="pl-PL" sz="5800" dirty="0" smtClean="0"/>
              <a:t>Dwutlenek węgla,</a:t>
            </a:r>
          </a:p>
          <a:p>
            <a:pPr lvl="1">
              <a:buFontTx/>
              <a:buChar char="-"/>
            </a:pPr>
            <a:r>
              <a:rPr lang="pl-PL" sz="5800" dirty="0" smtClean="0"/>
              <a:t>Pyły.</a:t>
            </a:r>
            <a:endParaRPr lang="pl-PL" sz="5800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" r="2505" b="65317"/>
          <a:stretch/>
        </p:blipFill>
        <p:spPr bwMode="auto">
          <a:xfrm>
            <a:off x="3347864" y="5157192"/>
            <a:ext cx="4212000" cy="998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328926"/>
            <a:ext cx="1356307" cy="9707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13553"/>
            <a:ext cx="2602632" cy="6317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871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6625" y="2204864"/>
            <a:ext cx="3917774" cy="2808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ctrTitle"/>
          </p:nvPr>
        </p:nvSpPr>
        <p:spPr>
          <a:xfrm>
            <a:off x="179512" y="-675456"/>
            <a:ext cx="4678288" cy="165861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3200" dirty="0" smtClean="0"/>
              <a:t/>
            </a:r>
            <a:br>
              <a:rPr lang="pl-PL" sz="3200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4000" b="1" dirty="0" smtClean="0"/>
              <a:t>SMOG</a:t>
            </a:r>
            <a:br>
              <a:rPr lang="pl-PL" sz="4000" b="1" dirty="0" smtClean="0"/>
            </a:br>
            <a:r>
              <a:rPr lang="pl-PL" sz="3200" dirty="0"/>
              <a:t/>
            </a:r>
            <a:br>
              <a:rPr lang="pl-PL" sz="3200" dirty="0"/>
            </a:br>
            <a:r>
              <a:rPr lang="pl-PL" sz="2800" b="1" dirty="0" smtClean="0"/>
              <a:t>Smog jest zjawiskiem atmosferycznym powstałym w efekcie wymieszania się powietrza </a:t>
            </a:r>
            <a:br>
              <a:rPr lang="pl-PL" sz="2800" b="1" dirty="0" smtClean="0"/>
            </a:br>
            <a:r>
              <a:rPr lang="pl-PL" sz="2800" b="1" dirty="0" smtClean="0"/>
              <a:t>z dymem i spalinami. </a:t>
            </a:r>
            <a:br>
              <a:rPr lang="pl-PL" sz="2800" b="1" dirty="0" smtClean="0"/>
            </a:br>
            <a:r>
              <a:rPr lang="pl-PL" sz="2800" b="1" dirty="0" smtClean="0"/>
              <a:t>Nazwa „smog” wywodzi się z połączenia angielskich słów </a:t>
            </a:r>
            <a:r>
              <a:rPr lang="pl-PL" sz="2800" b="1" dirty="0" err="1" smtClean="0"/>
              <a:t>smoke</a:t>
            </a:r>
            <a:r>
              <a:rPr lang="pl-PL" sz="2800" b="1" dirty="0" smtClean="0"/>
              <a:t> – dym </a:t>
            </a:r>
            <a:br>
              <a:rPr lang="pl-PL" sz="2800" b="1" dirty="0" smtClean="0"/>
            </a:br>
            <a:r>
              <a:rPr lang="pl-PL" sz="2800" b="1" dirty="0" smtClean="0"/>
              <a:t>i </a:t>
            </a:r>
            <a:r>
              <a:rPr lang="pl-PL" sz="2800" b="1" dirty="0" err="1" smtClean="0"/>
              <a:t>fog</a:t>
            </a:r>
            <a:r>
              <a:rPr lang="pl-PL" sz="2800" b="1" dirty="0" smtClean="0"/>
              <a:t> – mgła. </a:t>
            </a:r>
            <a:endParaRPr lang="pl-PL" sz="28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7806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ytuł 2"/>
          <p:cNvSpPr>
            <a:spLocks noGrp="1"/>
          </p:cNvSpPr>
          <p:nvPr>
            <p:ph type="title"/>
          </p:nvPr>
        </p:nvSpPr>
        <p:spPr>
          <a:xfrm>
            <a:off x="4427984" y="620688"/>
            <a:ext cx="4330824" cy="5826976"/>
          </a:xfrm>
        </p:spPr>
        <p:txBody>
          <a:bodyPr>
            <a:normAutofit/>
          </a:bodyPr>
          <a:lstStyle/>
          <a:p>
            <a:pPr algn="ctr"/>
            <a:r>
              <a:rPr lang="pl-PL" sz="2800" b="1" dirty="0" smtClean="0"/>
              <a:t/>
            </a:r>
            <a:br>
              <a:rPr lang="pl-PL" sz="2800" b="1" dirty="0" smtClean="0"/>
            </a:br>
            <a:r>
              <a:rPr lang="pl-PL" sz="2800" b="1" dirty="0" smtClean="0"/>
              <a:t>Smog tworzy się w wyniku </a:t>
            </a:r>
            <a:r>
              <a:rPr lang="pl-PL" sz="2800" b="1" dirty="0"/>
              <a:t>bezwietrznej pogody oraz </a:t>
            </a:r>
            <a:r>
              <a:rPr lang="pl-PL" sz="2800" b="1" dirty="0" smtClean="0"/>
              <a:t>wilgotnego powietrza.</a:t>
            </a:r>
            <a:br>
              <a:rPr lang="pl-PL" sz="2800" b="1" dirty="0" smtClean="0"/>
            </a:br>
            <a:r>
              <a:rPr lang="pl-PL" sz="2800" b="1" dirty="0"/>
              <a:t/>
            </a:r>
            <a:br>
              <a:rPr lang="pl-PL" sz="2800" b="1" dirty="0"/>
            </a:br>
            <a:r>
              <a:rPr lang="pl-PL" sz="2800" b="1" dirty="0" smtClean="0"/>
              <a:t>Najczęściej występuje na terenach dolinnych oraz innych zagłębieniach terenu.</a:t>
            </a:r>
            <a:r>
              <a:rPr lang="pl-PL" sz="2800" b="1" dirty="0"/>
              <a:t/>
            </a:r>
            <a:br>
              <a:rPr lang="pl-PL" sz="2800" b="1" dirty="0"/>
            </a:br>
            <a:endParaRPr lang="pl-PL" sz="2800" b="1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449" y="2348880"/>
            <a:ext cx="3959542" cy="2880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85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5216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78138" y="2204864"/>
            <a:ext cx="4906888" cy="452596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l-PL" dirty="0" smtClean="0"/>
          </a:p>
          <a:p>
            <a:pPr marL="514350" indent="-514350" algn="ctr">
              <a:buAutoNum type="arabicPeriod"/>
            </a:pPr>
            <a:r>
              <a:rPr lang="pl-PL" dirty="0" smtClean="0"/>
              <a:t>Zakłady przemysłowe i energetyczne</a:t>
            </a:r>
          </a:p>
          <a:p>
            <a:pPr marL="514350" indent="-514350" algn="ctr">
              <a:buAutoNum type="arabicPeriod"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Szkodliwe pyły i związki chemiczne, które emitowane są przez kominy fabryk, zakładów i elektrowni.</a:t>
            </a:r>
            <a:endParaRPr lang="pl-PL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2048" y="3284984"/>
            <a:ext cx="3662139" cy="25363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1931448" y="1268760"/>
            <a:ext cx="554461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/>
              <a:t>ŹRÓDŁA POWSTAWANIA SMOGU</a:t>
            </a: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513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1714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62068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b="1" dirty="0" smtClean="0"/>
              <a:t>ŹRÓDŁA POWSTAWANIA </a:t>
            </a:r>
            <a:br>
              <a:rPr lang="pl-PL" b="1" dirty="0" smtClean="0"/>
            </a:br>
            <a:r>
              <a:rPr lang="pl-PL" b="1" dirty="0" smtClean="0"/>
              <a:t>SMOGU</a:t>
            </a:r>
            <a:r>
              <a:rPr lang="pl-PL" dirty="0" smtClean="0"/>
              <a:t/>
            </a:r>
            <a:br>
              <a:rPr lang="pl-PL" dirty="0" smtClean="0"/>
            </a:b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23928" y="1988840"/>
            <a:ext cx="4762872" cy="41373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pl-PL" dirty="0" smtClean="0"/>
          </a:p>
          <a:p>
            <a:pPr marL="0" indent="0" algn="ctr">
              <a:buNone/>
            </a:pPr>
            <a:r>
              <a:rPr lang="pl-PL" dirty="0" smtClean="0"/>
              <a:t>2. Transport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Wszelkie pojazdy mechaniczne napędzane silnikami spalinowymi uwalniają spaliny, które unoszą się w powietrzu</a:t>
            </a:r>
            <a:endParaRPr lang="pl-PL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384" y="3284984"/>
            <a:ext cx="2958397" cy="2465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7268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629628" y="2852936"/>
            <a:ext cx="4752528" cy="3633267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 smtClean="0"/>
              <a:t>3. Rolnictwo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Emitowane </a:t>
            </a:r>
            <a:r>
              <a:rPr lang="pl-PL" dirty="0"/>
              <a:t>do atmosfery gazy cieplarniane oraz pyły, odory i związki chemiczne ulatniające się podczas </a:t>
            </a:r>
            <a:r>
              <a:rPr lang="pl-PL" dirty="0" smtClean="0"/>
              <a:t>zabiegów </a:t>
            </a:r>
            <a:r>
              <a:rPr lang="pl-PL" dirty="0"/>
              <a:t>z nadmiernym użyciem środków ochrony roślin. </a:t>
            </a:r>
          </a:p>
        </p:txBody>
      </p:sp>
      <p:sp>
        <p:nvSpPr>
          <p:cNvPr id="4" name="Tytuł 3"/>
          <p:cNvSpPr txBox="1">
            <a:spLocks noGrp="1"/>
          </p:cNvSpPr>
          <p:nvPr>
            <p:ph type="title"/>
          </p:nvPr>
        </p:nvSpPr>
        <p:spPr>
          <a:xfrm>
            <a:off x="465124" y="764704"/>
            <a:ext cx="83016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4000" b="1" dirty="0" smtClean="0"/>
              <a:t/>
            </a:r>
            <a:br>
              <a:rPr lang="pl-PL" sz="4000" b="1" dirty="0" smtClean="0"/>
            </a:br>
            <a:r>
              <a:rPr lang="pl-PL" sz="4000" b="1" dirty="0" smtClean="0"/>
              <a:t>ŹRÓDŁA POWSTAWANIA </a:t>
            </a:r>
            <a:br>
              <a:rPr lang="pl-PL" sz="4000" b="1" dirty="0" smtClean="0"/>
            </a:br>
            <a:r>
              <a:rPr lang="pl-PL" sz="4000" b="1" dirty="0" smtClean="0"/>
              <a:t>SMOGU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3" y="3212976"/>
            <a:ext cx="3258629" cy="23167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628" y="-36096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6711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611560" y="476672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smtClean="0">
                <a:solidFill>
                  <a:prstClr val="white"/>
                </a:solidFill>
              </a:rPr>
              <a:t/>
            </a:r>
            <a:br>
              <a:rPr lang="pl-PL" sz="4000" b="1" dirty="0" smtClean="0">
                <a:solidFill>
                  <a:prstClr val="white"/>
                </a:solidFill>
              </a:rPr>
            </a:br>
            <a:r>
              <a:rPr lang="pl-PL" sz="4000" b="1" dirty="0">
                <a:solidFill>
                  <a:prstClr val="white"/>
                </a:solidFill>
              </a:rPr>
              <a:t/>
            </a:r>
            <a:br>
              <a:rPr lang="pl-PL" sz="4000" b="1" dirty="0">
                <a:solidFill>
                  <a:prstClr val="white"/>
                </a:solidFill>
              </a:rPr>
            </a:br>
            <a:r>
              <a:rPr lang="pl-PL" sz="4000" b="1" dirty="0" smtClean="0">
                <a:solidFill>
                  <a:prstClr val="white"/>
                </a:solidFill>
              </a:rPr>
              <a:t>ŹRÓDŁA </a:t>
            </a:r>
            <a:r>
              <a:rPr lang="pl-PL" sz="4000" b="1" dirty="0">
                <a:solidFill>
                  <a:prstClr val="white"/>
                </a:solidFill>
              </a:rPr>
              <a:t>POWSTAWANIA </a:t>
            </a:r>
            <a:br>
              <a:rPr lang="pl-PL" sz="4000" b="1" dirty="0">
                <a:solidFill>
                  <a:prstClr val="white"/>
                </a:solidFill>
              </a:rPr>
            </a:br>
            <a:r>
              <a:rPr lang="pl-PL" sz="4000" b="1" dirty="0">
                <a:solidFill>
                  <a:prstClr val="white"/>
                </a:solidFill>
              </a:rPr>
              <a:t>SMOGU</a:t>
            </a:r>
            <a:endParaRPr lang="pl-PL" sz="4000" b="1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006759" y="2564904"/>
            <a:ext cx="5122912" cy="4065315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pl-PL" dirty="0" smtClean="0"/>
              <a:t>4. Ogrzewanie budynków</a:t>
            </a:r>
          </a:p>
          <a:p>
            <a:pPr marL="0" indent="0">
              <a:buNone/>
            </a:pPr>
            <a:endParaRPr lang="pl-PL" dirty="0" smtClean="0"/>
          </a:p>
          <a:p>
            <a:pPr marL="0" indent="0" algn="ctr">
              <a:buNone/>
            </a:pPr>
            <a:r>
              <a:rPr lang="pl-PL" dirty="0" smtClean="0"/>
              <a:t>Niskoenergetyczny opał, niewłaściwe użytkowanie kotłów i pieców grzewczych oraz spalanie w nich odpadów domowych i śmieci powodują zapylenia powietrza poprzez dymy unoszące się z domowych kominów.</a:t>
            </a:r>
            <a:endParaRPr lang="pl-PL" dirty="0"/>
          </a:p>
          <a:p>
            <a:pPr marL="0" indent="0">
              <a:buNone/>
            </a:pPr>
            <a:endParaRPr lang="pl-PL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429000"/>
            <a:ext cx="3512526" cy="2808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42521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21196" y="2347222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 smtClean="0"/>
              <a:t>Dziura ozonowa jest zjawiskiem polegającym </a:t>
            </a:r>
            <a:br>
              <a:rPr lang="pl-PL" dirty="0" smtClean="0"/>
            </a:br>
            <a:r>
              <a:rPr lang="pl-PL" dirty="0" smtClean="0"/>
              <a:t>na zmniejszaniu się ilości ozonu w stratosferze ziemskiej.</a:t>
            </a:r>
          </a:p>
          <a:p>
            <a:pPr marL="0" indent="0">
              <a:buNone/>
            </a:pPr>
            <a:endParaRPr lang="pl-PL" dirty="0"/>
          </a:p>
          <a:p>
            <a:pPr marL="0" indent="0" algn="ctr">
              <a:buNone/>
            </a:pPr>
            <a:r>
              <a:rPr lang="pl-PL" dirty="0" smtClean="0"/>
              <a:t>To niebezpieczne zjawisko, ponieważ ozon odpowiada za pochłanianie promieniowania ultrafioletowego pochodzącego ze słońca, które jest szkodliwe dla organizmów żywych.</a:t>
            </a:r>
          </a:p>
        </p:txBody>
      </p:sp>
      <p:sp>
        <p:nvSpPr>
          <p:cNvPr id="4" name="Prostokąt 3"/>
          <p:cNvSpPr/>
          <p:nvPr/>
        </p:nvSpPr>
        <p:spPr>
          <a:xfrm>
            <a:off x="1619672" y="548680"/>
            <a:ext cx="18473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spcBef>
                <a:spcPct val="20000"/>
              </a:spcBef>
            </a:pPr>
            <a:endParaRPr lang="pl-PL" sz="4800" dirty="0">
              <a:solidFill>
                <a:prstClr val="white"/>
              </a:solidFill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1979712" y="517938"/>
            <a:ext cx="5112568" cy="1581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20000"/>
              </a:spcBef>
            </a:pPr>
            <a:endParaRPr lang="pl-PL" sz="4400" b="1" dirty="0" smtClean="0">
              <a:solidFill>
                <a:prstClr val="white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pl-PL" sz="4400" b="1" dirty="0" smtClean="0">
                <a:solidFill>
                  <a:prstClr val="white"/>
                </a:solidFill>
              </a:rPr>
              <a:t>DZIURA </a:t>
            </a:r>
            <a:r>
              <a:rPr lang="pl-PL" sz="4400" b="1" dirty="0">
                <a:solidFill>
                  <a:prstClr val="white"/>
                </a:solidFill>
              </a:rPr>
              <a:t>OZONOWA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662" y="188640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14748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4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387" y="3356992"/>
            <a:ext cx="7401258" cy="2482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pole tekstowe 4"/>
          <p:cNvSpPr txBox="1"/>
          <p:nvPr/>
        </p:nvSpPr>
        <p:spPr>
          <a:xfrm>
            <a:off x="683568" y="1202043"/>
            <a:ext cx="806489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5400" b="1" dirty="0" smtClean="0"/>
              <a:t>Schemat powstawania dziury ozonowej</a:t>
            </a:r>
            <a:endParaRPr lang="pl-PL" sz="5400" b="1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657" y="177877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2451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980728"/>
            <a:ext cx="8229600" cy="557748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dirty="0" smtClean="0"/>
              <a:t>Dziura ozonowa powstaje w wyniku nadmiernej emisji do atmosfery gazów zwanych freonami.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1976" y="2636912"/>
            <a:ext cx="4046712" cy="28087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611560" y="2031605"/>
            <a:ext cx="3528392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400" dirty="0" smtClean="0"/>
              <a:t>Freony to związki chemiczne, w składzie których znajdują się atomy fluoru lub chloru. Do niedawna wykorzystywano je jako czynnik chłodzący lub środek napędowy w aerozolach. Obecnie ogranicza się ich zużycie ze względu na ich szkodliwy wpływ na środowisko.</a:t>
            </a:r>
            <a:endParaRPr lang="pl-PL" sz="2400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138" y="0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0665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2453116"/>
            <a:ext cx="3672408" cy="4392488"/>
          </a:xfrm>
        </p:spPr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pl-PL" sz="3600" b="1" dirty="0" smtClean="0"/>
              <a:t>Efekt cieplarniany to zjawisko spowodowane zdolnością atmosfery do przepuszczania dużej ilości promieniowania słonecznego (światła) oraz zatrzymywania promieniowania Ziemi (głównie cieplnego). </a:t>
            </a:r>
            <a:endParaRPr lang="pl-PL" sz="3600" b="1" dirty="0"/>
          </a:p>
          <a:p>
            <a:pPr marL="0" indent="0" algn="just">
              <a:buNone/>
            </a:pPr>
            <a:endParaRPr lang="pl-PL" sz="4000" b="1" dirty="0" smtClean="0"/>
          </a:p>
          <a:p>
            <a:pPr marL="0" indent="0" algn="ctr">
              <a:buNone/>
            </a:pPr>
            <a:endParaRPr lang="pl-PL" sz="4800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636912"/>
            <a:ext cx="4286250" cy="36724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ole tekstowe 3"/>
          <p:cNvSpPr txBox="1"/>
          <p:nvPr/>
        </p:nvSpPr>
        <p:spPr>
          <a:xfrm>
            <a:off x="2123726" y="1124744"/>
            <a:ext cx="561083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4800" b="1" dirty="0" smtClean="0"/>
              <a:t>EFEKT CIEPLARNIANY</a:t>
            </a: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7" y="143044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2540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764704"/>
            <a:ext cx="8229600" cy="5361459"/>
          </a:xfrm>
        </p:spPr>
        <p:txBody>
          <a:bodyPr/>
          <a:lstStyle/>
          <a:p>
            <a:pPr marL="0" indent="0" algn="ctr">
              <a:buNone/>
            </a:pPr>
            <a:endParaRPr lang="pl-PL" b="1" dirty="0" smtClean="0"/>
          </a:p>
          <a:p>
            <a:pPr marL="0" indent="0" algn="ctr">
              <a:buNone/>
            </a:pPr>
            <a:endParaRPr lang="pl-PL" b="1" dirty="0"/>
          </a:p>
          <a:p>
            <a:pPr marL="0" indent="0" algn="ctr">
              <a:buNone/>
            </a:pPr>
            <a:r>
              <a:rPr lang="pl-PL" b="1" dirty="0" smtClean="0"/>
              <a:t>Przyczyny powstawania efektu cieplarnianego</a:t>
            </a:r>
          </a:p>
          <a:p>
            <a:pPr marL="0" indent="0">
              <a:buNone/>
            </a:pPr>
            <a:endParaRPr lang="pl-PL" dirty="0"/>
          </a:p>
          <a:p>
            <a:pPr marL="514350" indent="-514350">
              <a:buAutoNum type="arabicPeriod"/>
            </a:pPr>
            <a:r>
              <a:rPr lang="pl-PL" dirty="0" smtClean="0"/>
              <a:t>Pożary, wypalanie lasów</a:t>
            </a:r>
          </a:p>
          <a:p>
            <a:pPr marL="514350" indent="-514350">
              <a:buAutoNum type="arabicPeriod"/>
            </a:pPr>
            <a:r>
              <a:rPr lang="pl-PL" dirty="0" smtClean="0"/>
              <a:t>Gazy produkowane przez elektrociepłownie i fabryki</a:t>
            </a:r>
          </a:p>
          <a:p>
            <a:pPr marL="514350" indent="-514350">
              <a:buAutoNum type="arabicPeriod"/>
            </a:pPr>
            <a:r>
              <a:rPr lang="pl-PL" dirty="0" smtClean="0"/>
              <a:t>Spaliny ze środków transportu. </a:t>
            </a:r>
            <a:endParaRPr lang="pl-PL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299" y="260648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8474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95936" y="1600200"/>
            <a:ext cx="4690864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/>
              <a:t>S</a:t>
            </a:r>
            <a:r>
              <a:rPr lang="pl-PL" dirty="0" smtClean="0"/>
              <a:t>kutkiem efektu cieplarnianego jest </a:t>
            </a:r>
            <a:r>
              <a:rPr lang="pl-PL" b="1" dirty="0" smtClean="0"/>
              <a:t>globalne ocieplenie</a:t>
            </a:r>
            <a:r>
              <a:rPr lang="pl-PL" dirty="0" smtClean="0"/>
              <a:t>, które skutkuje podwyższeniem średniej temperatury atmosfery przy powierzchni ziemi </a:t>
            </a:r>
            <a:br>
              <a:rPr lang="pl-PL" dirty="0" smtClean="0"/>
            </a:br>
            <a:r>
              <a:rPr lang="pl-PL" dirty="0" smtClean="0"/>
              <a:t>i oceanów.</a:t>
            </a: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502" y="1729483"/>
            <a:ext cx="3096344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AutoShape 4" descr="Jest 50 proc. szans, że globalne ocieplenie nie przekroczy krytycznego  poziomu - rp.pl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l-PL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506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264696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pl-PL" sz="2800" b="1" dirty="0" smtClean="0"/>
          </a:p>
          <a:p>
            <a:pPr marL="0" indent="0" algn="ctr">
              <a:buNone/>
            </a:pPr>
            <a:endParaRPr lang="pl-PL" sz="2800" b="1" dirty="0"/>
          </a:p>
          <a:p>
            <a:pPr marL="0" indent="0" algn="ctr">
              <a:buNone/>
            </a:pPr>
            <a:r>
              <a:rPr lang="pl-PL" sz="2800" b="1" dirty="0" smtClean="0"/>
              <a:t>ZAPOBIEGANIE ZANIECZYSZCZENIOM POWIETRZA</a:t>
            </a:r>
          </a:p>
          <a:p>
            <a:pPr marL="0" indent="0" algn="ctr">
              <a:buNone/>
            </a:pPr>
            <a:endParaRPr lang="pl-PL" sz="2800" b="1" dirty="0"/>
          </a:p>
          <a:p>
            <a:r>
              <a:rPr lang="pl-PL" sz="2400" b="1" dirty="0" smtClean="0"/>
              <a:t>Ograniczanie emisji szkodliwych gazów poprzez stosowanie odnawialnych źródeł energii</a:t>
            </a:r>
          </a:p>
          <a:p>
            <a:pPr algn="ctr"/>
            <a:endParaRPr lang="pl-PL" sz="2400" b="1" dirty="0" smtClean="0"/>
          </a:p>
          <a:p>
            <a:r>
              <a:rPr lang="pl-PL" sz="2400" b="1" dirty="0" smtClean="0"/>
              <a:t>Stosowanie w elektrociepłowniach i zakładach przemysłowych specjalnych instalacji i filtrów ograniczających emisję dwutlenku węgla</a:t>
            </a:r>
          </a:p>
          <a:p>
            <a:pPr algn="just"/>
            <a:endParaRPr lang="pl-PL" sz="2400" b="1" dirty="0" smtClean="0"/>
          </a:p>
          <a:p>
            <a:r>
              <a:rPr lang="pl-PL" sz="2400" b="1" dirty="0" smtClean="0"/>
              <a:t>Ocieplanie budynków i stosowanie w nich ekologicznych surowców grzewczych</a:t>
            </a:r>
          </a:p>
          <a:p>
            <a:pPr algn="ctr"/>
            <a:endParaRPr lang="pl-PL" sz="2400" b="1" dirty="0" smtClean="0"/>
          </a:p>
          <a:p>
            <a:r>
              <a:rPr lang="pl-PL" sz="2400" b="1" dirty="0" smtClean="0"/>
              <a:t>Sadzenie roślinności w miejscach wysokiego stężenia zanieczyszczeń</a:t>
            </a:r>
          </a:p>
          <a:p>
            <a:pPr marL="0" indent="0" algn="ctr">
              <a:buNone/>
            </a:pPr>
            <a:endParaRPr lang="pl-PL" sz="2800" b="1" dirty="0"/>
          </a:p>
          <a:p>
            <a:pPr marL="0" indent="0" algn="ctr">
              <a:buNone/>
            </a:pPr>
            <a:endParaRPr lang="pl-PL" sz="2800" b="1" dirty="0" smtClean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3227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172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dirty="0" smtClean="0"/>
              <a:t/>
            </a:r>
            <a:br>
              <a:rPr lang="pl-PL" dirty="0" smtClean="0"/>
            </a:br>
            <a:r>
              <a:rPr lang="pl-PL" dirty="0"/>
              <a:t/>
            </a:r>
            <a:br>
              <a:rPr lang="pl-PL" dirty="0"/>
            </a:br>
            <a:r>
              <a:rPr lang="pl-PL" dirty="0" smtClean="0"/>
              <a:t>OCHRONA POWIETRZA </a:t>
            </a:r>
            <a:br>
              <a:rPr lang="pl-PL" dirty="0" smtClean="0"/>
            </a:br>
            <a:r>
              <a:rPr lang="pl-PL" dirty="0" smtClean="0"/>
              <a:t>W GMINIE REPKI</a:t>
            </a:r>
            <a:endParaRPr lang="pl-PL" dirty="0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988840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endParaRPr lang="pl-PL" dirty="0" smtClean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pl-PL" dirty="0" smtClean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Głównym źródłem emisji zanieczyszczeń do powietrza na terenie Gminy Repki jest emisja niska oraz emisja antropogeniczna (czyli taka, która wynika z działalności człowieka). Na terenie gminy nie występują duże emitory zanieczyszczeń do powietrza. Emisja antropogeniczna obejmuje emisję z zakładów przemysłowych i energetycznych, natomiast emisja  niska  obejmuje  emisję  ze  źródeł,  do  których  zalicza się  głównie paleniska domowe (małe kotłownie, prywatne zakłady itp.) jak i z gospodarki komunalnej (kotłownie).</a:t>
            </a:r>
            <a:endParaRPr lang="pl-PL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54277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13184" y="1674653"/>
            <a:ext cx="3898776" cy="4525963"/>
          </a:xfrm>
        </p:spPr>
        <p:txBody>
          <a:bodyPr/>
          <a:lstStyle/>
          <a:p>
            <a:pPr marL="0" indent="0" algn="ctr">
              <a:buNone/>
            </a:pPr>
            <a:r>
              <a:rPr lang="pl-PL" sz="2800" dirty="0" smtClean="0"/>
              <a:t>Aby poprawić jakość powietrza na terenie Gminy Repki, w 2019 roku przystąpiliśmy do programu </a:t>
            </a:r>
            <a:r>
              <a:rPr lang="pl-PL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„Ochrona </a:t>
            </a:r>
            <a:r>
              <a:rPr lang="pl-PL" sz="2800" dirty="0">
                <a:latin typeface="Calibri" panose="020F0502020204030204" pitchFamily="34" charset="0"/>
                <a:cs typeface="Calibri" panose="020F0502020204030204" pitchFamily="34" charset="0"/>
              </a:rPr>
              <a:t>powietrza – wymiana urządzeń grzewczych w gminie Repki”. </a:t>
            </a:r>
            <a:endParaRPr lang="pl-PL" sz="2800" dirty="0" smtClean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l-PL" dirty="0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640102"/>
            <a:ext cx="4752528" cy="3663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10763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052736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pPr marL="45720" indent="0">
              <a:buNone/>
            </a:pPr>
            <a:r>
              <a:rPr lang="pl-PL" dirty="0" smtClean="0">
                <a:solidFill>
                  <a:schemeClr val="tx1"/>
                </a:solidFill>
              </a:rPr>
              <a:t>W ramach realizacji inwestycji na terenie Gminy Repki zostało wymienionych łącznie </a:t>
            </a:r>
            <a:r>
              <a:rPr lang="pl-PL" b="1" dirty="0" smtClean="0">
                <a:solidFill>
                  <a:schemeClr val="tx1"/>
                </a:solidFill>
              </a:rPr>
              <a:t>68</a:t>
            </a:r>
            <a:r>
              <a:rPr lang="pl-PL" dirty="0" smtClean="0">
                <a:solidFill>
                  <a:schemeClr val="tx1"/>
                </a:solidFill>
              </a:rPr>
              <a:t> </a:t>
            </a:r>
            <a:r>
              <a:rPr lang="pl-PL" b="1" dirty="0" smtClean="0">
                <a:solidFill>
                  <a:schemeClr val="tx1"/>
                </a:solidFill>
              </a:rPr>
              <a:t>urządzeń grzewczych</a:t>
            </a:r>
            <a:r>
              <a:rPr lang="pl-PL" dirty="0" smtClean="0">
                <a:solidFill>
                  <a:schemeClr val="tx1"/>
                </a:solidFill>
              </a:rPr>
              <a:t>, w tym: </a:t>
            </a:r>
          </a:p>
          <a:p>
            <a:pPr marL="45720" indent="0">
              <a:buNone/>
            </a:pPr>
            <a:endParaRPr lang="pl-PL" dirty="0" smtClean="0">
              <a:solidFill>
                <a:schemeClr val="tx1"/>
              </a:solidFill>
            </a:endParaRPr>
          </a:p>
          <a:p>
            <a:r>
              <a:rPr lang="pl-PL" dirty="0" smtClean="0">
                <a:solidFill>
                  <a:schemeClr val="tx1"/>
                </a:solidFill>
              </a:rPr>
              <a:t>45 kotłów gazowych, 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11 kotłów na </a:t>
            </a:r>
            <a:r>
              <a:rPr lang="pl-PL" dirty="0" err="1" smtClean="0">
                <a:solidFill>
                  <a:schemeClr val="tx1"/>
                </a:solidFill>
              </a:rPr>
              <a:t>pellet</a:t>
            </a:r>
            <a:r>
              <a:rPr lang="pl-PL" dirty="0" smtClean="0">
                <a:solidFill>
                  <a:schemeClr val="tx1"/>
                </a:solidFill>
              </a:rPr>
              <a:t>, 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12 kotłów zgazowujących drewno, </a:t>
            </a:r>
          </a:p>
          <a:p>
            <a:r>
              <a:rPr lang="pl-PL" dirty="0" smtClean="0">
                <a:solidFill>
                  <a:schemeClr val="tx1"/>
                </a:solidFill>
              </a:rPr>
              <a:t>oraz zamontowano 3 instalacje fotowoltaiczne o mocy 3,06 </a:t>
            </a:r>
            <a:r>
              <a:rPr lang="pl-PL" dirty="0" err="1" smtClean="0">
                <a:solidFill>
                  <a:schemeClr val="tx1"/>
                </a:solidFill>
              </a:rPr>
              <a:t>kWp</a:t>
            </a:r>
            <a:r>
              <a:rPr lang="pl-PL" dirty="0" smtClean="0">
                <a:solidFill>
                  <a:schemeClr val="tx1"/>
                </a:solidFill>
              </a:rPr>
              <a:t>.</a:t>
            </a:r>
          </a:p>
          <a:p>
            <a:endParaRPr lang="pl-PL" dirty="0" smtClean="0"/>
          </a:p>
          <a:p>
            <a:endParaRPr lang="pl-PL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188640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581799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8075" y="1628800"/>
            <a:ext cx="3122366" cy="25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 smtClean="0"/>
              <a:t>Efekty realizacji inwestycji</a:t>
            </a:r>
            <a:endParaRPr lang="pl-PL" dirty="0"/>
          </a:p>
        </p:txBody>
      </p:sp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64607"/>
            <a:ext cx="2334970" cy="3513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Symbol zastępczy zawartości 3"/>
          <p:cNvPicPr>
            <a:picLocks noGrp="1"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3930" y="2204864"/>
            <a:ext cx="2664296" cy="3888807"/>
          </a:xfrm>
          <a:prstGeom prst="rect">
            <a:avLst/>
          </a:prstGeom>
        </p:spPr>
      </p:pic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392" y="4293096"/>
            <a:ext cx="3349049" cy="24618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35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" y="332656"/>
            <a:ext cx="9144000" cy="57935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68363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84482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 smtClean="0"/>
              <a:t>W celu ochrony powietrza w 2022 roku Gmina Repki zrealizowała projekt pn. „</a:t>
            </a:r>
            <a:r>
              <a:rPr lang="pl-PL" dirty="0"/>
              <a:t>Poprawa jakości powietrza na terenie Gminy Repki poprzez nasadzenia drzew i </a:t>
            </a:r>
            <a:r>
              <a:rPr lang="pl-PL" dirty="0" smtClean="0"/>
              <a:t>krzewów”. Dzięki dofinansowaniu ze środków budżetu województwa mazowieckiego w 2 miejscowościach naszej gminy udało się nasadzić łącznie ponad 1,7 tys. nowych roślin.</a:t>
            </a:r>
            <a:endParaRPr lang="pl-PL" dirty="0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60648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03647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391" y="1364949"/>
            <a:ext cx="3888432" cy="25826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3852457"/>
            <a:ext cx="4487306" cy="298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2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700808"/>
            <a:ext cx="3744416" cy="248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5733256"/>
            <a:ext cx="2640013" cy="706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4781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12642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67544" y="1268760"/>
            <a:ext cx="8219256" cy="48574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l-PL" dirty="0" smtClean="0"/>
              <a:t>Gmina Repki ma swój udział również w sferze inwestowania w odnawialne źródła energii.</a:t>
            </a:r>
          </a:p>
          <a:p>
            <a:pPr marL="0" indent="0" algn="ctr">
              <a:buNone/>
            </a:pPr>
            <a:r>
              <a:rPr lang="pl-PL" dirty="0" smtClean="0"/>
              <a:t>W 2019 roku zrealizowaliśmy projekt pn. „Słoneczne Gminy Wschodniego Mazowsza – energia solarna energią przyszłości”. W ramach przedsięwzięcia na terenie gminy Repki zamontowanych zostało 250 instalacji kolektorów słonecznych oraz 121 instalacji fotowoltaicznych w gospodarstwach domowych.</a:t>
            </a:r>
            <a:endParaRPr lang="pl-PL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938" y="116632"/>
            <a:ext cx="785812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0242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4293096"/>
            <a:ext cx="3761064" cy="2498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88432" y="557808"/>
            <a:ext cx="8229600" cy="1143000"/>
          </a:xfrm>
        </p:spPr>
        <p:txBody>
          <a:bodyPr>
            <a:noAutofit/>
          </a:bodyPr>
          <a:lstStyle/>
          <a:p>
            <a:r>
              <a:rPr lang="pl-PL" sz="3200" b="1" dirty="0" smtClean="0"/>
              <a:t>Urządzenia zamontowane w ramach projektu</a:t>
            </a:r>
            <a:endParaRPr lang="pl-PL" sz="3200" b="1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281" y="1772816"/>
            <a:ext cx="2538387" cy="2694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29" y="1700808"/>
            <a:ext cx="2466379" cy="29016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437170"/>
            <a:ext cx="3227773" cy="24208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772" y="1700808"/>
            <a:ext cx="2997140" cy="301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902" y="0"/>
            <a:ext cx="7864475" cy="969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491278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457200" y="620688"/>
            <a:ext cx="8229600" cy="5505475"/>
          </a:xfrm>
        </p:spPr>
        <p:txBody>
          <a:bodyPr/>
          <a:lstStyle/>
          <a:p>
            <a:pPr marL="0" indent="0" algn="ctr">
              <a:buNone/>
            </a:pPr>
            <a:r>
              <a:rPr lang="pl-PL" sz="3600" b="1" dirty="0" smtClean="0"/>
              <a:t>Dziękujemy za uwagę!!!</a:t>
            </a:r>
          </a:p>
          <a:p>
            <a:pPr marL="0" indent="0" algn="ctr">
              <a:buNone/>
            </a:pPr>
            <a:endParaRPr lang="pl-PL" sz="2400" b="1" dirty="0" smtClean="0"/>
          </a:p>
          <a:p>
            <a:pPr marL="0" indent="0" algn="ctr">
              <a:buNone/>
            </a:pPr>
            <a:endParaRPr lang="pl-PL" sz="2400" b="1" dirty="0" smtClean="0"/>
          </a:p>
          <a:p>
            <a:pPr marL="0" indent="0" algn="ctr">
              <a:buNone/>
            </a:pPr>
            <a:r>
              <a:rPr lang="pl-PL" sz="2400" b="1" dirty="0" smtClean="0"/>
              <a:t>Projekt </a:t>
            </a:r>
            <a:r>
              <a:rPr lang="pl-PL" sz="2400" b="1" dirty="0"/>
              <a:t>dofinansowany ze środków</a:t>
            </a:r>
            <a:endParaRPr lang="pl-PL" sz="2400" dirty="0"/>
          </a:p>
          <a:p>
            <a:pPr marL="0" indent="0" algn="ctr">
              <a:buNone/>
            </a:pPr>
            <a:r>
              <a:rPr lang="pl-PL" sz="2400" b="1" dirty="0"/>
              <a:t>Samorządu Województwa Mazowieckiego</a:t>
            </a:r>
            <a:endParaRPr lang="pl-PL" sz="2400" dirty="0"/>
          </a:p>
          <a:p>
            <a:endParaRPr lang="pl-PL" dirty="0"/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4874" y="3284984"/>
            <a:ext cx="4792663" cy="1133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Prostokąt 3"/>
          <p:cNvSpPr/>
          <p:nvPr/>
        </p:nvSpPr>
        <p:spPr>
          <a:xfrm>
            <a:off x="4139952" y="4869160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pl-PL" dirty="0">
                <a:ea typeface="Calibri"/>
                <a:cs typeface="Times New Roman"/>
              </a:rPr>
              <a:t>#Mazowszepomaga      </a:t>
            </a:r>
            <a:endParaRPr lang="pl-PL" dirty="0" smtClean="0">
              <a:ea typeface="Calibri"/>
              <a:cs typeface="Times New Roman"/>
            </a:endParaRPr>
          </a:p>
          <a:p>
            <a:r>
              <a:rPr lang="pl-PL" dirty="0" smtClean="0">
                <a:ea typeface="Calibri"/>
                <a:cs typeface="Times New Roman"/>
              </a:rPr>
              <a:t>#</a:t>
            </a:r>
            <a:r>
              <a:rPr lang="pl-PL" dirty="0">
                <a:ea typeface="Calibri"/>
                <a:cs typeface="Times New Roman"/>
              </a:rPr>
              <a:t>programywsparcia      #solidarnośćmazowiecka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53019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6112</TotalTime>
  <Words>590</Words>
  <Application>Microsoft Office PowerPoint</Application>
  <PresentationFormat>Pokaz na ekranie (4:3)</PresentationFormat>
  <Paragraphs>91</Paragraphs>
  <Slides>27</Slides>
  <Notes>0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27</vt:i4>
      </vt:variant>
    </vt:vector>
  </HeadingPairs>
  <TitlesOfParts>
    <vt:vector size="28" baseType="lpstr">
      <vt:lpstr>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              SMOG  Smog jest zjawiskiem atmosferycznym powstałym w efekcie wymieszania się powietrza  z dymem i spalinami.  Nazwa „smog” wywodzi się z połączenia angielskich słów smoke – dym  i fog – mgła. </vt:lpstr>
      <vt:lpstr> Smog tworzy się w wyniku bezwietrznej pogody oraz wilgotnego powietrza.  Najczęściej występuje na terenach dolinnych oraz innych zagłębieniach terenu. </vt:lpstr>
      <vt:lpstr>Prezentacja programu PowerPoint</vt:lpstr>
      <vt:lpstr>   ŹRÓDŁA POWSTAWANIA  SMOGU </vt:lpstr>
      <vt:lpstr> ŹRÓDŁA POWSTAWANIA  SMOGU</vt:lpstr>
      <vt:lpstr>  ŹRÓDŁA POWSTAWANIA  SMOGU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OCHRONA POWIETRZA  W GMINIE REPKI</vt:lpstr>
      <vt:lpstr>Prezentacja programu PowerPoint</vt:lpstr>
      <vt:lpstr>Prezentacja programu PowerPoint</vt:lpstr>
      <vt:lpstr>Efekty realizacji inwestycji</vt:lpstr>
      <vt:lpstr>Prezentacja programu PowerPoint</vt:lpstr>
      <vt:lpstr>Prezentacja programu PowerPoint</vt:lpstr>
      <vt:lpstr>Prezentacja programu PowerPoint</vt:lpstr>
      <vt:lpstr>Prezentacja programu PowerPoint</vt:lpstr>
      <vt:lpstr>Urządzenia zamontowane w ramach projektu</vt:lpstr>
      <vt:lpstr>Prezentacja programu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SMOG: co to takiego? Smog to zjawisko atmosferyczne powstałe w wyniku wymieszania się powietrza z dymem i spalinami. Jest toksyczne i nienaturalne. Etymologia pojęcia „smog” wskazuje na połączenie słów smoke – dym i fog – mgła. Smog bowiem tworzy się wtedy, gdy mamy do czynienia z dużym zamgleniem oraz/lub bezwietrzną pogodą.</dc:title>
  <dc:creator>Kamil Kuć</dc:creator>
  <cp:lastModifiedBy>Kamil Kuć</cp:lastModifiedBy>
  <cp:revision>40</cp:revision>
  <dcterms:created xsi:type="dcterms:W3CDTF">2022-11-24T07:34:27Z</dcterms:created>
  <dcterms:modified xsi:type="dcterms:W3CDTF">2022-11-29T12:07:52Z</dcterms:modified>
</cp:coreProperties>
</file>