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6" r:id="rId8"/>
    <p:sldId id="268" r:id="rId9"/>
    <p:sldId id="267" r:id="rId10"/>
    <p:sldId id="263" r:id="rId11"/>
    <p:sldId id="265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9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53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7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6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60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4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45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4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0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01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5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446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3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36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15A9F2-79D2-4812-8623-025C1D31B954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B1E9D8-BA07-4824-8DED-BFA82D66B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9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93800" y="730647"/>
            <a:ext cx="8345985" cy="178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i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i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Dlaczego warto uprawia</a:t>
            </a:r>
            <a:r>
              <a:rPr lang="pl-PL" sz="2800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ć</a:t>
            </a:r>
            <a:r>
              <a:rPr lang="pl-PL" sz="2800" i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stare odmiany jab</a:t>
            </a:r>
            <a:r>
              <a:rPr lang="pl-PL" sz="2800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ł</a:t>
            </a:r>
            <a:r>
              <a:rPr lang="pl-PL" sz="2800" i="1" dirty="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oni?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6" y="2777067"/>
            <a:ext cx="5350933" cy="2565400"/>
          </a:xfrm>
          <a:prstGeom prst="cloud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04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89189" y="772982"/>
            <a:ext cx="4967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'Koksa Pomarańczowa</a:t>
            </a:r>
            <a:r>
              <a:rPr lang="pl-PL" dirty="0"/>
              <a:t>'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1" y="2162433"/>
            <a:ext cx="7228703" cy="3274540"/>
          </a:xfrm>
          <a:prstGeom prst="flowChartAlternateProcess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475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1931090"/>
            <a:ext cx="5145205" cy="425134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62184" y="1007761"/>
            <a:ext cx="4436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>
                <a:solidFill>
                  <a:srgbClr val="00B050"/>
                </a:solidFill>
              </a:rPr>
              <a:t>Ananas </a:t>
            </a:r>
            <a:r>
              <a:rPr lang="pl-PL" sz="3600" i="1" dirty="0" err="1" smtClean="0">
                <a:solidFill>
                  <a:srgbClr val="00B050"/>
                </a:solidFill>
              </a:rPr>
              <a:t>Berżenicki</a:t>
            </a:r>
            <a:endParaRPr lang="pl-PL" sz="3600" i="1" dirty="0" smtClean="0">
              <a:solidFill>
                <a:srgbClr val="00B050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6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28825" y="850464"/>
            <a:ext cx="8115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Jabłka pochodzą z Azji Środkowej, gdzie ich dzikie gatunki występowały kilka tysiącleci temu. Z Azji Centralnej Jedwabnym Szlakiem nasiona jabłek trafiły na wybrzeża Morza Czarnego, rozpowszechniły się w Persji i Grecji, dotarły do starożytnego Rzymu.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Średniej wielkości jabłko zawiera tylko 0,31 g tłuszczu, nie ma ani grama cholesterolu!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W zależności od odmiany jabłka mają wielkość ziarnka grochu lub małej dyni.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246495"/>
            <a:ext cx="1728788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149" y="1997839"/>
            <a:ext cx="8410575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Istnieje ponad 8000 tysięcy odmian jabłek.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Średniej wielkości jabłoń może produkować tyle jabłek, aby wypełnić 20 skrzynek o wadze 42 kilogramów.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Jabłonie należą do rodziny różowatych.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Aby wyprodukować litr cydru, potrzeba ok. 36 jabłek.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Średniej wielkości jabłko ma 80 kalorii.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Dzięki dużemu stężeniu boru jabłka wspomagają poprawę pamięci, koncentracji, uwagi i aktywności elektrycznej mózgu.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/>
              <a:t>Mimo że nie są bogatym źródłem wapnia, mają dużo boru, który wzmacnia kości.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-290513"/>
            <a:ext cx="558164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90675" y="288489"/>
            <a:ext cx="8877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Rozpuszczalny błonnik znajdujący się w jabłkach, nazywany pektyną, pomaga obniżyć poziom cholesterolu we krwi.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Przeciętny człowiek zjada 65 jabłek rocznie.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Ludzie znali jabłka już w 6500 roku p.n.e.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W Chinach słowo „jabłko” jest wymawiane „ping”, co oznacza także spokój.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W jabłkach jest 25% powietrza, dlatego unoszą się na wodzie.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Większość korzystnych dla zdrowia przeciwutleniaczy znajduje się na skórze owocu.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752475"/>
            <a:ext cx="28575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2922" y="3133885"/>
            <a:ext cx="8937938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 smtClean="0"/>
              <a:t>Warto ponieważ:</a:t>
            </a:r>
            <a:endParaRPr lang="pl-PL" sz="2000" dirty="0" smtClean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>
                <a:effectLst/>
              </a:rPr>
              <a:t>Pielęgnacja starych odmian jest mniej wymagająca i może być całkowicie pozbawiona oprysków środkami chemicznymi.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b="1" dirty="0" smtClean="0">
                <a:effectLst/>
              </a:rPr>
              <a:t>Drzewa te mogą żyć od 40 do nawet 60 lat, ciesząc domowników lub sadowników wyjątkowo smacznymi, a przede wszystkim zdrowymi, bo pozbawionymi ulepszaczy, owocami</a:t>
            </a:r>
            <a:r>
              <a:rPr lang="pl-PL" sz="2000" dirty="0" smtClean="0">
                <a:effectLst/>
              </a:rPr>
              <a:t>.</a:t>
            </a:r>
            <a:endParaRPr lang="pl-PL" sz="2000" dirty="0">
              <a:effectLst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117">
            <a:off x="5257043" y="630443"/>
            <a:ext cx="4688961" cy="25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5646" y="3580858"/>
            <a:ext cx="9916733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/>
              <a:t>Wysokopienne </a:t>
            </a:r>
            <a:r>
              <a:rPr lang="pl-PL" sz="2000" dirty="0"/>
              <a:t>drzewa owocowe są strażnikami bioróżnorodności ogrodów</a:t>
            </a:r>
            <a:r>
              <a:rPr lang="pl-P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/>
              <a:t> </a:t>
            </a:r>
            <a:r>
              <a:rPr lang="pl-PL" sz="2000" dirty="0"/>
              <a:t>Dają mieszkanie pożytecznym organizmom, a ludziom miły cień i smaczne, ekologiczne owoce. </a:t>
            </a:r>
            <a:endParaRPr lang="pl-PL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/>
              <a:t>Stare </a:t>
            </a:r>
            <a:r>
              <a:rPr lang="pl-PL" sz="2000" dirty="0"/>
              <a:t>odmiany są często bardziej odporne na choroby niż współczesne sadzone w sadach towarowych, a więc można je uprawiać bez pestycydów</a:t>
            </a:r>
            <a:r>
              <a:rPr lang="pl-PL" sz="2000" dirty="0" smtClean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8224">
            <a:off x="8469491" y="697424"/>
            <a:ext cx="3020760" cy="30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9484" y="457664"/>
            <a:ext cx="919551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/>
              <a:t> Dawne renety, antonówki czy kronselki są bardzo zasobne w związki biologicznie czynne (witaminy, kwasy organiczne i przeciwutleniacze) oraz w błonnik, pektyny i sole mineralne tak ważne w codziennej diecie.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/>
              <a:t>Jabłka większości starych odmian jada się nie tylko na surowo. Doskonale nadają się na przetwory. Można je suszyć, kisić, marynować, robić z nich soki, galaretki, marmolady, musy, kompoty i wino, a z jabłecznych skórek - zdrowy ocet do sałatek.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2923">
            <a:off x="3657600" y="3896863"/>
            <a:ext cx="3683048" cy="23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32586" y="1089570"/>
            <a:ext cx="88477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Nie tylko marmolada – jak wykorzystać dawne odmiany jabłek</a:t>
            </a:r>
            <a:r>
              <a:rPr lang="pl-PL" sz="2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endParaRPr lang="pl-PL" b="1" dirty="0"/>
          </a:p>
          <a:p>
            <a:pPr>
              <a:lnSpc>
                <a:spcPct val="150000"/>
              </a:lnSpc>
            </a:pPr>
            <a:r>
              <a:rPr lang="pl-PL" sz="2000" dirty="0" smtClean="0"/>
              <a:t>Zarówno </a:t>
            </a:r>
            <a:r>
              <a:rPr lang="pl-PL" sz="2000" dirty="0"/>
              <a:t>kucharze amatorzy, jak i miłośnicy sztuki kulinarnej z pewnością skuszą się, by wykorzystać je do</a:t>
            </a:r>
            <a:r>
              <a:rPr lang="pl-PL" sz="2000" dirty="0" smtClean="0"/>
              <a:t>:</a:t>
            </a:r>
          </a:p>
          <a:p>
            <a:pPr>
              <a:lnSpc>
                <a:spcPct val="150000"/>
              </a:lnSpc>
            </a:pPr>
            <a:endParaRPr lang="pl-PL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/>
              <a:t>smażonych placków, czyli knedli</a:t>
            </a:r>
            <a:r>
              <a:rPr lang="pl-PL" sz="2000" dirty="0" smtClean="0"/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/>
              <a:t>kompotów </a:t>
            </a:r>
            <a:r>
              <a:rPr lang="pl-PL" sz="2000" dirty="0"/>
              <a:t>i soków, które są doskonałą alternatywą dla sklepowych napojów uwielbianych zwłaszcza przez najmłodszych</a:t>
            </a:r>
            <a:r>
              <a:rPr lang="pl-PL" sz="2000" dirty="0" smtClean="0"/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 smtClean="0"/>
              <a:t>ciast </a:t>
            </a:r>
            <a:r>
              <a:rPr lang="pl-PL" sz="2000" dirty="0"/>
              <a:t>na każdą okazję (szarlotkę lubi chyba każdy fan słodkości!),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/>
              <a:t>niezastąpionego orzeźwiającego trunku idealnego na letnie wieczory w ogrodzie, czyli cydru,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/>
              <a:t>marmolad, czyli propozycji na dodatek do kanapek, naleśników czy owsianki.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19" y="1912940"/>
            <a:ext cx="4015946" cy="2621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73860" y="14376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i="1" dirty="0">
                <a:solidFill>
                  <a:srgbClr val="00B050"/>
                </a:solidFill>
                <a:latin typeface="Algerian" panose="04020705040A02060702" pitchFamily="82" charset="0"/>
              </a:rPr>
              <a:t>Oto niektóre odmiany, które warto posadzić w naszym </a:t>
            </a:r>
            <a:r>
              <a:rPr lang="pl-PL" sz="2800" i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ogródku.</a:t>
            </a:r>
            <a:endParaRPr lang="pl-PL" sz="2800" i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97" y="3468998"/>
            <a:ext cx="7018638" cy="27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85647" y="709816"/>
            <a:ext cx="3248167" cy="531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Papierówka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895475"/>
            <a:ext cx="5334000" cy="3124200"/>
          </a:xfrm>
          <a:prstGeom prst="bevel">
            <a:avLst/>
          </a:prstGeom>
          <a:ln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190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05313" y="1313997"/>
            <a:ext cx="5019323" cy="657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Ciekawostki o jabłkach</a:t>
            </a:r>
            <a:endParaRPr lang="pl-PL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2357437"/>
            <a:ext cx="3671887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90410" y="1434427"/>
            <a:ext cx="2220480" cy="531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Oliwka żółta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6" y="2681287"/>
            <a:ext cx="6134100" cy="2795588"/>
          </a:xfrm>
          <a:prstGeom prst="teardrop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72990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981</TotalTime>
  <Words>513</Words>
  <Application>Microsoft Office PowerPoint</Application>
  <PresentationFormat>Panoramiczny</PresentationFormat>
  <Paragraphs>41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Algerian</vt:lpstr>
      <vt:lpstr>Arial</vt:lpstr>
      <vt:lpstr>Calibri</vt:lpstr>
      <vt:lpstr>Cambria</vt:lpstr>
      <vt:lpstr>Comic Sans MS</vt:lpstr>
      <vt:lpstr>Garamond</vt:lpstr>
      <vt:lpstr>Mongolian Baiti</vt:lpstr>
      <vt:lpstr>Times New Roman</vt:lpstr>
      <vt:lpstr>Wingdings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uprawiać stare odmiany jabłoni</dc:title>
  <dc:creator>ppe-user</dc:creator>
  <cp:lastModifiedBy>AGA</cp:lastModifiedBy>
  <cp:revision>20</cp:revision>
  <dcterms:created xsi:type="dcterms:W3CDTF">2023-03-06T11:40:02Z</dcterms:created>
  <dcterms:modified xsi:type="dcterms:W3CDTF">2023-03-09T09:39:23Z</dcterms:modified>
</cp:coreProperties>
</file>