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FF"/>
    <a:srgbClr val="660033"/>
    <a:srgbClr val="0099CC"/>
    <a:srgbClr val="0099FF"/>
    <a:srgbClr val="003300"/>
    <a:srgbClr val="CCCCFF"/>
    <a:srgbClr val="5F1554"/>
    <a:srgbClr val="A5A8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AA25B-0763-40FD-83F8-11E14AD2E47E}" type="datetimeFigureOut">
              <a:rPr lang="pl-PL" smtClean="0"/>
              <a:pPr/>
              <a:t>2023-03-20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C922-BA84-422F-BEF2-EBDC9ACDDDC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78F2C67-7852-48F4-BE31-FB9B6930095B}" type="datetime1">
              <a:rPr lang="pl-PL" smtClean="0"/>
              <a:pPr/>
              <a:t>2023-03-20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357CDF-617B-4D96-9DAB-967EC0CE8A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75E-DE53-4EA9-94CD-B9C5C9BB4147}" type="datetime1">
              <a:rPr lang="pl-PL" smtClean="0"/>
              <a:pPr/>
              <a:t>2023-03-20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B245-B5F0-4568-8880-64109DD30BE9}" type="datetime1">
              <a:rPr lang="pl-PL" smtClean="0"/>
              <a:pPr/>
              <a:t>2023-03-20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85C540-2765-49A0-9D00-ED9CA35C4D41}" type="datetime1">
              <a:rPr lang="pl-PL" smtClean="0"/>
              <a:pPr/>
              <a:t>2023-03-20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357CDF-617B-4D96-9DAB-967EC0CE8AD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3A7430C-9BAB-4603-9557-33CC2E92B64C}" type="datetime1">
              <a:rPr lang="pl-PL" smtClean="0"/>
              <a:pPr/>
              <a:t>2023-03-20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357CDF-617B-4D96-9DAB-967EC0CE8A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73EC-A1C2-4D86-9D94-093A658D132F}" type="datetime1">
              <a:rPr lang="pl-PL" smtClean="0"/>
              <a:pPr/>
              <a:t>2023-03-20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8828-FC1C-4BA5-988D-D5E17AAA2047}" type="datetime1">
              <a:rPr lang="pl-PL" smtClean="0"/>
              <a:pPr/>
              <a:t>2023-03-20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757E36-7213-4BF2-A702-94A77B44A625}" type="datetime1">
              <a:rPr lang="pl-PL" smtClean="0"/>
              <a:pPr/>
              <a:t>2023-03-20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357CDF-617B-4D96-9DAB-967EC0CE8AD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6B9C-FCA9-4319-A983-69CAF4649FC9}" type="datetime1">
              <a:rPr lang="pl-PL" smtClean="0"/>
              <a:pPr/>
              <a:t>2023-03-20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507A77-C7DA-4DD4-8FEC-19DD725E1F2D}" type="datetime1">
              <a:rPr lang="pl-PL" smtClean="0"/>
              <a:pPr/>
              <a:t>2023-03-20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357CDF-617B-4D96-9DAB-967EC0CE8AD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5E43F9-B175-4D37-AAC9-702910C849A7}" type="datetime1">
              <a:rPr lang="pl-PL" smtClean="0"/>
              <a:pPr/>
              <a:t>2023-03-20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357CDF-617B-4D96-9DAB-967EC0CE8AD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C3B32F-4A53-4FA4-9D61-A3F87111D2E4}" type="datetime1">
              <a:rPr lang="pl-PL" smtClean="0"/>
              <a:pPr/>
              <a:t>2023-03-20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357CDF-617B-4D96-9DAB-967EC0CE8AD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500042"/>
            <a:ext cx="6572280" cy="500066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Światowy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Dzień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rgbClr val="7030A0"/>
                </a:solidFill>
              </a:rPr>
              <a:t>Zespołu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rgbClr val="00B050"/>
                </a:solidFill>
              </a:rPr>
              <a:t>Downa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Obraz 25" descr="https://sp26gdynia.pl/wp-content/uploads/2021/03/istockphoto-541837618-612x61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52"/>
            <a:ext cx="692945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Światowy Dzień Zespołu Downa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l-PL" sz="2000" b="1" dirty="0" smtClean="0"/>
              <a:t>Chris Burke, amerykański aktor i piosenkarz</a:t>
            </a:r>
            <a:r>
              <a:rPr lang="pl-PL" sz="2000" dirty="0" smtClean="0"/>
              <a:t> – popularność przyniosła mu rola </a:t>
            </a:r>
            <a:r>
              <a:rPr lang="pl-PL" sz="2000" dirty="0" err="1" smtClean="0"/>
              <a:t>Corky’ego</a:t>
            </a:r>
            <a:r>
              <a:rPr lang="pl-PL" sz="2000" dirty="0" smtClean="0"/>
              <a:t> (Charlesa Thatchera) w telewizyjnym serialu „Dzień za dniem”. Od 1994 roku jest ambasadorem Amerykańskiej Społeczności dla Ludzi z zespołem Downa. Jeździ po całym świecie </a:t>
            </a:r>
            <a:br>
              <a:rPr lang="pl-PL" sz="2000" dirty="0" smtClean="0"/>
            </a:br>
            <a:r>
              <a:rPr lang="pl-PL" sz="2000" dirty="0" smtClean="0"/>
              <a:t>i walczy o godne traktowanie osób z dodatkowym chromosomem. „Na swoim przykładzie chcę pokazać innym, że każdy z nas ma różne talenty. Trzeba je odkryć i się ich trzymać” – tłumaczy.</a:t>
            </a:r>
          </a:p>
          <a:p>
            <a:endParaRPr lang="pl-PL" dirty="0"/>
          </a:p>
        </p:txBody>
      </p:sp>
      <p:pic>
        <p:nvPicPr>
          <p:cNvPr id="4" name="Obraz 3" descr="https://sp26gdynia.pl/wp-content/uploads/2021/03/3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256"/>
            <a:ext cx="321532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5F1554"/>
                </a:solidFill>
              </a:rPr>
              <a:t>Światowy Dzień Zespołu Downa</a:t>
            </a:r>
            <a:endParaRPr lang="pl-PL" b="1" dirty="0">
              <a:solidFill>
                <a:srgbClr val="5F155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l-PL" sz="2000" b="1" dirty="0" smtClean="0"/>
              <a:t>Karen </a:t>
            </a:r>
            <a:r>
              <a:rPr lang="pl-PL" sz="2000" b="1" dirty="0" err="1" smtClean="0"/>
              <a:t>Gaffney</a:t>
            </a:r>
            <a:r>
              <a:rPr lang="pl-PL" sz="2000" b="1" dirty="0" smtClean="0"/>
              <a:t>, amerykańska sportsmenka</a:t>
            </a:r>
            <a:r>
              <a:rPr lang="pl-PL" sz="2000" dirty="0" smtClean="0"/>
              <a:t> – w 2001 r. zrobiło się o niej głośno, kiedy jako pierwsza osoba </a:t>
            </a:r>
            <a:br>
              <a:rPr lang="pl-PL" sz="2000" dirty="0" smtClean="0"/>
            </a:br>
            <a:r>
              <a:rPr lang="pl-PL" sz="2000" dirty="0" smtClean="0"/>
              <a:t>z zespołem Downa przepłynęła wpław Kanał La Manche. Wielokrotnie stawała na podium pływackich konkursów, </a:t>
            </a:r>
            <a:br>
              <a:rPr lang="pl-PL" sz="2000" dirty="0" smtClean="0"/>
            </a:br>
            <a:r>
              <a:rPr lang="pl-PL" sz="2000" dirty="0" smtClean="0"/>
              <a:t>a do jej największych sukcesów należy podwójne złoto zdobyte na igrzyskach olimpijskich. Jeździ po całym świecie jako mówca motywacyjny.</a:t>
            </a:r>
          </a:p>
          <a:p>
            <a:endParaRPr lang="pl-PL" dirty="0"/>
          </a:p>
        </p:txBody>
      </p:sp>
      <p:pic>
        <p:nvPicPr>
          <p:cNvPr id="4" name="Obraz 3" descr="https://sp26gdynia.pl/wp-content/uploads/2021/03/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857628"/>
            <a:ext cx="392909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3300"/>
                </a:solidFill>
              </a:rPr>
              <a:t>Światowy Dzień Zespołu Downa</a:t>
            </a:r>
            <a:endParaRPr lang="pl-PL" dirty="0">
              <a:solidFill>
                <a:srgbClr val="0033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l-PL" sz="2000" b="1" dirty="0" smtClean="0"/>
              <a:t>Piotr </a:t>
            </a:r>
            <a:r>
              <a:rPr lang="pl-PL" sz="2000" b="1" dirty="0" err="1" smtClean="0"/>
              <a:t>Swend</a:t>
            </a:r>
            <a:r>
              <a:rPr lang="pl-PL" sz="2000" b="1" dirty="0" smtClean="0"/>
              <a:t> </a:t>
            </a:r>
            <a:r>
              <a:rPr lang="pl-PL" sz="2000" dirty="0" smtClean="0"/>
              <a:t>– </a:t>
            </a:r>
            <a:r>
              <a:rPr lang="pl-PL" sz="2000" b="1" dirty="0" smtClean="0"/>
              <a:t>polski aktor</a:t>
            </a:r>
            <a:r>
              <a:rPr lang="pl-PL" sz="2000" dirty="0" smtClean="0"/>
              <a:t>. Występuje w roli Macieja Kowalika-Lubicza w serialu Klan (od 1997). Jego życie zmieniło się o 180 stopni, gdy miał 8 lat. To wtedy z dnia na dzień został aktorem w „Klanie” – najdłużej nadawanym, polskim serialu. Dziś 26 lat później, gra nie tylko w „Klanie”, ale też w Teatrze 21, a zdarza mu się też stanąć na deskach Teatru Powszechnego w Warszawie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5" name="Obraz 4" descr="https://zespolkolorowychskarpetek.pl/wp-content/uploads/2021/03/maciekzklanu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000504"/>
            <a:ext cx="416624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99CC"/>
                </a:solidFill>
              </a:rPr>
              <a:t>Światowy Dzień Zespołu Downa</a:t>
            </a:r>
            <a:endParaRPr lang="pl-PL" dirty="0">
              <a:solidFill>
                <a:srgbClr val="0099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l-PL" b="1" dirty="0" smtClean="0"/>
              <a:t>Sebastian </a:t>
            </a:r>
            <a:r>
              <a:rPr lang="pl-PL" sz="2000" b="1" dirty="0" err="1" smtClean="0"/>
              <a:t>Ślósarczyk</a:t>
            </a:r>
            <a:r>
              <a:rPr lang="pl-PL" sz="2000" dirty="0" smtClean="0"/>
              <a:t> to 22-letni utalentowany sportowiec z zespołem Downa. Uprawia różne sporty, które mają na niego dobroczynny wpływ. Jest doskonałym pływakiem, nurkiem, narciarzem. 5 września wziął udział w zawodach triatlonowych IRONMAN, w których przepłynął z doskonałym czasem 1500 metrów.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13</a:t>
            </a:fld>
            <a:endParaRPr lang="pl-PL"/>
          </a:p>
        </p:txBody>
      </p:sp>
      <p:pic>
        <p:nvPicPr>
          <p:cNvPr id="5" name="TB_Image" descr="20211010_16005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71876"/>
            <a:ext cx="2857520" cy="314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660033"/>
                </a:solidFill>
              </a:rPr>
              <a:t>Światowy Dzień Zespołu Downa</a:t>
            </a:r>
            <a:endParaRPr lang="pl-PL" dirty="0">
              <a:solidFill>
                <a:srgbClr val="66003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l-PL" b="1" dirty="0" smtClean="0"/>
              <a:t>Bohaterowie "Down </a:t>
            </a:r>
            <a:r>
              <a:rPr lang="pl-PL" b="1" dirty="0" err="1" smtClean="0"/>
              <a:t>the</a:t>
            </a:r>
            <a:r>
              <a:rPr lang="pl-PL" b="1" dirty="0" smtClean="0"/>
              <a:t> Road. Zespół </a:t>
            </a:r>
            <a:br>
              <a:rPr lang="pl-PL" b="1" dirty="0" smtClean="0"/>
            </a:br>
            <a:r>
              <a:rPr lang="pl-PL" b="1" dirty="0" smtClean="0"/>
              <a:t>w trasie"</a:t>
            </a:r>
          </a:p>
          <a:p>
            <a:pPr algn="just"/>
            <a:r>
              <a:rPr lang="pl-PL" dirty="0" smtClean="0"/>
              <a:t>Co prawda uczestnicy programu "Down </a:t>
            </a:r>
            <a:r>
              <a:rPr lang="pl-PL" dirty="0" err="1" smtClean="0"/>
              <a:t>the</a:t>
            </a:r>
            <a:r>
              <a:rPr lang="pl-PL" dirty="0" smtClean="0"/>
              <a:t> Road”. Zespół w trasie" nie są jeszcze gwiazdami, jednak są na najlepszej drodze ku temu. Przełomowy program, który prowadzi Przemek Kossakowski, otworzył oczy wielu Polakom na życie osób </a:t>
            </a:r>
            <a:br>
              <a:rPr lang="pl-PL" dirty="0" smtClean="0"/>
            </a:br>
            <a:r>
              <a:rPr lang="pl-PL" dirty="0" smtClean="0"/>
              <a:t>z zespołem Downa.</a:t>
            </a:r>
          </a:p>
          <a:p>
            <a:pPr algn="just">
              <a:buNone/>
            </a:pPr>
            <a:r>
              <a:rPr lang="pl-PL" dirty="0" smtClean="0"/>
              <a:t>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14</a:t>
            </a:fld>
            <a:endParaRPr lang="pl-PL"/>
          </a:p>
        </p:txBody>
      </p:sp>
      <p:pic>
        <p:nvPicPr>
          <p:cNvPr id="6" name="Obraz 5" descr="Przemek Kossakowski o &quot;Down the Road. Zespół w trasie 2&quot; online VOD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357694"/>
            <a:ext cx="4286280" cy="240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5050"/>
                </a:solidFill>
              </a:rPr>
              <a:t>Światowy Dzień Zespołu Downa</a:t>
            </a:r>
            <a:endParaRPr lang="pl-PL" dirty="0">
              <a:solidFill>
                <a:srgbClr val="FF5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l-PL" sz="7200" b="1" dirty="0" smtClean="0"/>
              <a:t>Bibliografia:</a:t>
            </a:r>
          </a:p>
          <a:p>
            <a:pPr algn="just"/>
            <a:r>
              <a:rPr lang="pl-PL" sz="6400" i="1" dirty="0" smtClean="0"/>
              <a:t>Wspomaganie rozwoju dzieci z zespołem Downa, T. Kaczan, R. Śmigiel [w:] Wczesna interwencja i wspomaganie rozwoju u dzieci z chorobami genetycznymi, red. T. Kaczan, R. Śmigiel, Kraków 2012.</a:t>
            </a:r>
          </a:p>
          <a:p>
            <a:pPr algn="just"/>
            <a:r>
              <a:rPr lang="pl-PL" sz="6400" i="1" dirty="0" smtClean="0"/>
              <a:t>Ku lepszej przyszłości: zespól Downa: przewodnik dla rodziców </a:t>
            </a:r>
            <a:br>
              <a:rPr lang="pl-PL" sz="6400" i="1" dirty="0" smtClean="0"/>
            </a:br>
            <a:r>
              <a:rPr lang="pl-PL" sz="6400" i="1" dirty="0" smtClean="0"/>
              <a:t>i opiekunów, Siegfried M. </a:t>
            </a:r>
            <a:r>
              <a:rPr lang="pl-PL" sz="6400" i="1" dirty="0" err="1" smtClean="0"/>
              <a:t>Pueschel</a:t>
            </a:r>
            <a:r>
              <a:rPr lang="pl-PL" sz="6400" i="1" dirty="0" smtClean="0"/>
              <a:t>; </a:t>
            </a:r>
            <a:r>
              <a:rPr lang="pl-PL" sz="6400" i="1" dirty="0" err="1" smtClean="0"/>
              <a:t>tł</a:t>
            </a:r>
            <a:r>
              <a:rPr lang="pl-PL" sz="6400" i="1" dirty="0" smtClean="0"/>
              <a:t>. Anna Dembińska - Zakrzewo: „Replika”, 2009.</a:t>
            </a:r>
          </a:p>
          <a:p>
            <a:pPr algn="just"/>
            <a:r>
              <a:rPr lang="pl-PL" sz="6400" i="1" dirty="0" smtClean="0"/>
              <a:t>Psychospołeczne funkcjonowanie osób z zespołem Downa, Ewa Zasępa-Warszawa: Akademia Pedagogiki Specjalnej im. Marii Grzegorzewskiej, 2003.</a:t>
            </a:r>
          </a:p>
          <a:p>
            <a:pPr algn="just"/>
            <a:r>
              <a:rPr lang="pl-PL" sz="6400" i="1" dirty="0" smtClean="0"/>
              <a:t>Trudna dorosłość osób z zespołem Downa: jak możemy wspomóc? pod red. Bogusławy Kaczmarek-Kraków: „ Impuls”, 2010.</a:t>
            </a:r>
          </a:p>
          <a:p>
            <a:pPr algn="just"/>
            <a:r>
              <a:rPr lang="pl-PL" sz="6400" i="1" dirty="0" smtClean="0"/>
              <a:t>Zespół Downa: księga pytań i odpowiedzi, Elżbieta Maria </a:t>
            </a:r>
            <a:r>
              <a:rPr lang="pl-PL" sz="6400" i="1" dirty="0" err="1" smtClean="0"/>
              <a:t>Minczakiewicz</a:t>
            </a:r>
            <a:r>
              <a:rPr lang="pl-PL" sz="6400" i="1" dirty="0" smtClean="0"/>
              <a:t>, Wydawnictwo Harmonia, Gdańsk 2010.</a:t>
            </a:r>
          </a:p>
          <a:p>
            <a:endParaRPr lang="pl-PL" dirty="0" smtClean="0"/>
          </a:p>
          <a:p>
            <a:endParaRPr lang="pl-PL" dirty="0" smtClean="0"/>
          </a:p>
          <a:p>
            <a:pPr lvl="8">
              <a:buNone/>
            </a:pPr>
            <a:r>
              <a:rPr lang="pl-PL" sz="3800" dirty="0" smtClean="0">
                <a:solidFill>
                  <a:schemeClr val="tx1"/>
                </a:solidFill>
              </a:rPr>
              <a:t>                                                                     				</a:t>
            </a:r>
            <a:r>
              <a:rPr lang="pl-PL" sz="6400" dirty="0" smtClean="0">
                <a:solidFill>
                  <a:schemeClr val="tx1"/>
                </a:solidFill>
              </a:rPr>
              <a:t>                 </a:t>
            </a:r>
            <a:r>
              <a:rPr lang="pl-PL" sz="7200" b="1" i="1" dirty="0" smtClean="0">
                <a:solidFill>
                  <a:schemeClr val="tx1"/>
                </a:solidFill>
              </a:rPr>
              <a:t>Opracowała: </a:t>
            </a:r>
          </a:p>
          <a:p>
            <a:pPr lvl="8">
              <a:buNone/>
            </a:pPr>
            <a:r>
              <a:rPr lang="pl-PL" sz="7200" b="1" i="1" dirty="0" smtClean="0">
                <a:solidFill>
                  <a:schemeClr val="tx1"/>
                </a:solidFill>
              </a:rPr>
              <a:t>				 Katarzyna Kardas</a:t>
            </a:r>
            <a:endParaRPr lang="pl-PL" sz="7200" b="1" i="1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Światowy Dzień Zespołu Downa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b="1" dirty="0" smtClean="0"/>
              <a:t>21 marca przypada Światowy Dzień Zespołu Downa. </a:t>
            </a:r>
            <a:r>
              <a:rPr lang="pl-PL" dirty="0" smtClean="0"/>
              <a:t>Ta data nie jest przypadkowa </a:t>
            </a:r>
            <a:br>
              <a:rPr lang="pl-PL" dirty="0" smtClean="0"/>
            </a:br>
            <a:r>
              <a:rPr lang="pl-PL" dirty="0" smtClean="0"/>
              <a:t>i nawiązuje do obecności u osób z zespołem Downa dodatkowego, trzeciego chromosomu w 21. parze chromosomów.</a:t>
            </a:r>
          </a:p>
          <a:p>
            <a:endParaRPr lang="pl-PL" dirty="0"/>
          </a:p>
        </p:txBody>
      </p:sp>
      <p:pic>
        <p:nvPicPr>
          <p:cNvPr id="4" name="Obraz 3" descr="https://sp26gdynia.pl/wp-content/uploads/2021/03/1-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429000"/>
            <a:ext cx="635798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Światowy Dzień Zespołu Downa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 smtClean="0"/>
              <a:t>W tym dniu wszyscy na całym świecie okazujemy naszą solidarność z osobami z </a:t>
            </a:r>
            <a:r>
              <a:rPr lang="pl-PL" dirty="0" err="1" smtClean="0"/>
              <a:t>trisomią</a:t>
            </a:r>
            <a:r>
              <a:rPr lang="pl-PL" dirty="0" smtClean="0"/>
              <a:t> 21. Włączamy się w akcje społeczne pokazujące akceptację </a:t>
            </a:r>
            <a:br>
              <a:rPr lang="pl-PL" dirty="0" smtClean="0"/>
            </a:br>
            <a:r>
              <a:rPr lang="pl-PL" dirty="0" smtClean="0"/>
              <a:t>i zrozumienie. Dajemy osobom z zespołem Downa i ich bliskim czytelny znak naszego zainteresowania </a:t>
            </a:r>
            <a:br>
              <a:rPr lang="pl-PL" dirty="0" smtClean="0"/>
            </a:br>
            <a:r>
              <a:rPr lang="pl-PL" dirty="0" smtClean="0"/>
              <a:t>i aprobaty. Drobne gesty mają znaczenie, mogą przysłużyć się niwelowaniu barier i przezwyciężaniu krzywdzących stereotypów.</a:t>
            </a:r>
          </a:p>
          <a:p>
            <a:pPr algn="just"/>
            <a:r>
              <a:rPr lang="pl-PL" dirty="0" smtClean="0"/>
              <a:t>Zespół Downa to przede wszystkim odmienność biologiczna człowieka, którego natura wyposażyła </a:t>
            </a:r>
            <a:br>
              <a:rPr lang="pl-PL" dirty="0" smtClean="0"/>
            </a:br>
            <a:r>
              <a:rPr lang="pl-PL" dirty="0" smtClean="0"/>
              <a:t>w dodatkową informację genetyczną chromosomu 21. To ona właśnie modyfikuje rozwój i kształtuje cechy wyróżniające daną osobę pośród innych ludzi.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Światowy Dzień Zespołu Downa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i="1" dirty="0" smtClean="0"/>
              <a:t>Pierwszy na odmienny wygląd niektórych dzieci zwrócił uwagę angielski lekarz John Langdon Down (1866 rok).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https://sp26gdynia.pl/wp-content/uploads/2021/03/5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786058"/>
            <a:ext cx="334645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FF"/>
                </a:solidFill>
              </a:rPr>
              <a:t>Światowy Dzień Zespołu Downa</a:t>
            </a:r>
            <a:endParaRPr lang="pl-PL" dirty="0">
              <a:solidFill>
                <a:srgbClr val="FF00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b="1" dirty="0" smtClean="0"/>
              <a:t>Zespół Downa</a:t>
            </a:r>
            <a:r>
              <a:rPr lang="pl-PL" dirty="0" smtClean="0"/>
              <a:t> to </a:t>
            </a:r>
            <a:r>
              <a:rPr lang="pl-PL" b="1" dirty="0" smtClean="0"/>
              <a:t>zespół</a:t>
            </a:r>
            <a:r>
              <a:rPr lang="pl-PL" dirty="0" smtClean="0"/>
              <a:t> wad wrodzonych, wywołany nieprawidłową liczbą chromosomów. Charakteryzujący się m.in. niepełnosprawnością intelektualną w stopniu lekkim lub umiarkowanym oraz cechami </a:t>
            </a:r>
            <a:r>
              <a:rPr lang="pl-PL" dirty="0" err="1" smtClean="0"/>
              <a:t>dysmorfii</a:t>
            </a:r>
            <a:r>
              <a:rPr lang="pl-PL" dirty="0" smtClean="0"/>
              <a:t>, czyli zmian w wyglądzie. Oprócz tego w przebiegu choroby występuje szereg zaburzeń w budowie </a:t>
            </a:r>
            <a:br>
              <a:rPr lang="pl-PL" dirty="0" smtClean="0"/>
            </a:br>
            <a:r>
              <a:rPr lang="pl-PL" dirty="0" smtClean="0"/>
              <a:t>i funkcjonowaniu organizmu.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11266" name="AutoShape 2" descr="Trisomia 21 (Zespół Downa) - przyczyny. Jak leczyć? | HelloZdrowie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68" name="Picture 4" descr="Trisomia 21 (Zespół Downa) - przyczyny. Jak leczyć? | HelloZdrow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572008"/>
            <a:ext cx="3286148" cy="211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Światowy Dzień Zespołu Downa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Wśród nich wymienia się: wady serca (np. ubytek międzyprzedsionkowy), wady dotyczące przewodu pokarmowego (np. niedrożność dwunastnicy), niedoczynność tarczycy, zaćmę, niedosłuch, podwyższone ryzyko wystąpienia białaczki, padaczkę.</a:t>
            </a:r>
          </a:p>
          <a:p>
            <a:pPr algn="just"/>
            <a:r>
              <a:rPr lang="pl-PL" dirty="0" smtClean="0"/>
              <a:t>Rozwój psychoruchowy dziecka z zespołem Downa jest opóźniony. Uważa się, iż zespół Downa jest najczęstszą przyczyną niepełnosprawności intelektualnej uwarunkowanej genetycznie.</a:t>
            </a:r>
          </a:p>
          <a:p>
            <a:pPr algn="just"/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7030A0"/>
                </a:solidFill>
              </a:rPr>
              <a:t>Światowy Dzień Zespołu Downa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b="1" dirty="0" smtClean="0"/>
              <a:t>Jakie są cechy zewnętrzne pozwalające rozpoznać Zespół Downa?</a:t>
            </a:r>
            <a:endParaRPr lang="pl-PL" dirty="0" smtClean="0"/>
          </a:p>
          <a:p>
            <a:pPr lvl="0" algn="just"/>
            <a:r>
              <a:rPr lang="pl-PL" dirty="0" smtClean="0"/>
              <a:t>skośnie w górę ustawione szpary powiekowe,</a:t>
            </a:r>
          </a:p>
          <a:p>
            <a:pPr lvl="0" algn="just"/>
            <a:r>
              <a:rPr lang="pl-PL" dirty="0" smtClean="0"/>
              <a:t>zmarszczka </a:t>
            </a:r>
            <a:r>
              <a:rPr lang="pl-PL" dirty="0" err="1" smtClean="0"/>
              <a:t>nakątna</a:t>
            </a:r>
            <a:r>
              <a:rPr lang="pl-PL" dirty="0" smtClean="0"/>
              <a:t>,</a:t>
            </a:r>
          </a:p>
          <a:p>
            <a:pPr lvl="0" algn="just"/>
            <a:r>
              <a:rPr lang="pl-PL" dirty="0" smtClean="0"/>
              <a:t>krótki grzbiet nosa,</a:t>
            </a:r>
          </a:p>
          <a:p>
            <a:pPr lvl="0" algn="just"/>
            <a:r>
              <a:rPr lang="pl-PL" dirty="0" smtClean="0"/>
              <a:t>nisko położone, małe małżowiny uszne,</a:t>
            </a:r>
          </a:p>
          <a:p>
            <a:pPr lvl="0" algn="just"/>
            <a:r>
              <a:rPr lang="pl-PL" dirty="0" smtClean="0"/>
              <a:t>zwężony przewód słuchowy zewnętrzny,</a:t>
            </a:r>
          </a:p>
          <a:p>
            <a:pPr lvl="0" algn="just"/>
            <a:r>
              <a:rPr lang="pl-PL" dirty="0" smtClean="0"/>
              <a:t>gwiaździste, regularnie ułożone jasne plamki na tęczówce oka i inne,</a:t>
            </a:r>
          </a:p>
          <a:p>
            <a:pPr lvl="0" algn="just"/>
            <a:r>
              <a:rPr lang="pl-PL" dirty="0" smtClean="0"/>
              <a:t>pojedyncza bruzda dłoniowa - to znak rozpoznawczy osób z Zespołem Downa. Stąd wziął się pomysł na akcję malowania na dłoni linii prostej w geście solidarności i pomocy.</a:t>
            </a:r>
          </a:p>
          <a:p>
            <a:endParaRPr lang="pl-PL" dirty="0"/>
          </a:p>
        </p:txBody>
      </p:sp>
      <p:pic>
        <p:nvPicPr>
          <p:cNvPr id="4" name="Obraz 3" descr="https://sp26gdynia.pl/wp-content/uploads/2021/03/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428868"/>
            <a:ext cx="2143140" cy="177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Światowy Dzień Zespołu Downa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l-PL" b="1" dirty="0" smtClean="0"/>
              <a:t>Jak wygląda życie codzienne osób </a:t>
            </a:r>
            <a:br>
              <a:rPr lang="pl-PL" b="1" dirty="0" smtClean="0"/>
            </a:br>
            <a:r>
              <a:rPr lang="pl-PL" b="1" dirty="0" smtClean="0"/>
              <a:t>z Zespołem Downa:</a:t>
            </a:r>
            <a:endParaRPr lang="pl-PL" dirty="0" smtClean="0"/>
          </a:p>
          <a:p>
            <a:pPr algn="just"/>
            <a:r>
              <a:rPr lang="pl-PL" dirty="0" smtClean="0"/>
              <a:t>Osoby posiadające Zespół Downa często wymagają ciągłej opieki, jednak wraz z czasem mogą wyrosnąć na osoby dobrze radzące sobie </a:t>
            </a:r>
            <a:br>
              <a:rPr lang="pl-PL" dirty="0" smtClean="0"/>
            </a:br>
            <a:r>
              <a:rPr lang="pl-PL" dirty="0" smtClean="0"/>
              <a:t>w życiu codziennym. Z reguły są pogodni, życzliwi </a:t>
            </a:r>
            <a:br>
              <a:rPr lang="pl-PL" dirty="0" smtClean="0"/>
            </a:br>
            <a:r>
              <a:rPr lang="pl-PL" dirty="0" smtClean="0"/>
              <a:t>i bardzo przywiązani do rodziców.</a:t>
            </a:r>
          </a:p>
          <a:p>
            <a:pPr algn="just"/>
            <a:r>
              <a:rPr lang="pl-PL" b="1" dirty="0" smtClean="0"/>
              <a:t>Każda osoba z Zespołem Downa jest NORMALNYM człowiekiem jak my, spełnia swoje marzenia i może zmienić świat na lepsze!!!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A5A81C"/>
                </a:solidFill>
              </a:rPr>
              <a:t>Światowy Dzień Zespołu Downa</a:t>
            </a:r>
            <a:endParaRPr lang="pl-PL" b="1" dirty="0">
              <a:solidFill>
                <a:srgbClr val="A5A81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smtClean="0"/>
              <a:t>Oto kilka przykładów:</a:t>
            </a:r>
            <a:endParaRPr lang="pl-PL" dirty="0" smtClean="0"/>
          </a:p>
          <a:p>
            <a:pPr algn="just"/>
            <a:r>
              <a:rPr lang="pl-PL" b="1" dirty="0" smtClean="0"/>
              <a:t>Jamie </a:t>
            </a:r>
            <a:r>
              <a:rPr lang="pl-PL" b="1" dirty="0" err="1" smtClean="0"/>
              <a:t>Brewer</a:t>
            </a:r>
            <a:r>
              <a:rPr lang="pl-PL" b="1" dirty="0" smtClean="0"/>
              <a:t>, aktorka i modelka – </a:t>
            </a:r>
            <a:r>
              <a:rPr lang="pl-PL" dirty="0" smtClean="0"/>
              <a:t> w lutym 2015 r. jako pierwsza kobieta z zespołem Downa wzięła udział w nowojorskim tygodniu mody. Aktywnie walczy w stanie Teksas o zakaz używania słowa „opóźniony” w stosunku do chorych ludzi.</a:t>
            </a:r>
            <a:endParaRPr lang="pl-PL" dirty="0"/>
          </a:p>
        </p:txBody>
      </p:sp>
      <p:pic>
        <p:nvPicPr>
          <p:cNvPr id="4" name="Obraz 3" descr="https://sp26gdynia.pl/wp-content/uploads/2021/03/1-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071942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357CDF-617B-4D96-9DAB-967EC0CE8AD4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539</Words>
  <Application>Microsoft Office PowerPoint</Application>
  <PresentationFormat>Pokaz na ekranie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Wykusz</vt:lpstr>
      <vt:lpstr>Światowy Dzień Zespołu Downa </vt:lpstr>
      <vt:lpstr>Światowy Dzień Zespołu Downa</vt:lpstr>
      <vt:lpstr>Światowy Dzień Zespołu Downa</vt:lpstr>
      <vt:lpstr>Światowy Dzień Zespołu Downa</vt:lpstr>
      <vt:lpstr>Światowy Dzień Zespołu Downa</vt:lpstr>
      <vt:lpstr>Światowy Dzień Zespołu Downa</vt:lpstr>
      <vt:lpstr>Światowy Dzień Zespołu Downa</vt:lpstr>
      <vt:lpstr>Światowy Dzień Zespołu Downa</vt:lpstr>
      <vt:lpstr>Światowy Dzień Zespołu Downa</vt:lpstr>
      <vt:lpstr>Światowy Dzień Zespołu Downa</vt:lpstr>
      <vt:lpstr>Światowy Dzień Zespołu Downa</vt:lpstr>
      <vt:lpstr>Światowy Dzień Zespołu Downa</vt:lpstr>
      <vt:lpstr>Światowy Dzień Zespołu Downa</vt:lpstr>
      <vt:lpstr>Światowy Dzień Zespołu Downa</vt:lpstr>
      <vt:lpstr>Światowy Dzień Zespołu Downa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Światowy Dzień Zespołu Downa</dc:title>
  <dc:creator>Szymon</dc:creator>
  <cp:lastModifiedBy>nauczyciel</cp:lastModifiedBy>
  <cp:revision>15</cp:revision>
  <dcterms:created xsi:type="dcterms:W3CDTF">2023-03-19T09:14:27Z</dcterms:created>
  <dcterms:modified xsi:type="dcterms:W3CDTF">2023-03-20T12:12:45Z</dcterms:modified>
</cp:coreProperties>
</file>