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3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7" r:id="rId8"/>
    <p:sldId id="261" r:id="rId9"/>
    <p:sldId id="266" r:id="rId10"/>
    <p:sldId id="263" r:id="rId11"/>
    <p:sldId id="264" r:id="rId12"/>
    <p:sldId id="265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99"/>
    <a:srgbClr val="2BF3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15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77743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8/23/2022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7802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5013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8/23/2022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34786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8/23/2022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0716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8/23/2022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3798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8/23/2022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3795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8/23/2022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58766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84343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8/23/2022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08492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2170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8/23/2022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3487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tmp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tmp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bip.powiat-otwocki.pl/plik,17358,informacja-o-mozliwosci-przekazywania-przez-osoby-uprawnione-opinii-o-udzielonej-nieodplatnej-pomocy-prawnej-lub-swiadczonym-nieodplatnym-poradnictwie-obywatelskim.pdf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07067" y="405384"/>
            <a:ext cx="9160933" cy="2514136"/>
          </a:xfrm>
        </p:spPr>
        <p:txBody>
          <a:bodyPr>
            <a:normAutofit/>
          </a:bodyPr>
          <a:lstStyle/>
          <a:p>
            <a:pPr algn="ctr"/>
            <a:r>
              <a:rPr lang="pl-PL" dirty="0" smtClean="0"/>
              <a:t>Możliwość wyrażenia opinii o udzielonej pomocy </a:t>
            </a:r>
            <a:endParaRPr lang="pl-PL" dirty="0"/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962" y="3149322"/>
            <a:ext cx="4547038" cy="3708678"/>
          </a:xfrm>
          <a:prstGeom prst="rect">
            <a:avLst/>
          </a:prstGeom>
        </p:spPr>
      </p:pic>
      <p:sp>
        <p:nvSpPr>
          <p:cNvPr id="3" name="pole tekstowe 2"/>
          <p:cNvSpPr txBox="1"/>
          <p:nvPr/>
        </p:nvSpPr>
        <p:spPr>
          <a:xfrm>
            <a:off x="2907792" y="3149322"/>
            <a:ext cx="7760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Zadanie finansowane w ramach projektu ze środków budżetu państwa przez </a:t>
            </a:r>
            <a:r>
              <a:rPr lang="pl-PL"/>
              <a:t>Powiat </a:t>
            </a:r>
            <a:r>
              <a:rPr lang="pl-PL"/>
              <a:t>sokołowski </a:t>
            </a:r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0598" y="5737955"/>
            <a:ext cx="2578832" cy="101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648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>
                <a:solidFill>
                  <a:schemeClr val="accent1"/>
                </a:solidFill>
              </a:rPr>
              <a:t>Kiedy możemy wyrazić opinię o udzielonej pomocy?</a:t>
            </a:r>
            <a:endParaRPr lang="pl-PL" b="1" dirty="0">
              <a:solidFill>
                <a:schemeClr val="accent1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sz="2400" dirty="0" smtClean="0"/>
              <a:t>Wyrazić opinię na temat udzielonej nieodpłatnej pomocy prawnej lub nieodpłatnego poradnictwa obywatelskiego możemy zaraz po otrzymaniu porady </a:t>
            </a:r>
          </a:p>
          <a:p>
            <a:r>
              <a:rPr lang="pl-PL" sz="2400" dirty="0" smtClean="0"/>
              <a:t>W przypadku osób, które korzystają z porad w formie zdalnej jest możliwość udzielenia opinii:</a:t>
            </a:r>
          </a:p>
          <a:p>
            <a:pPr>
              <a:buFont typeface="+mj-lt"/>
              <a:buAutoNum type="arabicPeriod"/>
            </a:pPr>
            <a:r>
              <a:rPr lang="pl-PL" sz="2400" dirty="0" smtClean="0"/>
              <a:t>przez telefon</a:t>
            </a:r>
          </a:p>
          <a:p>
            <a:pPr>
              <a:buFont typeface="+mj-lt"/>
              <a:buAutoNum type="arabicPeriod"/>
            </a:pPr>
            <a:r>
              <a:rPr lang="pl-PL" sz="2400" dirty="0"/>
              <a:t>z</a:t>
            </a:r>
            <a:r>
              <a:rPr lang="pl-PL" sz="2400" dirty="0" smtClean="0"/>
              <a:t>a pomocą e-mail </a:t>
            </a:r>
          </a:p>
          <a:p>
            <a:pPr>
              <a:buFont typeface="+mj-lt"/>
              <a:buAutoNum type="arabicPeriod"/>
            </a:pPr>
            <a:r>
              <a:rPr lang="pl-PL" sz="2400" dirty="0"/>
              <a:t>l</a:t>
            </a:r>
            <a:r>
              <a:rPr lang="pl-PL" sz="2400" dirty="0" smtClean="0"/>
              <a:t>istownie na adres punktu  </a:t>
            </a:r>
            <a:endParaRPr lang="pl-PL" sz="2400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0499" y="2918880"/>
            <a:ext cx="4381501" cy="29210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8600" y="5234348"/>
            <a:ext cx="4406900" cy="1590615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01249" y="5802840"/>
            <a:ext cx="2578832" cy="101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345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>
                <a:solidFill>
                  <a:schemeClr val="accent6"/>
                </a:solidFill>
              </a:rPr>
              <a:t>Dlaczego warto wyrazić swoją opinię?</a:t>
            </a:r>
            <a:endParaRPr lang="pl-PL" b="1" dirty="0">
              <a:solidFill>
                <a:schemeClr val="accent6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88434" y="1841627"/>
            <a:ext cx="7633526" cy="3880773"/>
          </a:xfrm>
        </p:spPr>
        <p:txBody>
          <a:bodyPr>
            <a:noAutofit/>
          </a:bodyPr>
          <a:lstStyle/>
          <a:p>
            <a:r>
              <a:rPr lang="pl-PL" sz="2400" dirty="0" smtClean="0"/>
              <a:t>Opinia zwraca uwagę na to co działa dobrze w punkcie, a co powinno zostać poprawione. </a:t>
            </a:r>
          </a:p>
          <a:p>
            <a:pPr marL="0" indent="0">
              <a:buNone/>
            </a:pPr>
            <a:endParaRPr lang="pl-PL" sz="2400" dirty="0" smtClean="0"/>
          </a:p>
          <a:p>
            <a:r>
              <a:rPr lang="pl-PL" sz="2400" dirty="0" smtClean="0"/>
              <a:t>Dzięki wyrażanym opinią osoby zajmujące się organizacją punktów mogą podjąć odpowiednie kroki, by zwiększyć komfort beneficjentów.</a:t>
            </a:r>
          </a:p>
          <a:p>
            <a:pPr marL="0" indent="0">
              <a:buNone/>
            </a:pPr>
            <a:endParaRPr lang="pl-PL" sz="2400" dirty="0" smtClean="0"/>
          </a:p>
          <a:p>
            <a:r>
              <a:rPr lang="pl-PL" sz="2400" dirty="0"/>
              <a:t> </a:t>
            </a:r>
            <a:r>
              <a:rPr lang="pl-PL" sz="2400" dirty="0" smtClean="0"/>
              <a:t>Posłużą </a:t>
            </a:r>
            <a:r>
              <a:rPr lang="pl-PL" sz="2400" dirty="0"/>
              <a:t>analizie i sformułowaniu wniosków na temat działalności punktu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0632" y="1841627"/>
            <a:ext cx="2509540" cy="2661318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71251" y="5722400"/>
            <a:ext cx="2578832" cy="101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93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>
                <a:solidFill>
                  <a:srgbClr val="7030A0"/>
                </a:solidFill>
              </a:rPr>
              <a:t>Czy musimy wyrażać swoją opinię ?</a:t>
            </a:r>
            <a:endParaRPr lang="pl-PL" b="1" dirty="0">
              <a:solidFill>
                <a:srgbClr val="7030A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r>
              <a:rPr lang="pl-PL" sz="2800" dirty="0" smtClean="0"/>
              <a:t>Nie. Przekazanie swojej opinii jest </a:t>
            </a:r>
            <a:r>
              <a:rPr lang="pl-PL" sz="2800" b="1" dirty="0" smtClean="0"/>
              <a:t>dobrowolne. </a:t>
            </a:r>
          </a:p>
          <a:p>
            <a:endParaRPr lang="pl-PL" dirty="0"/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365" y="3441700"/>
            <a:ext cx="4698636" cy="3416300"/>
          </a:xfrm>
          <a:prstGeom prst="rect">
            <a:avLst/>
          </a:prstGeom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63349" y="5730874"/>
            <a:ext cx="2578832" cy="101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771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>
                <a:solidFill>
                  <a:schemeClr val="accent2"/>
                </a:solidFill>
              </a:rPr>
              <a:t>Kto jest uprawniony do udzielenia opinii?</a:t>
            </a:r>
            <a:endParaRPr lang="pl-PL" b="1" dirty="0">
              <a:solidFill>
                <a:schemeClr val="accent2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64634" y="1690688"/>
            <a:ext cx="7704666" cy="3880773"/>
          </a:xfrm>
        </p:spPr>
        <p:txBody>
          <a:bodyPr anchor="t">
            <a:normAutofit/>
          </a:bodyPr>
          <a:lstStyle/>
          <a:p>
            <a:r>
              <a:rPr lang="pl-PL" sz="2400" dirty="0" smtClean="0"/>
              <a:t>Osobą uprawnioną do wyrażenia opinii jest osoba, która </a:t>
            </a:r>
            <a:r>
              <a:rPr lang="pl-PL" sz="2400" b="1" dirty="0" smtClean="0"/>
              <a:t>skorzystała z usług określonego punktu z zakresu nieodpłatnej pomocy prawnej lub nieodpłatnego poradnictwa obywatelskiego</a:t>
            </a:r>
            <a:endParaRPr lang="pl-PL" sz="2400" b="1" dirty="0"/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3601" y="3162299"/>
            <a:ext cx="4711700" cy="3482973"/>
          </a:xfrm>
          <a:prstGeom prst="rect">
            <a:avLst/>
          </a:prstGeom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05991" y="5713017"/>
            <a:ext cx="2578832" cy="101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684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>
                <a:solidFill>
                  <a:srgbClr val="92D050"/>
                </a:solidFill>
              </a:rPr>
              <a:t>Czym jest karta pomocy?</a:t>
            </a:r>
            <a:endParaRPr lang="pl-PL" b="1" dirty="0">
              <a:solidFill>
                <a:srgbClr val="92D05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68300" y="1743076"/>
            <a:ext cx="8813800" cy="4351338"/>
          </a:xfrm>
        </p:spPr>
        <p:txBody>
          <a:bodyPr anchor="t">
            <a:normAutofit/>
          </a:bodyPr>
          <a:lstStyle/>
          <a:p>
            <a:r>
              <a:rPr lang="pl-PL" dirty="0" smtClean="0"/>
              <a:t>Jest to karta za pomocą której dokumentuje się każdy przypadek udzielenia nieodpłatnej pomocy prawnej lub nieodpłatnego pomocnictwa obywatelskiego</a:t>
            </a:r>
          </a:p>
          <a:p>
            <a:pPr marL="0" indent="0">
              <a:buNone/>
            </a:pPr>
            <a:endParaRPr lang="pl-PL" dirty="0" smtClean="0"/>
          </a:p>
          <a:p>
            <a:r>
              <a:rPr lang="pl-PL" dirty="0" smtClean="0"/>
              <a:t>UWAGA! W karcie nie podaje się danych osobowych pozwalających na zidentyfikowanie osoby, która pomoc utrzymuje. Jest to anonimowe. </a:t>
            </a:r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3200" y="365125"/>
            <a:ext cx="3009900" cy="3009900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77100" y="5696391"/>
            <a:ext cx="2578832" cy="101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181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>
                <a:solidFill>
                  <a:schemeClr val="accent5"/>
                </a:solidFill>
              </a:rPr>
              <a:t>Czym jest część B karty pomocy?</a:t>
            </a:r>
            <a:endParaRPr lang="pl-PL" b="1" dirty="0">
              <a:solidFill>
                <a:schemeClr val="accent5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 marL="0" indent="0">
              <a:buNone/>
            </a:pPr>
            <a:r>
              <a:rPr lang="pl-PL" sz="3200" dirty="0"/>
              <a:t>Karta </a:t>
            </a:r>
            <a:r>
              <a:rPr lang="pl-PL" sz="3200" dirty="0" smtClean="0"/>
              <a:t>pomocy część B </a:t>
            </a:r>
            <a:r>
              <a:rPr lang="pl-PL" sz="3200" dirty="0"/>
              <a:t>zawiera </a:t>
            </a:r>
            <a:r>
              <a:rPr lang="pl-PL" sz="3200" dirty="0" smtClean="0"/>
              <a:t>miejsce na opinię </a:t>
            </a:r>
            <a:r>
              <a:rPr lang="pl-PL" sz="3200" dirty="0"/>
              <a:t>osoby uprawnionej o udzielonej pomocy. </a:t>
            </a:r>
            <a:endParaRPr lang="pl-PL" sz="3200" dirty="0" smtClean="0"/>
          </a:p>
          <a:p>
            <a:pPr marL="0" indent="0">
              <a:buNone/>
            </a:pPr>
            <a:r>
              <a:rPr lang="pl-PL" sz="3200" dirty="0" smtClean="0"/>
              <a:t>Jej wypełnienie jest dobrowolne i całkowicie anonimowe. </a:t>
            </a:r>
          </a:p>
          <a:p>
            <a:pPr marL="0" indent="0">
              <a:buNone/>
            </a:pPr>
            <a:r>
              <a:rPr lang="pl-PL" sz="3200" dirty="0" smtClean="0"/>
              <a:t>Należy pamiętać, że kartę wypełniamy osobiście!</a:t>
            </a:r>
            <a:endParaRPr lang="pl-PL" sz="3200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00" y="349250"/>
            <a:ext cx="1841500" cy="1841500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5117" y="5739340"/>
            <a:ext cx="2578832" cy="101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359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 smtClean="0">
                <a:solidFill>
                  <a:srgbClr val="00CC99"/>
                </a:solidFill>
              </a:rPr>
              <a:t>Jak wygląda udzielenie opinii w punktach stacjonarnych?</a:t>
            </a:r>
            <a:endParaRPr lang="pl-PL" b="1" dirty="0">
              <a:solidFill>
                <a:srgbClr val="00CC99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 anchor="t">
            <a:normAutofit/>
          </a:bodyPr>
          <a:lstStyle/>
          <a:p>
            <a:r>
              <a:rPr lang="pl-PL" dirty="0" smtClean="0"/>
              <a:t>Na koniec porady osoba jej udzielająca wręcza beneficjentowi część B karty pomocy </a:t>
            </a:r>
          </a:p>
          <a:p>
            <a:r>
              <a:rPr lang="pl-PL" dirty="0" smtClean="0"/>
              <a:t>Osoba uprawniona decyduje czy chce udzielić opinii poprzez wypełnienie karty oraz czy chce udzielić szczegółowej opinii – zgadzając się na to wpisuje swój numer telefonu </a:t>
            </a:r>
          </a:p>
          <a:p>
            <a:r>
              <a:rPr lang="pl-PL" dirty="0" smtClean="0"/>
              <a:t>Po wypełnieniu karty umieszcza ją w specjalnej urnie znajdującej się w lokalu punktu. </a:t>
            </a:r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4668" y="4516755"/>
            <a:ext cx="3758520" cy="2341245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14149" y="5687377"/>
            <a:ext cx="2578832" cy="101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566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30200" y="41803"/>
            <a:ext cx="10515600" cy="1325563"/>
          </a:xfrm>
        </p:spPr>
        <p:txBody>
          <a:bodyPr/>
          <a:lstStyle/>
          <a:p>
            <a:r>
              <a:rPr lang="pl-PL" b="1" dirty="0" smtClean="0">
                <a:solidFill>
                  <a:schemeClr val="accent1"/>
                </a:solidFill>
              </a:rPr>
              <a:t>Co zawiera się w tej karcie?</a:t>
            </a:r>
            <a:endParaRPr lang="pl-PL" b="1" dirty="0">
              <a:solidFill>
                <a:schemeClr val="accent1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30200" y="1270000"/>
            <a:ext cx="8689802" cy="5129211"/>
          </a:xfrm>
        </p:spPr>
        <p:txBody>
          <a:bodyPr>
            <a:noAutofit/>
          </a:bodyPr>
          <a:lstStyle/>
          <a:p>
            <a:r>
              <a:rPr lang="pl-PL" sz="1800" dirty="0" smtClean="0"/>
              <a:t>informacje </a:t>
            </a:r>
            <a:r>
              <a:rPr lang="pl-PL" sz="1800" dirty="0"/>
              <a:t>dotyczących zgłoszonej sprawy i udzielonej pomocy, </a:t>
            </a:r>
            <a:endParaRPr lang="pl-PL" sz="1800" dirty="0" smtClean="0"/>
          </a:p>
          <a:p>
            <a:r>
              <a:rPr lang="pl-PL" sz="1800" dirty="0" smtClean="0"/>
              <a:t>dziedziny </a:t>
            </a:r>
            <a:r>
              <a:rPr lang="pl-PL" sz="1800" dirty="0"/>
              <a:t>prawa, której dotyczyła ta pomoc,</a:t>
            </a:r>
          </a:p>
          <a:p>
            <a:r>
              <a:rPr lang="pl-PL" sz="1800" dirty="0"/>
              <a:t>kategorii sprawy, </a:t>
            </a:r>
            <a:endParaRPr lang="pl-PL" sz="1800" dirty="0" smtClean="0"/>
          </a:p>
          <a:p>
            <a:r>
              <a:rPr lang="pl-PL" sz="1800" dirty="0" smtClean="0"/>
              <a:t>formy </a:t>
            </a:r>
            <a:r>
              <a:rPr lang="pl-PL" sz="1800" dirty="0"/>
              <a:t>udzielonej pomocy, </a:t>
            </a:r>
            <a:endParaRPr lang="pl-PL" sz="1800" dirty="0" smtClean="0"/>
          </a:p>
          <a:p>
            <a:r>
              <a:rPr lang="pl-PL" sz="1800" dirty="0" smtClean="0"/>
              <a:t>czasu </a:t>
            </a:r>
            <a:r>
              <a:rPr lang="pl-PL" sz="1800" dirty="0"/>
              <a:t>poświęconego na jej </a:t>
            </a:r>
            <a:r>
              <a:rPr lang="pl-PL" sz="1800" dirty="0" smtClean="0"/>
              <a:t>udzielenie i </a:t>
            </a:r>
            <a:r>
              <a:rPr lang="pl-PL" sz="1800" dirty="0"/>
              <a:t>liczby wizyt osoby uprawnionej w tej samej sprawie, </a:t>
            </a:r>
            <a:endParaRPr lang="pl-PL" sz="1800" dirty="0" smtClean="0"/>
          </a:p>
          <a:p>
            <a:r>
              <a:rPr lang="pl-PL" sz="1800" dirty="0" smtClean="0"/>
              <a:t>ogólnych </a:t>
            </a:r>
            <a:r>
              <a:rPr lang="pl-PL" sz="1800" dirty="0"/>
              <a:t>informacji o </a:t>
            </a:r>
            <a:r>
              <a:rPr lang="pl-PL" sz="1800" dirty="0" smtClean="0"/>
              <a:t>osobie uprawnionej </a:t>
            </a:r>
            <a:r>
              <a:rPr lang="pl-PL" sz="1800" dirty="0"/>
              <a:t>dotyczących w </a:t>
            </a:r>
            <a:r>
              <a:rPr lang="pl-PL" sz="1800" dirty="0" smtClean="0"/>
              <a:t>szczególności: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l-PL" sz="1800" dirty="0" smtClean="0"/>
              <a:t>wieku</a:t>
            </a:r>
            <a:r>
              <a:rPr lang="pl-PL" sz="1800" dirty="0"/>
              <a:t>, </a:t>
            </a:r>
            <a:endParaRPr lang="pl-PL" sz="1800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pl-PL" sz="1800" dirty="0" smtClean="0"/>
              <a:t>płci</a:t>
            </a:r>
            <a:r>
              <a:rPr lang="pl-PL" sz="1800" dirty="0"/>
              <a:t>, </a:t>
            </a:r>
            <a:endParaRPr lang="pl-PL" sz="1800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pl-PL" sz="1800" dirty="0" smtClean="0"/>
              <a:t>wykształcenia</a:t>
            </a:r>
            <a:r>
              <a:rPr lang="pl-PL" sz="1800" dirty="0"/>
              <a:t>, </a:t>
            </a:r>
            <a:endParaRPr lang="pl-PL" sz="1800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pl-PL" sz="1800" dirty="0" smtClean="0"/>
              <a:t>dochodu,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l-PL" sz="1800" dirty="0" smtClean="0"/>
              <a:t>gospodarstwa </a:t>
            </a:r>
            <a:r>
              <a:rPr lang="pl-PL" sz="1800" dirty="0"/>
              <a:t>domowego </a:t>
            </a:r>
            <a:r>
              <a:rPr lang="pl-PL" sz="1800" dirty="0" smtClean="0"/>
              <a:t>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l-PL" sz="1800" dirty="0" smtClean="0"/>
              <a:t>miejsca zamieszkania</a:t>
            </a:r>
          </a:p>
          <a:p>
            <a:r>
              <a:rPr lang="pl-PL" sz="1800" dirty="0" smtClean="0"/>
              <a:t>danych </a:t>
            </a:r>
            <a:r>
              <a:rPr lang="pl-PL" sz="1800" dirty="0"/>
              <a:t>dotyczących </a:t>
            </a:r>
            <a:r>
              <a:rPr lang="pl-PL" sz="1800" dirty="0" smtClean="0"/>
              <a:t>punktu, osoby </a:t>
            </a:r>
            <a:r>
              <a:rPr lang="pl-PL" sz="1800" dirty="0"/>
              <a:t>udzielającej pomocy i daty jej udzielenia. 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9900" y="0"/>
            <a:ext cx="4102100" cy="2734733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60475" y="5671453"/>
            <a:ext cx="2578832" cy="101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328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473200" y="2082800"/>
            <a:ext cx="9083502" cy="1701800"/>
          </a:xfrm>
        </p:spPr>
        <p:txBody>
          <a:bodyPr>
            <a:normAutofit/>
          </a:bodyPr>
          <a:lstStyle/>
          <a:p>
            <a:pPr algn="ctr"/>
            <a:r>
              <a:rPr lang="pl-PL" sz="5400" b="1" dirty="0" smtClean="0"/>
              <a:t>Jak wygląda taka karta?</a:t>
            </a:r>
            <a:br>
              <a:rPr lang="pl-PL" sz="5400" b="1" dirty="0" smtClean="0"/>
            </a:br>
            <a:r>
              <a:rPr lang="pl-PL" sz="5400" b="1" dirty="0" smtClean="0"/>
              <a:t>Część B – udzielenie opinii</a:t>
            </a:r>
            <a:endParaRPr lang="pl-PL" sz="5400" b="1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4300" y="3784600"/>
            <a:ext cx="2654300" cy="2654300"/>
          </a:xfrm>
          <a:prstGeom prst="rect">
            <a:avLst/>
          </a:prstGeom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97216" y="5688540"/>
            <a:ext cx="2578832" cy="101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852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 descr="Wycinek ekranu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5854" y="0"/>
            <a:ext cx="6751846" cy="6724911"/>
          </a:xfrm>
        </p:spPr>
      </p:pic>
      <p:pic>
        <p:nvPicPr>
          <p:cNvPr id="2" name="Obraz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79718" y="5706791"/>
            <a:ext cx="2578832" cy="101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251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ymbol zastępczy zawartości 13" descr="Wycinek ekranu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3094" y="0"/>
            <a:ext cx="5631506" cy="6858000"/>
          </a:xfrm>
        </p:spPr>
      </p:pic>
      <p:pic>
        <p:nvPicPr>
          <p:cNvPr id="2" name="Obraz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62784" y="5680074"/>
            <a:ext cx="2578832" cy="101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565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77404" y="952500"/>
            <a:ext cx="9512326" cy="4343400"/>
          </a:xfrm>
          <a:prstGeom prst="rect">
            <a:avLst/>
          </a:prstGeom>
        </p:spPr>
      </p:pic>
      <p:pic>
        <p:nvPicPr>
          <p:cNvPr id="2" name="Obraz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22050" y="5722407"/>
            <a:ext cx="2578832" cy="101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77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Źródła 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Ustawa z </a:t>
            </a:r>
            <a:r>
              <a:rPr lang="pl-PL" dirty="0"/>
              <a:t>dnia 5 sierpnia 2015 </a:t>
            </a:r>
            <a:r>
              <a:rPr lang="pl-PL" dirty="0" smtClean="0"/>
              <a:t>r. o </a:t>
            </a:r>
            <a:r>
              <a:rPr lang="pl-PL" dirty="0"/>
              <a:t>nieodpłatnej pomocy prawnej, nieodpłatnym poradnictwie obywatelskim </a:t>
            </a:r>
            <a:r>
              <a:rPr lang="pl-PL" dirty="0" smtClean="0"/>
              <a:t>oraz edukacji prawnej</a:t>
            </a:r>
          </a:p>
          <a:p>
            <a:pPr marL="0" indent="0">
              <a:buNone/>
            </a:pPr>
            <a:r>
              <a:rPr lang="pl-PL" dirty="0" smtClean="0"/>
              <a:t>Wzór karty i informacje o udzieleniu opinii:</a:t>
            </a:r>
          </a:p>
          <a:p>
            <a:r>
              <a:rPr lang="pl-PL" dirty="0">
                <a:hlinkClick r:id="rId2"/>
              </a:rPr>
              <a:t>https://</a:t>
            </a:r>
            <a:r>
              <a:rPr lang="pl-PL" dirty="0" smtClean="0">
                <a:hlinkClick r:id="rId2"/>
              </a:rPr>
              <a:t>www.bip.powiat-otwocki.pl/plik,17358,informacja-o-mozliwosci-przekazywania-przez-osoby-uprawnione-opinii-o-udzielonej-nieodplatnej-pomocy-prawnej-lub-swiadczonym-nieodplatnym-poradnictwie-obywatelskim.pdf</a:t>
            </a:r>
            <a:endParaRPr lang="pl-PL" dirty="0" smtClean="0"/>
          </a:p>
          <a:p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96650" y="5667903"/>
            <a:ext cx="2578832" cy="101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573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122</TotalTime>
  <Words>418</Words>
  <Application>Microsoft Office PowerPoint</Application>
  <PresentationFormat>Panoramiczny</PresentationFormat>
  <Paragraphs>49</Paragraphs>
  <Slides>14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Wingdings</vt:lpstr>
      <vt:lpstr>Office Theme</vt:lpstr>
      <vt:lpstr>Możliwość wyrażenia opinii o udzielonej pomocy </vt:lpstr>
      <vt:lpstr>Kiedy możemy wyrazić opinię o udzielonej pomocy?</vt:lpstr>
      <vt:lpstr>Dlaczego warto wyrazić swoją opinię?</vt:lpstr>
      <vt:lpstr>Czy musimy wyrażać swoją opinię ?</vt:lpstr>
      <vt:lpstr>Kto jest uprawniony do udzielenia opinii?</vt:lpstr>
      <vt:lpstr>Czym jest karta pomocy?</vt:lpstr>
      <vt:lpstr>Czym jest część B karty pomocy?</vt:lpstr>
      <vt:lpstr>Jak wygląda udzielenie opinii w punktach stacjonarnych?</vt:lpstr>
      <vt:lpstr>Co zawiera się w tej karcie?</vt:lpstr>
      <vt:lpstr>Jak wygląda taka karta? Część B – udzielenie opinii</vt:lpstr>
      <vt:lpstr>Prezentacja programu PowerPoint</vt:lpstr>
      <vt:lpstr>Prezentacja programu PowerPoint</vt:lpstr>
      <vt:lpstr>Prezentacja programu PowerPoint</vt:lpstr>
      <vt:lpstr>Źródła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Możliwość wyrażenia opinii o udzielonej pomocy </dc:title>
  <dc:creator>Praktykant</dc:creator>
  <cp:lastModifiedBy>Praktykant</cp:lastModifiedBy>
  <cp:revision>45</cp:revision>
  <dcterms:created xsi:type="dcterms:W3CDTF">2022-06-15T07:15:28Z</dcterms:created>
  <dcterms:modified xsi:type="dcterms:W3CDTF">2022-08-23T08:38:41Z</dcterms:modified>
</cp:coreProperties>
</file>