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300" r:id="rId4"/>
    <p:sldId id="257" r:id="rId5"/>
    <p:sldId id="258" r:id="rId6"/>
    <p:sldId id="298" r:id="rId7"/>
    <p:sldId id="259" r:id="rId8"/>
    <p:sldId id="260" r:id="rId9"/>
    <p:sldId id="261" r:id="rId10"/>
    <p:sldId id="262" r:id="rId11"/>
    <p:sldId id="263" r:id="rId12"/>
    <p:sldId id="264" r:id="rId13"/>
    <p:sldId id="304" r:id="rId14"/>
    <p:sldId id="265" r:id="rId15"/>
    <p:sldId id="307" r:id="rId16"/>
    <p:sldId id="267" r:id="rId17"/>
    <p:sldId id="268" r:id="rId18"/>
    <p:sldId id="269" r:id="rId19"/>
    <p:sldId id="301" r:id="rId20"/>
    <p:sldId id="302" r:id="rId21"/>
    <p:sldId id="303" r:id="rId22"/>
    <p:sldId id="270" r:id="rId23"/>
    <p:sldId id="278" r:id="rId24"/>
    <p:sldId id="299" r:id="rId25"/>
    <p:sldId id="271" r:id="rId26"/>
    <p:sldId id="296" r:id="rId27"/>
  </p:sldIdLst>
  <p:sldSz cx="12192000" cy="6858000"/>
  <p:notesSz cx="10234613" cy="710406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C46"/>
    <a:srgbClr val="075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5:16:17.39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16"/>
      <inkml:brushProperty name="anchorY" value="-982.32764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796949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38812-690E-4FFE-A974-2B6D7424582D}" type="datetimeFigureOut">
              <a:rPr lang="pl-PL" smtClean="0"/>
              <a:t>19.07.2024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796949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82C3D-0225-4561-82A6-6EBF45CDD3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29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82C3D-0225-4561-82A6-6EBF45CDD37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186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82C3D-0225-4561-82A6-6EBF45CDD37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85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1780B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1780B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1780B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52AD-0689-4599-9418-91A081807907}" type="datetimeFigureOut">
              <a:rPr lang="pl-PL" smtClean="0"/>
              <a:t>19.07.2024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9A5-F5F2-4D87-84AD-800C95C50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7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82101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0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0" y="6857996"/>
                </a:lnTo>
                <a:lnTo>
                  <a:pt x="3006850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0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8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02708" y="619709"/>
            <a:ext cx="3386582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92146" y="2312035"/>
            <a:ext cx="6807707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252AD-0689-4599-9418-91A081807907}" type="datetimeFigureOut">
              <a:rPr lang="pl-PL" smtClean="0"/>
              <a:t>19.07.2024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EBE9A5-F5F2-4D87-84AD-800C95C500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70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48608A2-5CB0-5756-5FDA-0B8963B07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2"/>
          <a:stretch/>
        </p:blipFill>
        <p:spPr>
          <a:xfrm>
            <a:off x="0" y="0"/>
            <a:ext cx="10820400" cy="6875995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7C68DF48-5AC8-E6D6-57AC-B13AB8929756}"/>
              </a:ext>
            </a:extLst>
          </p:cNvPr>
          <p:cNvSpPr/>
          <p:nvPr/>
        </p:nvSpPr>
        <p:spPr>
          <a:xfrm>
            <a:off x="7010400" y="24581"/>
            <a:ext cx="5181600" cy="68580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24923A7-4B13-5FED-9C5E-4608AF1DB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882091"/>
            <a:ext cx="4495800" cy="1552716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7C09DC-880D-D5AA-1271-FEBE3C8A3F3C}"/>
              </a:ext>
            </a:extLst>
          </p:cNvPr>
          <p:cNvSpPr txBox="1"/>
          <p:nvPr/>
        </p:nvSpPr>
        <p:spPr>
          <a:xfrm>
            <a:off x="7448550" y="4069251"/>
            <a:ext cx="430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Urbane Bold" panose="00000800000000000000" pitchFamily="2" charset="-18"/>
              </a:rPr>
              <a:t>WIETRZYCHOWICE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F77B724-AA4F-34AE-4F37-058E9F64BB09}"/>
              </a:ext>
            </a:extLst>
          </p:cNvPr>
          <p:cNvSpPr/>
          <p:nvPr/>
        </p:nvSpPr>
        <p:spPr>
          <a:xfrm>
            <a:off x="336640" y="304800"/>
            <a:ext cx="5716905" cy="6858000"/>
          </a:xfrm>
          <a:custGeom>
            <a:avLst/>
            <a:gdLst/>
            <a:ahLst/>
            <a:cxnLst/>
            <a:rect l="l" t="t" r="r" b="b"/>
            <a:pathLst>
              <a:path w="5716905" h="6858000">
                <a:moveTo>
                  <a:pt x="5716524" y="0"/>
                </a:moveTo>
                <a:lnTo>
                  <a:pt x="4660392" y="0"/>
                </a:lnTo>
                <a:lnTo>
                  <a:pt x="0" y="0"/>
                </a:lnTo>
                <a:lnTo>
                  <a:pt x="0" y="6858000"/>
                </a:lnTo>
                <a:lnTo>
                  <a:pt x="4660392" y="6858000"/>
                </a:lnTo>
                <a:lnTo>
                  <a:pt x="5716524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5716905" cy="6858000"/>
          </a:xfrm>
          <a:custGeom>
            <a:avLst/>
            <a:gdLst/>
            <a:ahLst/>
            <a:cxnLst/>
            <a:rect l="l" t="t" r="r" b="b"/>
            <a:pathLst>
              <a:path w="5716905" h="6858000">
                <a:moveTo>
                  <a:pt x="5716524" y="0"/>
                </a:moveTo>
                <a:lnTo>
                  <a:pt x="4660392" y="0"/>
                </a:lnTo>
                <a:lnTo>
                  <a:pt x="0" y="0"/>
                </a:lnTo>
                <a:lnTo>
                  <a:pt x="0" y="6858000"/>
                </a:lnTo>
                <a:lnTo>
                  <a:pt x="4660392" y="6858000"/>
                </a:lnTo>
                <a:lnTo>
                  <a:pt x="5716524" y="0"/>
                </a:lnTo>
                <a:close/>
              </a:path>
            </a:pathLst>
          </a:custGeom>
          <a:solidFill>
            <a:srgbClr val="64B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18123" y="169082"/>
            <a:ext cx="5716905" cy="1459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400" dirty="0" err="1">
                <a:solidFill>
                  <a:srgbClr val="FFFFFF"/>
                </a:solidFill>
                <a:latin typeface="Urbane Bold" panose="00000800000000000000" pitchFamily="2" charset="-18"/>
              </a:rPr>
              <a:t>Dopłaty</a:t>
            </a:r>
            <a:r>
              <a:rPr sz="3600" dirty="0">
                <a:solidFill>
                  <a:srgbClr val="FFFFFF"/>
                </a:solidFill>
                <a:latin typeface="Urbane Bold" panose="00000800000000000000" pitchFamily="2" charset="-18"/>
              </a:rPr>
              <a:t> </a:t>
            </a:r>
            <a:br>
              <a:rPr lang="pl-PL" sz="3600" dirty="0">
                <a:solidFill>
                  <a:srgbClr val="FFFFFF"/>
                </a:solidFill>
                <a:latin typeface="Urbane Bold" panose="00000800000000000000" pitchFamily="2" charset="-18"/>
              </a:rPr>
            </a:br>
            <a:r>
              <a:rPr sz="4000" dirty="0">
                <a:solidFill>
                  <a:srgbClr val="FFFFFF"/>
                </a:solidFill>
                <a:latin typeface="Urbane Bold" panose="00000800000000000000" pitchFamily="2" charset="-18"/>
              </a:rPr>
              <a:t>do</a:t>
            </a:r>
            <a:r>
              <a:rPr lang="pl-PL" sz="4000" spc="-95" dirty="0">
                <a:solidFill>
                  <a:srgbClr val="FFFFFF"/>
                </a:solidFill>
                <a:latin typeface="Urbane Bold" panose="00000800000000000000" pitchFamily="2" charset="-18"/>
              </a:rPr>
              <a:t> </a:t>
            </a:r>
            <a:r>
              <a:rPr sz="4000" dirty="0" err="1">
                <a:solidFill>
                  <a:srgbClr val="FFFFFF"/>
                </a:solidFill>
                <a:latin typeface="Urbane Bold" panose="00000800000000000000" pitchFamily="2" charset="-18"/>
              </a:rPr>
              <a:t>czynszu</a:t>
            </a:r>
            <a:endParaRPr sz="4000" dirty="0">
              <a:latin typeface="Urbane Bold" panose="00000800000000000000" pitchFamily="2" charset="-18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599" y="1897810"/>
            <a:ext cx="4061460" cy="37753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365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Demi Bold" panose="00000700000000000000" pitchFamily="2" charset="-18"/>
                <a:cs typeface="Trebuchet MS"/>
              </a:rPr>
              <a:t>ok. </a:t>
            </a:r>
            <a:r>
              <a:rPr sz="4000" b="1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Bold" panose="00000800000000000000" pitchFamily="2" charset="-18"/>
                <a:cs typeface="Trebuchet MS"/>
              </a:rPr>
              <a:t>200-</a:t>
            </a:r>
            <a:r>
              <a:rPr lang="pl-PL" sz="4000" b="1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Bold" panose="00000800000000000000" pitchFamily="2" charset="-18"/>
                <a:cs typeface="Trebuchet MS"/>
              </a:rPr>
              <a:t>6</a:t>
            </a:r>
            <a:r>
              <a:rPr sz="4000" b="1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Bold" panose="00000800000000000000" pitchFamily="2" charset="-18"/>
                <a:cs typeface="Trebuchet MS"/>
              </a:rPr>
              <a:t>00 zł </a:t>
            </a:r>
            <a:r>
              <a:rPr sz="2400" b="1" spc="-5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Demi Bold" panose="00000700000000000000" pitchFamily="2" charset="-18"/>
                <a:cs typeface="Trebuchet MS"/>
              </a:rPr>
              <a:t>na</a:t>
            </a:r>
            <a:r>
              <a:rPr sz="2400" b="1" spc="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Demi Bold" panose="00000700000000000000" pitchFamily="2" charset="-18"/>
                <a:cs typeface="Trebuchet MS"/>
              </a:rPr>
              <a:t> </a:t>
            </a:r>
            <a:r>
              <a:rPr lang="pl-PL" sz="2400" b="1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Demi Bold" panose="00000700000000000000" pitchFamily="2" charset="-18"/>
                <a:cs typeface="Trebuchet MS"/>
              </a:rPr>
              <a:t>MIESIĄC</a:t>
            </a:r>
            <a:endParaRPr sz="240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R="34290" algn="ctr">
              <a:lnSpc>
                <a:spcPct val="100000"/>
              </a:lnSpc>
              <a:tabLst>
                <a:tab pos="342265" algn="l"/>
              </a:tabLst>
            </a:pPr>
            <a:endParaRPr lang="pl-PL" sz="245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R="34290" algn="ctr">
              <a:lnSpc>
                <a:spcPct val="100000"/>
              </a:lnSpc>
              <a:tabLst>
                <a:tab pos="342265" algn="l"/>
              </a:tabLst>
            </a:pPr>
            <a:r>
              <a:rPr sz="240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w </a:t>
            </a:r>
            <a:r>
              <a:rPr sz="2400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zależności </a:t>
            </a:r>
            <a:r>
              <a:rPr sz="240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od </a:t>
            </a:r>
            <a:r>
              <a:rPr sz="2400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ilości</a:t>
            </a:r>
            <a:r>
              <a:rPr lang="pl-PL" sz="2400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osób</a:t>
            </a:r>
            <a:r>
              <a:rPr lang="pl-PL" sz="2400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w </a:t>
            </a:r>
            <a:r>
              <a:rPr sz="2400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gospodarstwie</a:t>
            </a:r>
            <a:r>
              <a:rPr lang="pl-PL" sz="2400" spc="-2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10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domowym</a:t>
            </a:r>
            <a:r>
              <a:rPr lang="pl-PL" sz="2400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i </a:t>
            </a:r>
            <a:r>
              <a:rPr sz="2400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wielkości</a:t>
            </a:r>
            <a:r>
              <a:rPr sz="2400" spc="-1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mieszkania</a:t>
            </a:r>
            <a:endParaRPr lang="pl-PL" sz="2400" spc="-5" dirty="0">
              <a:solidFill>
                <a:schemeClr val="bg1"/>
              </a:solidFill>
              <a:latin typeface="Urbane Light" panose="00000400000000000000" pitchFamily="2" charset="-18"/>
              <a:cs typeface="Trebuchet MS"/>
            </a:endParaRPr>
          </a:p>
          <a:p>
            <a:pPr marR="34290" algn="just">
              <a:lnSpc>
                <a:spcPct val="100000"/>
              </a:lnSpc>
              <a:tabLst>
                <a:tab pos="342265" algn="l"/>
              </a:tabLst>
            </a:pPr>
            <a:endParaRPr lang="pl-PL" sz="2400" spc="-5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R="34290" algn="ctr">
              <a:lnSpc>
                <a:spcPct val="100000"/>
              </a:lnSpc>
              <a:tabLst>
                <a:tab pos="342265" algn="l"/>
              </a:tabLst>
            </a:pPr>
            <a:r>
              <a:rPr lang="pl-PL" sz="2400" b="1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DO </a:t>
            </a:r>
            <a:r>
              <a:rPr lang="pl-PL" sz="6000" b="1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15</a:t>
            </a:r>
            <a:r>
              <a:rPr lang="pl-PL" sz="2400" b="1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 LAT</a:t>
            </a:r>
            <a:endParaRPr sz="2400" b="1" u="sng" dirty="0">
              <a:solidFill>
                <a:schemeClr val="bg1"/>
              </a:solidFill>
              <a:latin typeface="Urbane Bold" panose="00000800000000000000" pitchFamily="2" charset="-18"/>
              <a:cs typeface="Trebuchet M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0E6B572-9478-0CE7-1E60-58E53DFD6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097" y="90088"/>
            <a:ext cx="5380263" cy="65393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62F06B6-0CBE-CDB9-5720-C859E35ECDCE}"/>
              </a:ext>
            </a:extLst>
          </p:cNvPr>
          <p:cNvSpPr/>
          <p:nvPr/>
        </p:nvSpPr>
        <p:spPr>
          <a:xfrm>
            <a:off x="4795521" y="2111420"/>
            <a:ext cx="7401560" cy="474658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5232D15-0F8F-0EB5-11FD-FFC2509E3CC5}"/>
              </a:ext>
            </a:extLst>
          </p:cNvPr>
          <p:cNvSpPr/>
          <p:nvPr/>
        </p:nvSpPr>
        <p:spPr>
          <a:xfrm>
            <a:off x="909075" y="2209800"/>
            <a:ext cx="3418308" cy="335280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EB49944-4360-6290-8EF4-4E57A94A7133}"/>
              </a:ext>
            </a:extLst>
          </p:cNvPr>
          <p:cNvSpPr/>
          <p:nvPr/>
        </p:nvSpPr>
        <p:spPr>
          <a:xfrm>
            <a:off x="767612" y="2057400"/>
            <a:ext cx="3418308" cy="33528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18229" y="326980"/>
            <a:ext cx="74676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Najem </a:t>
            </a:r>
            <a:r>
              <a:rPr sz="7200" dirty="0">
                <a:solidFill>
                  <a:srgbClr val="075691"/>
                </a:solidFill>
                <a:latin typeface="Urbane Bold" panose="00000800000000000000" pitchFamily="2" charset="-18"/>
              </a:rPr>
              <a:t>-</a:t>
            </a:r>
            <a:r>
              <a:rPr sz="7200" spc="-55" dirty="0">
                <a:solidFill>
                  <a:srgbClr val="075691"/>
                </a:solidFill>
                <a:latin typeface="Urbane Bold" panose="00000800000000000000" pitchFamily="2" charset="-18"/>
              </a:rPr>
              <a:t> </a:t>
            </a:r>
            <a:r>
              <a:rPr sz="72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koszty</a:t>
            </a:r>
            <a:endParaRPr sz="7200" dirty="0">
              <a:solidFill>
                <a:srgbClr val="075691"/>
              </a:solidFill>
              <a:latin typeface="Urbane Bold" panose="00000800000000000000" pitchFamily="2" charset="-1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4978" y="2209800"/>
            <a:ext cx="3625565" cy="2962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77495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lang="pl-PL" sz="1800" b="1" spc="-5" dirty="0">
                <a:solidFill>
                  <a:schemeClr val="bg1"/>
                </a:solidFill>
                <a:latin typeface="Urabne"/>
                <a:cs typeface="Trebuchet MS"/>
              </a:rPr>
              <a:t>	</a:t>
            </a:r>
            <a:r>
              <a:rPr sz="1800" b="1" spc="-5" dirty="0" err="1">
                <a:solidFill>
                  <a:schemeClr val="bg1"/>
                </a:solidFill>
                <a:latin typeface="Urabne"/>
                <a:cs typeface="Trebuchet MS"/>
              </a:rPr>
              <a:t>Oprócz</a:t>
            </a:r>
            <a:r>
              <a:rPr sz="1800" b="1" spc="-5" dirty="0">
                <a:solidFill>
                  <a:schemeClr val="bg1"/>
                </a:solidFill>
                <a:latin typeface="Urabne"/>
                <a:cs typeface="Trebuchet MS"/>
              </a:rPr>
              <a:t> czynszu </a:t>
            </a:r>
            <a:r>
              <a:rPr sz="1800" b="1" spc="-5" dirty="0" err="1">
                <a:solidFill>
                  <a:schemeClr val="bg1"/>
                </a:solidFill>
                <a:latin typeface="Urabne"/>
                <a:cs typeface="Trebuchet MS"/>
              </a:rPr>
              <a:t>najemca</a:t>
            </a:r>
            <a:r>
              <a:rPr sz="1800" b="1" spc="-5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800" b="1" dirty="0" err="1">
                <a:solidFill>
                  <a:schemeClr val="bg1"/>
                </a:solidFill>
                <a:latin typeface="Urabne"/>
                <a:cs typeface="Trebuchet MS"/>
              </a:rPr>
              <a:t>jes</a:t>
            </a:r>
            <a:r>
              <a:rPr lang="pl-PL" sz="1800" b="1" dirty="0">
                <a:solidFill>
                  <a:schemeClr val="bg1"/>
                </a:solidFill>
                <a:latin typeface="Urabne"/>
                <a:cs typeface="Trebuchet MS"/>
              </a:rPr>
              <a:t>t </a:t>
            </a:r>
            <a:r>
              <a:rPr sz="1800" b="1" spc="-5" dirty="0" err="1">
                <a:solidFill>
                  <a:schemeClr val="bg1"/>
                </a:solidFill>
                <a:latin typeface="Urabne"/>
                <a:cs typeface="Trebuchet MS"/>
              </a:rPr>
              <a:t>zobowiązany</a:t>
            </a:r>
            <a:r>
              <a:rPr sz="1800" b="1" spc="-5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800" b="1" dirty="0">
                <a:solidFill>
                  <a:schemeClr val="bg1"/>
                </a:solidFill>
                <a:latin typeface="Urabne"/>
                <a:cs typeface="Trebuchet MS"/>
              </a:rPr>
              <a:t>do </a:t>
            </a:r>
            <a:r>
              <a:rPr sz="1800" b="1" spc="-5" dirty="0" err="1">
                <a:solidFill>
                  <a:schemeClr val="bg1"/>
                </a:solidFill>
                <a:latin typeface="Urabne"/>
                <a:cs typeface="Trebuchet MS"/>
              </a:rPr>
              <a:t>ponoszenia</a:t>
            </a:r>
            <a:r>
              <a:rPr lang="pl-PL" b="1" spc="-5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800" b="1" spc="-10" dirty="0" err="1">
                <a:solidFill>
                  <a:schemeClr val="bg1"/>
                </a:solidFill>
                <a:latin typeface="Urabne"/>
                <a:cs typeface="Trebuchet MS"/>
              </a:rPr>
              <a:t>kosztów</a:t>
            </a:r>
            <a:r>
              <a:rPr sz="1800" b="1" spc="-10" dirty="0">
                <a:solidFill>
                  <a:schemeClr val="bg1"/>
                </a:solidFill>
                <a:latin typeface="Urabne"/>
                <a:cs typeface="Trebuchet MS"/>
              </a:rPr>
              <a:t>:</a:t>
            </a:r>
            <a:endParaRPr sz="1800" b="1" dirty="0">
              <a:solidFill>
                <a:schemeClr val="bg1"/>
              </a:solidFill>
              <a:latin typeface="Urabne"/>
              <a:cs typeface="Trebuchet MS"/>
            </a:endParaRPr>
          </a:p>
          <a:p>
            <a:pPr marL="755650" indent="-285750">
              <a:lnSpc>
                <a:spcPct val="100000"/>
              </a:lnSpc>
              <a:spcBef>
                <a:spcPts val="1005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sz="1600" b="1" spc="-5" dirty="0" err="1">
                <a:solidFill>
                  <a:schemeClr val="bg1"/>
                </a:solidFill>
                <a:latin typeface="Urabne"/>
                <a:cs typeface="Trebuchet MS"/>
              </a:rPr>
              <a:t>prądu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,</a:t>
            </a:r>
            <a:endParaRPr sz="1600" b="1" dirty="0">
              <a:solidFill>
                <a:schemeClr val="bg1"/>
              </a:solidFill>
              <a:latin typeface="Urabne"/>
              <a:cs typeface="Trebuchet MS"/>
            </a:endParaRPr>
          </a:p>
          <a:p>
            <a:pPr marL="755650" indent="-285750">
              <a:lnSpc>
                <a:spcPct val="100000"/>
              </a:lnSpc>
              <a:spcBef>
                <a:spcPts val="994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sz="1600" b="1" spc="-5" dirty="0" err="1">
                <a:solidFill>
                  <a:schemeClr val="bg1"/>
                </a:solidFill>
                <a:latin typeface="Urabne"/>
                <a:cs typeface="Trebuchet MS"/>
              </a:rPr>
              <a:t>ogrzewania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,</a:t>
            </a:r>
            <a:endParaRPr sz="1600" b="1" dirty="0">
              <a:solidFill>
                <a:schemeClr val="bg1"/>
              </a:solidFill>
              <a:latin typeface="Urabne"/>
              <a:cs typeface="Trebuchet MS"/>
            </a:endParaRPr>
          </a:p>
          <a:p>
            <a:pPr marL="7556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pl-PL" sz="1600" b="1" spc="-5" dirty="0">
                <a:solidFill>
                  <a:schemeClr val="bg1"/>
                </a:solidFill>
                <a:latin typeface="Urabne"/>
                <a:cs typeface="Trebuchet MS"/>
              </a:rPr>
              <a:t>d</a:t>
            </a:r>
            <a:r>
              <a:rPr sz="1600" b="1" spc="-5" dirty="0" err="1">
                <a:solidFill>
                  <a:schemeClr val="bg1"/>
                </a:solidFill>
                <a:latin typeface="Urabne"/>
                <a:cs typeface="Trebuchet MS"/>
              </a:rPr>
              <a:t>ostawy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600" b="1" spc="-10" dirty="0" err="1">
                <a:solidFill>
                  <a:schemeClr val="bg1"/>
                </a:solidFill>
                <a:latin typeface="Urabne"/>
                <a:cs typeface="Trebuchet MS"/>
              </a:rPr>
              <a:t>wody</a:t>
            </a:r>
            <a:r>
              <a:rPr sz="1600" b="1" spc="-10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600" b="1" spc="-5" dirty="0" err="1">
                <a:solidFill>
                  <a:schemeClr val="bg1"/>
                </a:solidFill>
                <a:latin typeface="Urabne"/>
                <a:cs typeface="Trebuchet MS"/>
              </a:rPr>
              <a:t>zimnej</a:t>
            </a:r>
            <a:r>
              <a:rPr lang="pl-PL" sz="1600" b="1" spc="-5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i</a:t>
            </a:r>
            <a:r>
              <a:rPr sz="1600" b="1" spc="15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600" b="1" spc="-5" dirty="0" err="1">
                <a:solidFill>
                  <a:schemeClr val="bg1"/>
                </a:solidFill>
                <a:latin typeface="Urabne"/>
                <a:cs typeface="Trebuchet MS"/>
              </a:rPr>
              <a:t>ciepłej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,</a:t>
            </a:r>
            <a:endParaRPr sz="1600" b="1" dirty="0">
              <a:solidFill>
                <a:schemeClr val="bg1"/>
              </a:solidFill>
              <a:latin typeface="Urabne"/>
              <a:cs typeface="Trebuchet MS"/>
            </a:endParaRPr>
          </a:p>
          <a:p>
            <a:pPr marL="755015" marR="836930" indent="-285750">
              <a:lnSpc>
                <a:spcPct val="100000"/>
              </a:lnSpc>
              <a:spcBef>
                <a:spcPts val="1005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sz="1600" b="1" spc="-10" dirty="0" err="1">
                <a:solidFill>
                  <a:schemeClr val="bg1"/>
                </a:solidFill>
                <a:latin typeface="Urabne"/>
                <a:cs typeface="Trebuchet MS"/>
              </a:rPr>
              <a:t>odbioru</a:t>
            </a:r>
            <a:r>
              <a:rPr lang="pl-PL" sz="1600" b="1" spc="-10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600" b="1" spc="-5" dirty="0" err="1">
                <a:solidFill>
                  <a:schemeClr val="bg1"/>
                </a:solidFill>
                <a:latin typeface="Urabne"/>
                <a:cs typeface="Trebuchet MS"/>
              </a:rPr>
              <a:t>nieczystości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  </a:t>
            </a:r>
            <a:r>
              <a:rPr sz="1600" b="1" spc="-10" dirty="0">
                <a:solidFill>
                  <a:schemeClr val="bg1"/>
                </a:solidFill>
                <a:latin typeface="Urabne"/>
                <a:cs typeface="Trebuchet MS"/>
              </a:rPr>
              <a:t>(kanalizacja 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i</a:t>
            </a:r>
            <a:r>
              <a:rPr sz="1600" b="1" spc="10" dirty="0">
                <a:solidFill>
                  <a:schemeClr val="bg1"/>
                </a:solidFill>
                <a:latin typeface="Urabne"/>
                <a:cs typeface="Trebuchet MS"/>
              </a:rPr>
              <a:t> </a:t>
            </a:r>
            <a:r>
              <a:rPr sz="1600" b="1" spc="-5" dirty="0">
                <a:solidFill>
                  <a:schemeClr val="bg1"/>
                </a:solidFill>
                <a:latin typeface="Urabne"/>
                <a:cs typeface="Trebuchet MS"/>
              </a:rPr>
              <a:t>śmieci),</a:t>
            </a:r>
            <a:endParaRPr sz="1600" b="1" dirty="0">
              <a:solidFill>
                <a:schemeClr val="bg1"/>
              </a:solidFill>
              <a:latin typeface="Urabne"/>
              <a:cs typeface="Trebuchet MS"/>
            </a:endParaRPr>
          </a:p>
          <a:p>
            <a:pPr marL="7556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56285" algn="l"/>
              </a:tabLst>
            </a:pPr>
            <a:r>
              <a:rPr lang="pl-PL" sz="1600" b="1" spc="-5" dirty="0">
                <a:solidFill>
                  <a:schemeClr val="bg1"/>
                </a:solidFill>
                <a:latin typeface="Urabne"/>
                <a:cs typeface="Trebuchet MS"/>
              </a:rPr>
              <a:t>usług telekomunikacyjnych, i</a:t>
            </a:r>
            <a:r>
              <a:rPr sz="1600" b="1" spc="-10" dirty="0">
                <a:solidFill>
                  <a:schemeClr val="bg1"/>
                </a:solidFill>
                <a:latin typeface="Urabne"/>
                <a:cs typeface="Trebuchet MS"/>
              </a:rPr>
              <a:t>tp.</a:t>
            </a:r>
            <a:endParaRPr sz="1600" b="1" dirty="0">
              <a:solidFill>
                <a:schemeClr val="bg1"/>
              </a:solidFill>
              <a:latin typeface="Urabne"/>
              <a:cs typeface="Trebuchet MS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B887AC8B-FD8B-0415-A38F-F02AF2EBA619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8FF2DB19-2099-3B86-36B4-333EDF1AF77C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F56D45-F66E-1FCB-E286-1FB310A82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386" y="2366166"/>
            <a:ext cx="6873836" cy="42370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37BAA23-E00C-473E-47DB-435570599786}"/>
              </a:ext>
            </a:extLst>
          </p:cNvPr>
          <p:cNvSpPr/>
          <p:nvPr/>
        </p:nvSpPr>
        <p:spPr>
          <a:xfrm>
            <a:off x="5981699" y="3276600"/>
            <a:ext cx="5255237" cy="203200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5F375CE-4863-821A-9623-EA39A243A0F9}"/>
              </a:ext>
            </a:extLst>
          </p:cNvPr>
          <p:cNvSpPr/>
          <p:nvPr/>
        </p:nvSpPr>
        <p:spPr>
          <a:xfrm>
            <a:off x="5840236" y="3124200"/>
            <a:ext cx="5255237" cy="20320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95B46A-7D07-43FC-B0A5-CAD87159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49" y="791552"/>
            <a:ext cx="5617187" cy="2041525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>
                <a:solidFill>
                  <a:srgbClr val="075691"/>
                </a:solidFill>
                <a:latin typeface="Urbane Light" panose="00000400000000000000" pitchFamily="2" charset="-18"/>
              </a:rPr>
              <a:t>Dojście do </a:t>
            </a:r>
            <a:br>
              <a:rPr lang="pl-PL" sz="6600" b="1" dirty="0">
                <a:solidFill>
                  <a:srgbClr val="075691"/>
                </a:solidFill>
                <a:latin typeface="Urbane Light" panose="00000400000000000000" pitchFamily="2" charset="-18"/>
              </a:rPr>
            </a:br>
            <a:r>
              <a:rPr lang="pl-PL" sz="6600" b="1" dirty="0">
                <a:solidFill>
                  <a:srgbClr val="075691"/>
                </a:solidFill>
                <a:latin typeface="Urbane Bold" panose="00000800000000000000" pitchFamily="2" charset="-18"/>
              </a:rPr>
              <a:t>własności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C94585-F11F-4561-AB4F-EDB54254F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8837" y="3479799"/>
            <a:ext cx="5026637" cy="132080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latin typeface="Urbane Demi Bold" panose="00000700000000000000" pitchFamily="2" charset="-18"/>
              </a:rPr>
              <a:t>Po spłacie kredytu zaciągniętego przez SIM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latin typeface="Urbane Demi Bold" panose="00000700000000000000" pitchFamily="2" charset="-18"/>
              </a:rPr>
              <a:t>Najwcześniej po 15 latach</a:t>
            </a:r>
          </a:p>
        </p:txBody>
      </p:sp>
      <p:pic>
        <p:nvPicPr>
          <p:cNvPr id="9" name="Obraz 8" descr="Klucz z pierścieniem klawiszy i pękiem kluczy, wstawiony do blokady">
            <a:extLst>
              <a:ext uri="{FF2B5EF4-FFF2-40B4-BE49-F238E27FC236}">
                <a16:creationId xmlns:a16="http://schemas.microsoft.com/office/drawing/2014/main" id="{D6A99FDA-DE5B-4DBA-BFE3-3F6DD8582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1" r="-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" name="Trójkąt równoramienny 3">
            <a:extLst>
              <a:ext uri="{FF2B5EF4-FFF2-40B4-BE49-F238E27FC236}">
                <a16:creationId xmlns:a16="http://schemas.microsoft.com/office/drawing/2014/main" id="{67A9B33A-3798-D6E1-E8E2-5FB0704A96F0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2E7011AC-5A47-29C1-76FD-BC3F9A028D68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40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351648D9-1F09-7A80-321F-F25C1F6C3364}"/>
              </a:ext>
            </a:extLst>
          </p:cNvPr>
          <p:cNvSpPr/>
          <p:nvPr/>
        </p:nvSpPr>
        <p:spPr>
          <a:xfrm>
            <a:off x="1044395" y="3468998"/>
            <a:ext cx="4001843" cy="2614177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945858A-1C96-16FB-F7D4-1FB46F52675F}"/>
              </a:ext>
            </a:extLst>
          </p:cNvPr>
          <p:cNvSpPr/>
          <p:nvPr/>
        </p:nvSpPr>
        <p:spPr>
          <a:xfrm>
            <a:off x="902932" y="3316598"/>
            <a:ext cx="4001843" cy="2614177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02521" y="420149"/>
            <a:ext cx="3661273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Standard  m</a:t>
            </a:r>
            <a:r>
              <a:rPr sz="4400" spc="5" dirty="0">
                <a:solidFill>
                  <a:srgbClr val="075691"/>
                </a:solidFill>
                <a:latin typeface="Urbane Bold" panose="00000800000000000000" pitchFamily="2" charset="-18"/>
              </a:rPr>
              <a:t>i</a:t>
            </a:r>
            <a:r>
              <a:rPr sz="4400" dirty="0">
                <a:solidFill>
                  <a:srgbClr val="075691"/>
                </a:solidFill>
                <a:latin typeface="Urbane Bold" panose="00000800000000000000" pitchFamily="2" charset="-18"/>
              </a:rPr>
              <a:t>es</a:t>
            </a:r>
            <a:r>
              <a:rPr sz="4400" spc="-15" dirty="0">
                <a:solidFill>
                  <a:srgbClr val="075691"/>
                </a:solidFill>
                <a:latin typeface="Urbane Bold" panose="00000800000000000000" pitchFamily="2" charset="-18"/>
              </a:rPr>
              <a:t>z</a:t>
            </a:r>
            <a:r>
              <a:rPr sz="4400" spc="-114" dirty="0">
                <a:solidFill>
                  <a:srgbClr val="075691"/>
                </a:solidFill>
                <a:latin typeface="Urbane Bold" panose="00000800000000000000" pitchFamily="2" charset="-18"/>
              </a:rPr>
              <a:t>k</a:t>
            </a:r>
            <a:r>
              <a:rPr sz="4400" dirty="0">
                <a:solidFill>
                  <a:srgbClr val="075691"/>
                </a:solidFill>
                <a:latin typeface="Urbane Bold" panose="00000800000000000000" pitchFamily="2" charset="-18"/>
              </a:rPr>
              <a:t>ania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3545" y="2989323"/>
            <a:ext cx="4317334" cy="28116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pl-PL" sz="1600" dirty="0">
              <a:latin typeface="Urbane Light" panose="00000400000000000000" pitchFamily="2" charset="-18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pl-PL" sz="2000" dirty="0">
              <a:latin typeface="Urbane Light" panose="00000400000000000000" pitchFamily="2" charset="-18"/>
              <a:cs typeface="Trebuchet MS"/>
            </a:endParaRPr>
          </a:p>
          <a:p>
            <a:pPr marL="755015" marR="81280" indent="-285750">
              <a:lnSpc>
                <a:spcPts val="1510"/>
              </a:lnSpc>
              <a:buClr>
                <a:srgbClr val="64BC46"/>
              </a:buClr>
              <a:buSzPct val="78571"/>
              <a:buFont typeface="Wingdings" panose="05000000000000000000" pitchFamily="2" charset="2"/>
              <a:buChar char="ü"/>
              <a:tabLst>
                <a:tab pos="756285" algn="l"/>
                <a:tab pos="756920" algn="l"/>
              </a:tabLst>
            </a:pPr>
            <a:r>
              <a:rPr lang="pl-PL" sz="2000" spc="5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wanna </a:t>
            </a:r>
            <a:r>
              <a:rPr lang="pl-PL" sz="2000" spc="6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lub </a:t>
            </a:r>
            <a:r>
              <a:rPr lang="pl-PL" sz="2000" spc="3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kabina  </a:t>
            </a:r>
            <a:r>
              <a:rPr lang="pl-PL" sz="2000" spc="4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natryskowa </a:t>
            </a:r>
            <a:r>
              <a:rPr lang="pl-PL" sz="2000" spc="-1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- </a:t>
            </a:r>
            <a:r>
              <a:rPr lang="pl-PL" sz="2000" spc="8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w</a:t>
            </a:r>
            <a:r>
              <a:rPr lang="pl-PL" sz="2000" spc="-19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 </a:t>
            </a:r>
            <a:r>
              <a:rPr lang="pl-PL" sz="2000" spc="1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łazience</a:t>
            </a:r>
            <a:endParaRPr lang="pl-PL" sz="2000" dirty="0">
              <a:solidFill>
                <a:schemeClr val="bg1"/>
              </a:solidFill>
              <a:latin typeface="Urbane Light" panose="00000400000000000000" pitchFamily="2" charset="-18"/>
              <a:cs typeface="Arial"/>
            </a:endParaRPr>
          </a:p>
          <a:p>
            <a:pPr marL="755015" indent="-285750">
              <a:lnSpc>
                <a:spcPct val="100000"/>
              </a:lnSpc>
              <a:spcBef>
                <a:spcPts val="810"/>
              </a:spcBef>
              <a:buClr>
                <a:srgbClr val="64BC46"/>
              </a:buClr>
              <a:buSzPct val="78571"/>
              <a:buFont typeface="Wingdings" panose="05000000000000000000" pitchFamily="2" charset="2"/>
              <a:buChar char="ü"/>
              <a:tabLst>
                <a:tab pos="756285" algn="l"/>
                <a:tab pos="756920" algn="l"/>
              </a:tabLst>
            </a:pPr>
            <a:r>
              <a:rPr lang="pl-PL" sz="2000" spc="4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umywalka </a:t>
            </a:r>
            <a:r>
              <a:rPr lang="pl-PL" sz="2000" spc="-1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- </a:t>
            </a:r>
            <a:r>
              <a:rPr lang="pl-PL" sz="2000" spc="8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w</a:t>
            </a:r>
            <a:r>
              <a:rPr lang="pl-PL" sz="2000" spc="-19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 </a:t>
            </a:r>
            <a:r>
              <a:rPr lang="pl-PL" sz="2000" spc="1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łazience</a:t>
            </a:r>
            <a:endParaRPr lang="pl-PL" sz="2000" dirty="0">
              <a:solidFill>
                <a:schemeClr val="bg1"/>
              </a:solidFill>
              <a:latin typeface="Urbane Light" panose="00000400000000000000" pitchFamily="2" charset="-18"/>
              <a:cs typeface="Arial"/>
            </a:endParaRPr>
          </a:p>
          <a:p>
            <a:pPr marL="755015" marR="557530" indent="-285750">
              <a:lnSpc>
                <a:spcPts val="1510"/>
              </a:lnSpc>
              <a:spcBef>
                <a:spcPts val="1019"/>
              </a:spcBef>
              <a:buClr>
                <a:srgbClr val="64BC46"/>
              </a:buClr>
              <a:buSzPct val="78571"/>
              <a:buFont typeface="Wingdings" panose="05000000000000000000" pitchFamily="2" charset="2"/>
              <a:buChar char="ü"/>
              <a:tabLst>
                <a:tab pos="756285" algn="l"/>
                <a:tab pos="756920" algn="l"/>
              </a:tabLst>
            </a:pPr>
            <a:r>
              <a:rPr lang="pl-PL" sz="2000" spc="3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miska </a:t>
            </a:r>
            <a:r>
              <a:rPr lang="pl-PL" sz="2000" spc="4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ustępowa</a:t>
            </a:r>
            <a:r>
              <a:rPr lang="pl-PL" sz="2000" spc="-21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 </a:t>
            </a:r>
            <a:r>
              <a:rPr lang="pl-PL" sz="2000" spc="8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w </a:t>
            </a:r>
            <a:r>
              <a:rPr lang="pl-PL" sz="2000" spc="1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łazience</a:t>
            </a:r>
            <a:r>
              <a:rPr lang="pl-PL" sz="2000" spc="-19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 </a:t>
            </a:r>
            <a:r>
              <a:rPr lang="pl-PL" sz="2000" spc="6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lub wy</a:t>
            </a:r>
            <a:r>
              <a:rPr lang="pl-PL" sz="2000" spc="4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dzielonym</a:t>
            </a:r>
            <a:r>
              <a:rPr lang="pl-PL" sz="2000" spc="-5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 </a:t>
            </a:r>
            <a:r>
              <a:rPr lang="pl-PL" sz="2000" spc="4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ustępie</a:t>
            </a:r>
            <a:endParaRPr lang="pl-PL" sz="2000" dirty="0">
              <a:solidFill>
                <a:schemeClr val="bg1"/>
              </a:solidFill>
              <a:latin typeface="Urbane Light" panose="00000400000000000000" pitchFamily="2" charset="-18"/>
              <a:cs typeface="Arial"/>
            </a:endParaRPr>
          </a:p>
          <a:p>
            <a:pPr marL="755015" indent="-285750">
              <a:lnSpc>
                <a:spcPct val="100000"/>
              </a:lnSpc>
              <a:spcBef>
                <a:spcPts val="840"/>
              </a:spcBef>
              <a:buClr>
                <a:srgbClr val="64BC46"/>
              </a:buClr>
              <a:buSzPct val="78571"/>
              <a:buFont typeface="Wingdings" panose="05000000000000000000" pitchFamily="2" charset="2"/>
              <a:buChar char="ü"/>
              <a:tabLst>
                <a:tab pos="756285" algn="l"/>
                <a:tab pos="756920" algn="l"/>
              </a:tabLst>
            </a:pPr>
            <a:r>
              <a:rPr lang="pl-PL" sz="2000" spc="2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zlewozmywak</a:t>
            </a:r>
            <a:endParaRPr lang="pl-PL" sz="2000" dirty="0">
              <a:solidFill>
                <a:schemeClr val="bg1"/>
              </a:solidFill>
              <a:latin typeface="Urbane Light" panose="00000400000000000000" pitchFamily="2" charset="-18"/>
              <a:cs typeface="Arial"/>
            </a:endParaRPr>
          </a:p>
          <a:p>
            <a:pPr marL="755015" marR="5080" indent="-285750">
              <a:lnSpc>
                <a:spcPts val="1510"/>
              </a:lnSpc>
              <a:spcBef>
                <a:spcPts val="1025"/>
              </a:spcBef>
              <a:buClr>
                <a:srgbClr val="64BC46"/>
              </a:buClr>
              <a:buSzPct val="78571"/>
              <a:buFont typeface="Wingdings" panose="05000000000000000000" pitchFamily="2" charset="2"/>
              <a:buChar char="ü"/>
              <a:tabLst>
                <a:tab pos="756285" algn="l"/>
                <a:tab pos="756920" algn="l"/>
              </a:tabLst>
            </a:pPr>
            <a:r>
              <a:rPr lang="pl-PL" sz="2000" spc="30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czteropalnikowa  </a:t>
            </a:r>
            <a:r>
              <a:rPr lang="pl-PL" sz="2000" spc="3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kuchenka</a:t>
            </a:r>
            <a:r>
              <a:rPr lang="pl-PL" sz="2000" spc="-5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 </a:t>
            </a:r>
            <a:r>
              <a:rPr lang="pl-PL" sz="2000" spc="25" dirty="0">
                <a:solidFill>
                  <a:schemeClr val="bg1"/>
                </a:solidFill>
                <a:latin typeface="Urbane Light" panose="00000400000000000000" pitchFamily="2" charset="-18"/>
                <a:cs typeface="Arial"/>
              </a:rPr>
              <a:t>elektryczna</a:t>
            </a:r>
            <a:endParaRPr lang="pl-PL" sz="2000" dirty="0">
              <a:solidFill>
                <a:schemeClr val="bg1"/>
              </a:solidFill>
              <a:latin typeface="Urbane Light" panose="00000400000000000000" pitchFamily="2" charset="-18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29200" y="381000"/>
            <a:ext cx="6432919" cy="6248400"/>
            <a:chOff x="3785615" y="373379"/>
            <a:chExt cx="5973445" cy="5842635"/>
          </a:xfrm>
        </p:grpSpPr>
        <p:sp>
          <p:nvSpPr>
            <p:cNvPr id="8" name="object 8"/>
            <p:cNvSpPr/>
            <p:nvPr/>
          </p:nvSpPr>
          <p:spPr>
            <a:xfrm>
              <a:off x="3785615" y="373379"/>
              <a:ext cx="5973318" cy="27668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6783" y="2976372"/>
              <a:ext cx="5569458" cy="32392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E76B0DB6-6560-00EA-4717-FF3572600198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F4E3995D-13AA-357A-3052-F4D79C209256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8560D5-B004-CE66-CAE3-9EA5D69E4D0D}"/>
              </a:ext>
            </a:extLst>
          </p:cNvPr>
          <p:cNvSpPr txBox="1"/>
          <p:nvPr/>
        </p:nvSpPr>
        <p:spPr>
          <a:xfrm>
            <a:off x="1214279" y="2670011"/>
            <a:ext cx="3786346" cy="354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3545" algn="ctr">
              <a:lnSpc>
                <a:spcPts val="1595"/>
              </a:lnSpc>
            </a:pPr>
            <a:r>
              <a:rPr lang="pl-PL" sz="3200" b="1" spc="-5" dirty="0">
                <a:solidFill>
                  <a:srgbClr val="404040"/>
                </a:solidFill>
                <a:latin typeface="Urbane Bold" panose="00000800000000000000" pitchFamily="2" charset="-18"/>
                <a:cs typeface="Trebuchet MS"/>
              </a:rPr>
              <a:t>„pod </a:t>
            </a:r>
            <a:r>
              <a:rPr lang="pl-PL" sz="3200" b="1" dirty="0">
                <a:solidFill>
                  <a:srgbClr val="404040"/>
                </a:solidFill>
                <a:latin typeface="Urbane Bold" panose="00000800000000000000" pitchFamily="2" charset="-18"/>
                <a:cs typeface="Trebuchet MS"/>
              </a:rPr>
              <a:t>klucz</a:t>
            </a:r>
            <a:r>
              <a:rPr lang="pl-PL" sz="3200" dirty="0">
                <a:solidFill>
                  <a:srgbClr val="404040"/>
                </a:solidFill>
                <a:latin typeface="Urbane Bold" panose="00000800000000000000" pitchFamily="2" charset="-18"/>
                <a:cs typeface="Trebuchet MS"/>
              </a:rPr>
              <a:t>”</a:t>
            </a:r>
            <a:endParaRPr lang="pl-PL" sz="3200" dirty="0">
              <a:latin typeface="Urbane Bold" panose="00000800000000000000" pitchFamily="2" charset="-18"/>
              <a:cs typeface="Trebuchet M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5F2ADB7-BC5A-5DBF-5FDC-F0EBA4025234}"/>
              </a:ext>
            </a:extLst>
          </p:cNvPr>
          <p:cNvSpPr txBox="1"/>
          <p:nvPr/>
        </p:nvSpPr>
        <p:spPr>
          <a:xfrm>
            <a:off x="1576043" y="2204961"/>
            <a:ext cx="3124200" cy="340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23545" algn="ctr">
              <a:lnSpc>
                <a:spcPts val="1595"/>
              </a:lnSpc>
            </a:pPr>
            <a:r>
              <a:rPr lang="pl-PL" sz="2800" b="1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Wykończenie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61D29B34-3222-580A-0547-9F51F4677D65}"/>
              </a:ext>
            </a:extLst>
          </p:cNvPr>
          <p:cNvSpPr/>
          <p:nvPr/>
        </p:nvSpPr>
        <p:spPr>
          <a:xfrm>
            <a:off x="260619" y="4343400"/>
            <a:ext cx="5149581" cy="2493838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4AD00B0-EF09-19A5-681A-3AD3AA0D9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403" y="4507602"/>
            <a:ext cx="5414843" cy="2426598"/>
          </a:xfrm>
          <a:prstGeom prst="rect">
            <a:avLst/>
          </a:prstGeom>
        </p:spPr>
      </p:pic>
      <p:cxnSp>
        <p:nvCxnSpPr>
          <p:cNvPr id="4" name="Google Shape;615;p69">
            <a:extLst>
              <a:ext uri="{FF2B5EF4-FFF2-40B4-BE49-F238E27FC236}">
                <a16:creationId xmlns:a16="http://schemas.microsoft.com/office/drawing/2014/main" id="{CAA8E1A6-AFD7-4E3C-8720-7910C3365972}"/>
              </a:ext>
            </a:extLst>
          </p:cNvPr>
          <p:cNvCxnSpPr>
            <a:cxnSpLocks/>
          </p:cNvCxnSpPr>
          <p:nvPr/>
        </p:nvCxnSpPr>
        <p:spPr>
          <a:xfrm rot="5400000">
            <a:off x="3161483" y="3181339"/>
            <a:ext cx="377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" name="Google Shape;616;p69">
            <a:extLst>
              <a:ext uri="{FF2B5EF4-FFF2-40B4-BE49-F238E27FC236}">
                <a16:creationId xmlns:a16="http://schemas.microsoft.com/office/drawing/2014/main" id="{A2C841A6-0689-0243-34A6-0193D5E0E316}"/>
              </a:ext>
            </a:extLst>
          </p:cNvPr>
          <p:cNvCxnSpPr>
            <a:cxnSpLocks/>
          </p:cNvCxnSpPr>
          <p:nvPr/>
        </p:nvCxnSpPr>
        <p:spPr>
          <a:xfrm rot="5400000">
            <a:off x="5569458" y="3181339"/>
            <a:ext cx="377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6" name="Google Shape;618;p69">
            <a:extLst>
              <a:ext uri="{FF2B5EF4-FFF2-40B4-BE49-F238E27FC236}">
                <a16:creationId xmlns:a16="http://schemas.microsoft.com/office/drawing/2014/main" id="{08C5F2D3-E4E4-A249-3F99-F8B1D0861EE3}"/>
              </a:ext>
            </a:extLst>
          </p:cNvPr>
          <p:cNvSpPr/>
          <p:nvPr/>
        </p:nvSpPr>
        <p:spPr>
          <a:xfrm>
            <a:off x="33130" y="3358364"/>
            <a:ext cx="12682775" cy="1857714"/>
          </a:xfrm>
          <a:custGeom>
            <a:avLst/>
            <a:gdLst/>
            <a:ahLst/>
            <a:cxnLst/>
            <a:rect l="l" t="t" r="r" b="b"/>
            <a:pathLst>
              <a:path w="388585" h="78191" extrusionOk="0">
                <a:moveTo>
                  <a:pt x="0" y="78191"/>
                </a:moveTo>
                <a:lnTo>
                  <a:pt x="77703" y="0"/>
                </a:lnTo>
                <a:lnTo>
                  <a:pt x="388585" y="201"/>
                </a:ln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7" name="Google Shape;619;p69">
            <a:extLst>
              <a:ext uri="{FF2B5EF4-FFF2-40B4-BE49-F238E27FC236}">
                <a16:creationId xmlns:a16="http://schemas.microsoft.com/office/drawing/2014/main" id="{3D707AA7-C561-70B8-BF71-173FA1B34692}"/>
              </a:ext>
            </a:extLst>
          </p:cNvPr>
          <p:cNvSpPr txBox="1"/>
          <p:nvPr/>
        </p:nvSpPr>
        <p:spPr>
          <a:xfrm>
            <a:off x="3159080" y="2438400"/>
            <a:ext cx="382200" cy="4572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500" b="1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" name="Google Shape;620;p69">
            <a:extLst>
              <a:ext uri="{FF2B5EF4-FFF2-40B4-BE49-F238E27FC236}">
                <a16:creationId xmlns:a16="http://schemas.microsoft.com/office/drawing/2014/main" id="{698A1660-0051-F333-F41E-23301A28DD44}"/>
              </a:ext>
            </a:extLst>
          </p:cNvPr>
          <p:cNvSpPr txBox="1"/>
          <p:nvPr/>
        </p:nvSpPr>
        <p:spPr>
          <a:xfrm>
            <a:off x="5567059" y="2438400"/>
            <a:ext cx="382200" cy="4572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5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" name="Google Shape;621;p69">
            <a:extLst>
              <a:ext uri="{FF2B5EF4-FFF2-40B4-BE49-F238E27FC236}">
                <a16:creationId xmlns:a16="http://schemas.microsoft.com/office/drawing/2014/main" id="{29127AA4-F1D8-6C45-3BAD-E69006C405E2}"/>
              </a:ext>
            </a:extLst>
          </p:cNvPr>
          <p:cNvSpPr txBox="1"/>
          <p:nvPr/>
        </p:nvSpPr>
        <p:spPr>
          <a:xfrm>
            <a:off x="2800135" y="3375651"/>
            <a:ext cx="1136381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364951"/>
                </a:solidFill>
                <a:latin typeface="Urbane Light" panose="00000400000000000000" pitchFamily="2" charset="-18"/>
                <a:ea typeface="Barlow Medium"/>
                <a:cs typeface="Barlow Medium"/>
                <a:sym typeface="Barlow Medium"/>
              </a:rPr>
              <a:t>NABÓR</a:t>
            </a:r>
            <a:endParaRPr sz="2400" b="1" dirty="0">
              <a:solidFill>
                <a:srgbClr val="364951"/>
              </a:solidFill>
              <a:latin typeface="Urbane Light" panose="00000400000000000000" pitchFamily="2" charset="-18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1" name="Google Shape;623;p69">
            <a:extLst>
              <a:ext uri="{FF2B5EF4-FFF2-40B4-BE49-F238E27FC236}">
                <a16:creationId xmlns:a16="http://schemas.microsoft.com/office/drawing/2014/main" id="{8AC729D4-FB7B-B422-A6D2-D77334920EA6}"/>
              </a:ext>
            </a:extLst>
          </p:cNvPr>
          <p:cNvSpPr txBox="1"/>
          <p:nvPr/>
        </p:nvSpPr>
        <p:spPr>
          <a:xfrm>
            <a:off x="4850517" y="3413413"/>
            <a:ext cx="3047999" cy="1036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rgbClr val="364951"/>
                </a:solidFill>
                <a:latin typeface="Urbane Light" panose="00000400000000000000" pitchFamily="2" charset="-18"/>
                <a:ea typeface="Barlow Medium"/>
                <a:cs typeface="Barlow Medium"/>
                <a:sym typeface="Barlow Medium"/>
              </a:rPr>
              <a:t>OGŁOSZENIE</a:t>
            </a:r>
            <a:br>
              <a:rPr lang="pl-PL" b="1" dirty="0">
                <a:solidFill>
                  <a:srgbClr val="364951"/>
                </a:solidFill>
                <a:latin typeface="Urbane Light" panose="00000400000000000000" pitchFamily="2" charset="-18"/>
                <a:ea typeface="Barlow Medium"/>
                <a:cs typeface="Barlow Medium"/>
                <a:sym typeface="Barlow Medium"/>
              </a:rPr>
            </a:br>
            <a:r>
              <a:rPr lang="pl-PL" b="1" dirty="0">
                <a:solidFill>
                  <a:srgbClr val="364951"/>
                </a:solidFill>
                <a:latin typeface="Urbane Light" panose="00000400000000000000" pitchFamily="2" charset="-18"/>
                <a:ea typeface="Barlow Medium"/>
                <a:cs typeface="Barlow Medium"/>
                <a:sym typeface="Barlow Medium"/>
              </a:rPr>
              <a:t>LISTY NAJEMCÓW</a:t>
            </a:r>
            <a:endParaRPr b="1" dirty="0">
              <a:solidFill>
                <a:srgbClr val="364951"/>
              </a:solidFill>
              <a:latin typeface="Urbane Light" panose="00000400000000000000" pitchFamily="2" charset="-18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2" name="Google Shape;624;p69">
            <a:extLst>
              <a:ext uri="{FF2B5EF4-FFF2-40B4-BE49-F238E27FC236}">
                <a16:creationId xmlns:a16="http://schemas.microsoft.com/office/drawing/2014/main" id="{FF1F0DE9-1947-F13F-5148-1F7D34EEF62A}"/>
              </a:ext>
            </a:extLst>
          </p:cNvPr>
          <p:cNvSpPr txBox="1"/>
          <p:nvPr/>
        </p:nvSpPr>
        <p:spPr>
          <a:xfrm>
            <a:off x="7975038" y="2438400"/>
            <a:ext cx="382200" cy="4572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500" b="1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3" name="Google Shape;625;p69">
            <a:extLst>
              <a:ext uri="{FF2B5EF4-FFF2-40B4-BE49-F238E27FC236}">
                <a16:creationId xmlns:a16="http://schemas.microsoft.com/office/drawing/2014/main" id="{39C208C0-8E86-6376-027A-2D412C4DF73A}"/>
              </a:ext>
            </a:extLst>
          </p:cNvPr>
          <p:cNvCxnSpPr>
            <a:cxnSpLocks/>
          </p:cNvCxnSpPr>
          <p:nvPr/>
        </p:nvCxnSpPr>
        <p:spPr>
          <a:xfrm rot="5400000">
            <a:off x="7977433" y="3181339"/>
            <a:ext cx="377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7" name="Google Shape;625;p69">
            <a:extLst>
              <a:ext uri="{FF2B5EF4-FFF2-40B4-BE49-F238E27FC236}">
                <a16:creationId xmlns:a16="http://schemas.microsoft.com/office/drawing/2014/main" id="{50401283-F3B2-28FF-1AB1-19707525BA2C}"/>
              </a:ext>
            </a:extLst>
          </p:cNvPr>
          <p:cNvCxnSpPr>
            <a:cxnSpLocks/>
          </p:cNvCxnSpPr>
          <p:nvPr/>
        </p:nvCxnSpPr>
        <p:spPr>
          <a:xfrm rot="5400000">
            <a:off x="10212000" y="3181339"/>
            <a:ext cx="3774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8" name="Google Shape;624;p69">
            <a:extLst>
              <a:ext uri="{FF2B5EF4-FFF2-40B4-BE49-F238E27FC236}">
                <a16:creationId xmlns:a16="http://schemas.microsoft.com/office/drawing/2014/main" id="{29721A3B-5780-1A27-5043-3DA878A85A22}"/>
              </a:ext>
            </a:extLst>
          </p:cNvPr>
          <p:cNvSpPr txBox="1"/>
          <p:nvPr/>
        </p:nvSpPr>
        <p:spPr>
          <a:xfrm>
            <a:off x="10209600" y="2438400"/>
            <a:ext cx="382200" cy="4572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 sz="2500" b="1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" name="Google Shape;623;p69">
            <a:extLst>
              <a:ext uri="{FF2B5EF4-FFF2-40B4-BE49-F238E27FC236}">
                <a16:creationId xmlns:a16="http://schemas.microsoft.com/office/drawing/2014/main" id="{2E76039E-9144-B0EA-7BA8-3330D8D0AB04}"/>
              </a:ext>
            </a:extLst>
          </p:cNvPr>
          <p:cNvSpPr txBox="1"/>
          <p:nvPr/>
        </p:nvSpPr>
        <p:spPr>
          <a:xfrm>
            <a:off x="7528546" y="3440155"/>
            <a:ext cx="2153400" cy="1036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rgbClr val="364951"/>
                </a:solidFill>
                <a:latin typeface="Urbane Light" panose="00000400000000000000" pitchFamily="2" charset="-18"/>
                <a:ea typeface="Barlow Medium"/>
                <a:cs typeface="Barlow Medium"/>
                <a:sym typeface="Barlow Medium"/>
              </a:rPr>
              <a:t>PODPISANIE UMOWY PARTYCYPACYJNEJ</a:t>
            </a:r>
            <a:endParaRPr b="1" dirty="0">
              <a:solidFill>
                <a:srgbClr val="364951"/>
              </a:solidFill>
              <a:latin typeface="Urbane Light" panose="00000400000000000000" pitchFamily="2" charset="-18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0" name="Google Shape;623;p69">
            <a:extLst>
              <a:ext uri="{FF2B5EF4-FFF2-40B4-BE49-F238E27FC236}">
                <a16:creationId xmlns:a16="http://schemas.microsoft.com/office/drawing/2014/main" id="{1EC8EBD8-D92B-03FD-7D5A-7F58FA0276CF}"/>
              </a:ext>
            </a:extLst>
          </p:cNvPr>
          <p:cNvSpPr txBox="1"/>
          <p:nvPr/>
        </p:nvSpPr>
        <p:spPr>
          <a:xfrm>
            <a:off x="9714996" y="3450614"/>
            <a:ext cx="2153400" cy="14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>
                <a:solidFill>
                  <a:srgbClr val="364951"/>
                </a:solidFill>
                <a:latin typeface="Urbane Light" panose="00000400000000000000" pitchFamily="2" charset="-18"/>
                <a:ea typeface="Barlow Medium"/>
                <a:cs typeface="Barlow Medium"/>
                <a:sym typeface="Barlow Medium"/>
              </a:rPr>
              <a:t>PODPISANIE UMOWY NAJMU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364951"/>
                </a:solidFill>
                <a:latin typeface="Urbane Light" panose="00000400000000000000" pitchFamily="2" charset="-18"/>
                <a:ea typeface="Barlow Medium"/>
                <a:cs typeface="Barlow Medium"/>
                <a:sym typeface="Barlow Medium"/>
              </a:rPr>
              <a:t>(po oddaniu budynku do użytkowania)</a:t>
            </a:r>
            <a:endParaRPr sz="1600" dirty="0">
              <a:solidFill>
                <a:srgbClr val="364951"/>
              </a:solidFill>
              <a:latin typeface="Urbane Light" panose="00000400000000000000" pitchFamily="2" charset="-18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3" name="Trójkąt równoramienny 22">
            <a:extLst>
              <a:ext uri="{FF2B5EF4-FFF2-40B4-BE49-F238E27FC236}">
                <a16:creationId xmlns:a16="http://schemas.microsoft.com/office/drawing/2014/main" id="{89348969-6DB0-467C-39B8-21AF8CF6E4E6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2A1D7DFA-5D50-635E-1D96-6885E06629F7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25355C5B-25BE-04A6-B671-89D3B58F54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0421" y="558744"/>
            <a:ext cx="6303613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pl-PL" sz="5000" spc="-5" dirty="0">
                <a:solidFill>
                  <a:srgbClr val="64BC46"/>
                </a:solidFill>
                <a:latin typeface="Urbane Bold" panose="00000800000000000000" pitchFamily="2" charset="-18"/>
              </a:rPr>
              <a:t>PROCES</a:t>
            </a:r>
            <a:r>
              <a:rPr sz="36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 </a:t>
            </a:r>
            <a:br>
              <a:rPr lang="pl-PL" sz="3600" spc="-5" dirty="0">
                <a:solidFill>
                  <a:srgbClr val="075691"/>
                </a:solidFill>
                <a:latin typeface="Urbane Bold" panose="00000800000000000000" pitchFamily="2" charset="-18"/>
              </a:rPr>
            </a:br>
            <a:r>
              <a:rPr lang="pl-PL" sz="4000" b="0" spc="-5" dirty="0">
                <a:solidFill>
                  <a:srgbClr val="075691"/>
                </a:solidFill>
                <a:latin typeface="Urbane Light" panose="00000400000000000000" pitchFamily="2" charset="-18"/>
              </a:rPr>
              <a:t>od naboru do najmu</a:t>
            </a:r>
            <a:endParaRPr sz="4000" b="0" dirty="0">
              <a:solidFill>
                <a:srgbClr val="075691"/>
              </a:solidFill>
              <a:latin typeface="Urbane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8367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9800" y="2"/>
            <a:ext cx="789393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02765" y="644891"/>
            <a:ext cx="32766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54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Nabór</a:t>
            </a:r>
            <a:endParaRPr sz="5400" dirty="0">
              <a:solidFill>
                <a:srgbClr val="075691"/>
              </a:solidFill>
              <a:latin typeface="Urbane Bold" panose="00000800000000000000" pitchFamily="2" charset="-1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1755" y="2133600"/>
            <a:ext cx="4911725" cy="32130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3200" b="1" spc="-10" dirty="0">
                <a:latin typeface="Urbane Light" panose="00000400000000000000" pitchFamily="2" charset="-18"/>
                <a:cs typeface="Trebuchet MS"/>
              </a:rPr>
              <a:t>Od</a:t>
            </a:r>
            <a:r>
              <a:rPr lang="pl-PL" sz="3200" b="1" spc="-10" dirty="0">
                <a:latin typeface="Urbane Demi Bold" panose="00000700000000000000" pitchFamily="2" charset="-18"/>
                <a:cs typeface="Trebuchet MS"/>
              </a:rPr>
              <a:t> 22 lipca </a:t>
            </a:r>
            <a:r>
              <a:rPr sz="3200" b="1" spc="-5" dirty="0">
                <a:latin typeface="Urbane Demi Bold" panose="00000700000000000000" pitchFamily="2" charset="-18"/>
                <a:cs typeface="Trebuchet MS"/>
              </a:rPr>
              <a:t>202</a:t>
            </a:r>
            <a:r>
              <a:rPr lang="pl-PL" sz="3200" b="1" spc="-5" dirty="0">
                <a:latin typeface="Urbane Demi Bold" panose="00000700000000000000" pitchFamily="2" charset="-18"/>
                <a:cs typeface="Trebuchet MS"/>
              </a:rPr>
              <a:t>4</a:t>
            </a:r>
            <a:r>
              <a:rPr sz="3200" b="1" spc="-325" dirty="0">
                <a:latin typeface="Urbane Demi Bold" panose="00000700000000000000" pitchFamily="2" charset="-18"/>
                <a:cs typeface="Trebuchet MS"/>
              </a:rPr>
              <a:t> </a:t>
            </a:r>
            <a:r>
              <a:rPr sz="3200" b="1" spc="-170" dirty="0">
                <a:latin typeface="Urbane Demi Bold" panose="00000700000000000000" pitchFamily="2" charset="-18"/>
                <a:cs typeface="Trebuchet MS"/>
              </a:rPr>
              <a:t>r</a:t>
            </a:r>
            <a:r>
              <a:rPr lang="pl-PL" sz="3200" b="1" spc="-170" dirty="0">
                <a:latin typeface="Urbane Demi Bold" panose="00000700000000000000" pitchFamily="2" charset="-18"/>
                <a:cs typeface="Trebuchet MS"/>
              </a:rPr>
              <a:t>oku</a:t>
            </a:r>
            <a:r>
              <a:rPr lang="pl-PL" sz="3200" b="1" spc="-5" dirty="0">
                <a:latin typeface="Urbane Demi Bold" panose="00000700000000000000" pitchFamily="2" charset="-18"/>
                <a:cs typeface="Trebuchet MS"/>
              </a:rPr>
              <a:t> </a:t>
            </a:r>
            <a:r>
              <a:rPr sz="3200" b="1" spc="-5" dirty="0">
                <a:latin typeface="Urbane Light" panose="00000400000000000000" pitchFamily="2" charset="-18"/>
                <a:cs typeface="Trebuchet MS"/>
              </a:rPr>
              <a:t>do</a:t>
            </a:r>
            <a:r>
              <a:rPr sz="3200" b="1" spc="-5" dirty="0">
                <a:latin typeface="Urbane Demi Bold" panose="00000700000000000000" pitchFamily="2" charset="-18"/>
                <a:cs typeface="Trebuchet MS"/>
              </a:rPr>
              <a:t> </a:t>
            </a:r>
            <a:r>
              <a:rPr lang="pl-PL" sz="3200" b="1" spc="-5" dirty="0">
                <a:latin typeface="Urbane Demi Bold" panose="00000700000000000000" pitchFamily="2" charset="-18"/>
                <a:cs typeface="Trebuchet MS"/>
              </a:rPr>
              <a:t>23 września </a:t>
            </a:r>
            <a:r>
              <a:rPr sz="3200" b="1" dirty="0">
                <a:latin typeface="Urbane Demi Bold" panose="00000700000000000000" pitchFamily="2" charset="-18"/>
                <a:cs typeface="Trebuchet MS"/>
              </a:rPr>
              <a:t>202</a:t>
            </a:r>
            <a:r>
              <a:rPr lang="pl-PL" sz="3200" b="1" dirty="0">
                <a:latin typeface="Urbane Demi Bold" panose="00000700000000000000" pitchFamily="2" charset="-18"/>
                <a:cs typeface="Trebuchet MS"/>
              </a:rPr>
              <a:t>4</a:t>
            </a:r>
            <a:r>
              <a:rPr sz="3200" b="1" spc="-35" dirty="0">
                <a:latin typeface="Urbane Demi Bold" panose="00000700000000000000" pitchFamily="2" charset="-18"/>
                <a:cs typeface="Trebuchet MS"/>
              </a:rPr>
              <a:t> </a:t>
            </a:r>
            <a:r>
              <a:rPr sz="3200" b="1" spc="-170" dirty="0">
                <a:latin typeface="Urbane Demi Bold" panose="00000700000000000000" pitchFamily="2" charset="-18"/>
                <a:cs typeface="Trebuchet MS"/>
              </a:rPr>
              <a:t>r</a:t>
            </a:r>
            <a:r>
              <a:rPr lang="pl-PL" sz="3200" b="1" spc="-170" dirty="0">
                <a:latin typeface="Urbane Demi Bold" panose="00000700000000000000" pitchFamily="2" charset="-18"/>
                <a:cs typeface="Trebuchet MS"/>
              </a:rPr>
              <a:t>oku</a:t>
            </a:r>
            <a:endParaRPr sz="3200" b="1" dirty="0">
              <a:latin typeface="Urbane Demi Bold" panose="00000700000000000000" pitchFamily="2" charset="-18"/>
              <a:cs typeface="Trebuchet MS"/>
            </a:endParaRPr>
          </a:p>
          <a:p>
            <a:pPr marL="685800" indent="-685800">
              <a:lnSpc>
                <a:spcPct val="100000"/>
              </a:lnSpc>
              <a:spcBef>
                <a:spcPts val="25"/>
              </a:spcBef>
              <a:buFont typeface="Arial" panose="020B0604020202020204" pitchFamily="34" charset="0"/>
              <a:buChar char="•"/>
            </a:pPr>
            <a:endParaRPr sz="4800" dirty="0">
              <a:latin typeface="Urbane Demi Bold" panose="00000700000000000000" pitchFamily="2" charset="-18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3200" b="1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Wnioski</a:t>
            </a:r>
            <a:r>
              <a:rPr sz="3200" b="1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są </a:t>
            </a:r>
            <a:r>
              <a:rPr sz="3200" b="1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dostępne</a:t>
            </a:r>
            <a:r>
              <a:rPr sz="3200" b="1" spc="-310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3200" b="1" spc="-10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n</a:t>
            </a:r>
            <a:r>
              <a:rPr lang="pl-PL" sz="3200" b="1" spc="-10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a</a:t>
            </a:r>
            <a:r>
              <a:rPr lang="pl-PL" sz="3200" b="1" spc="-10" dirty="0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  <a:t> </a:t>
            </a:r>
            <a:r>
              <a:rPr sz="3200" b="1" spc="-5" dirty="0" err="1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  <a:t>stronie</a:t>
            </a:r>
            <a:r>
              <a:rPr sz="3200" b="1" spc="-5" dirty="0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  <a:t> </a:t>
            </a:r>
            <a:r>
              <a:rPr sz="3200" b="1" spc="-5" dirty="0" err="1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  <a:t>Urzędu</a:t>
            </a:r>
            <a:r>
              <a:rPr sz="3200" b="1" spc="-5" dirty="0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  <a:t> </a:t>
            </a:r>
            <a:r>
              <a:rPr lang="pl-PL" sz="3200" b="1" spc="-5" dirty="0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  <a:t>Gminy </a:t>
            </a:r>
            <a:br>
              <a:rPr lang="pl-PL" sz="3200" b="1" spc="-5" dirty="0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</a:br>
            <a:r>
              <a:rPr lang="pl-PL" sz="3200" b="1" spc="-5" dirty="0">
                <a:solidFill>
                  <a:srgbClr val="404040"/>
                </a:solidFill>
                <a:latin typeface="Urbane Demi Bold" panose="00000700000000000000" pitchFamily="2" charset="-18"/>
                <a:cs typeface="Trebuchet MS"/>
              </a:rPr>
              <a:t>Wietrzychowice</a:t>
            </a:r>
            <a:endParaRPr sz="3200" dirty="0">
              <a:latin typeface="Urbane Demi Bold" panose="00000700000000000000" pitchFamily="2" charset="-18"/>
              <a:cs typeface="Trebuchet MS"/>
            </a:endParaRPr>
          </a:p>
        </p:txBody>
      </p:sp>
      <p:sp>
        <p:nvSpPr>
          <p:cNvPr id="3" name="Trójkąt równoramienny 2">
            <a:extLst>
              <a:ext uri="{FF2B5EF4-FFF2-40B4-BE49-F238E27FC236}">
                <a16:creationId xmlns:a16="http://schemas.microsoft.com/office/drawing/2014/main" id="{4C94D9EB-5324-E4B6-DCA0-978C9E1087CB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C6BD56A9-C826-A532-83D9-6B5381638CFD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4646" y="0"/>
            <a:ext cx="7277354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60960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75691"/>
                </a:solidFill>
                <a:latin typeface="Urbane Bold" panose="00000800000000000000" pitchFamily="2" charset="-18"/>
              </a:rPr>
              <a:t>Wnioski </a:t>
            </a:r>
            <a:r>
              <a:rPr sz="4400" spc="-10" dirty="0" err="1">
                <a:solidFill>
                  <a:srgbClr val="075691"/>
                </a:solidFill>
                <a:latin typeface="Urbane Bold" panose="00000800000000000000" pitchFamily="2" charset="-18"/>
              </a:rPr>
              <a:t>należy</a:t>
            </a:r>
            <a:r>
              <a:rPr sz="4400" spc="-25" dirty="0">
                <a:solidFill>
                  <a:srgbClr val="075691"/>
                </a:solidFill>
                <a:latin typeface="Urbane Bold" panose="00000800000000000000" pitchFamily="2" charset="-18"/>
              </a:rPr>
              <a:t> </a:t>
            </a:r>
            <a:br>
              <a:rPr lang="pl-PL" sz="4400" spc="-25" dirty="0">
                <a:solidFill>
                  <a:srgbClr val="075691"/>
                </a:solidFill>
                <a:latin typeface="Urbane Bold" panose="00000800000000000000" pitchFamily="2" charset="-18"/>
              </a:rPr>
            </a:br>
            <a:r>
              <a:rPr sz="4400" spc="-5" dirty="0" err="1">
                <a:solidFill>
                  <a:srgbClr val="075691"/>
                </a:solidFill>
                <a:latin typeface="Urbane Bold" panose="00000800000000000000" pitchFamily="2" charset="-18"/>
              </a:rPr>
              <a:t>składać</a:t>
            </a:r>
            <a:r>
              <a:rPr sz="44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:</a:t>
            </a:r>
            <a:endParaRPr sz="4400" dirty="0">
              <a:solidFill>
                <a:srgbClr val="075691"/>
              </a:solidFill>
              <a:latin typeface="Urbane Bold" panose="00000800000000000000" pitchFamily="2" charset="-18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4408" y="1857769"/>
            <a:ext cx="7913116" cy="3734997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marR="735330" indent="-342900">
              <a:spcBef>
                <a:spcPts val="425"/>
              </a:spcBef>
              <a:buClr>
                <a:srgbClr val="64BC46"/>
              </a:buClr>
              <a:buFont typeface="Wingdings" panose="05000000000000000000" pitchFamily="2" charset="2"/>
              <a:buChar char="§"/>
              <a:tabLst>
                <a:tab pos="354965" algn="l"/>
              </a:tabLst>
            </a:pPr>
            <a:r>
              <a:rPr lang="pl-PL" sz="2400" b="1" spc="-5" dirty="0">
                <a:latin typeface="Urbane Light" panose="00000400000000000000" pitchFamily="2" charset="-18"/>
                <a:cs typeface="Trebuchet MS"/>
              </a:rPr>
              <a:t>w sekretariacie </a:t>
            </a:r>
            <a:br>
              <a:rPr lang="pl-PL" sz="2400" b="1" spc="-5" dirty="0">
                <a:latin typeface="Urbane Light" panose="00000400000000000000" pitchFamily="2" charset="-18"/>
                <a:cs typeface="Trebuchet MS"/>
              </a:rPr>
            </a:br>
            <a:r>
              <a:rPr lang="pl-PL" sz="2400" b="1" spc="-5" dirty="0">
                <a:latin typeface="Urbane Bold" panose="00000800000000000000" pitchFamily="2" charset="-18"/>
                <a:cs typeface="Trebuchet MS"/>
              </a:rPr>
              <a:t>Urzędu Gminy Wietrzychowice</a:t>
            </a:r>
            <a:endParaRPr sz="2400" dirty="0">
              <a:latin typeface="Urbane Bold" panose="00000800000000000000" pitchFamily="2" charset="-18"/>
              <a:cs typeface="Trebuchet MS"/>
            </a:endParaRPr>
          </a:p>
          <a:p>
            <a:pPr marL="355600" indent="-342900">
              <a:spcBef>
                <a:spcPts val="1875"/>
              </a:spcBef>
              <a:buClr>
                <a:srgbClr val="64BC46"/>
              </a:buClr>
              <a:buFont typeface="Wingdings" panose="05000000000000000000" pitchFamily="2" charset="2"/>
              <a:buChar char="§"/>
              <a:tabLst>
                <a:tab pos="354965" algn="l"/>
              </a:tabLst>
            </a:pPr>
            <a:r>
              <a:rPr sz="2400" b="1" dirty="0">
                <a:latin typeface="Urbane Light" panose="00000400000000000000" pitchFamily="2" charset="-18"/>
                <a:cs typeface="Trebuchet MS"/>
              </a:rPr>
              <a:t>w </a:t>
            </a:r>
            <a:r>
              <a:rPr sz="2400" b="1" spc="-5" dirty="0">
                <a:latin typeface="Urbane Light" panose="00000400000000000000" pitchFamily="2" charset="-18"/>
                <a:cs typeface="Trebuchet MS"/>
              </a:rPr>
              <a:t>wersji</a:t>
            </a:r>
            <a:r>
              <a:rPr sz="2400" b="1" spc="-20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sz="2400" b="1" dirty="0">
                <a:latin typeface="Urbane Light" panose="00000400000000000000" pitchFamily="2" charset="-18"/>
                <a:cs typeface="Trebuchet MS"/>
              </a:rPr>
              <a:t>papierowej</a:t>
            </a:r>
            <a:endParaRPr sz="2400" dirty="0">
              <a:latin typeface="Urbane Light" panose="00000400000000000000" pitchFamily="2" charset="-18"/>
              <a:cs typeface="Trebuchet MS"/>
            </a:endParaRPr>
          </a:p>
          <a:p>
            <a:pPr marL="355600" indent="-342900">
              <a:spcBef>
                <a:spcPts val="1920"/>
              </a:spcBef>
              <a:buClr>
                <a:srgbClr val="64BC46"/>
              </a:buClr>
              <a:buFont typeface="Wingdings" panose="05000000000000000000" pitchFamily="2" charset="2"/>
              <a:buChar char="§"/>
              <a:tabLst>
                <a:tab pos="354965" algn="l"/>
              </a:tabLst>
            </a:pPr>
            <a:r>
              <a:rPr sz="2400" b="1" dirty="0">
                <a:latin typeface="Urbane Light" panose="00000400000000000000" pitchFamily="2" charset="-18"/>
                <a:cs typeface="Trebuchet MS"/>
              </a:rPr>
              <a:t>w </a:t>
            </a:r>
            <a:r>
              <a:rPr sz="2400" b="1" spc="-5" dirty="0">
                <a:latin typeface="Urbane Light" panose="00000400000000000000" pitchFamily="2" charset="-18"/>
                <a:cs typeface="Trebuchet MS"/>
              </a:rPr>
              <a:t>zamkniętej</a:t>
            </a:r>
            <a:r>
              <a:rPr sz="2400" b="1" spc="-40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sz="2400" b="1" spc="-5" dirty="0">
                <a:uFill>
                  <a:solidFill>
                    <a:srgbClr val="000000"/>
                  </a:solidFill>
                </a:uFill>
                <a:latin typeface="Urbane Bold" panose="00000800000000000000" pitchFamily="2" charset="-18"/>
                <a:cs typeface="Trebuchet MS"/>
              </a:rPr>
              <a:t>kopercie</a:t>
            </a:r>
            <a:endParaRPr sz="2400" dirty="0">
              <a:latin typeface="Urbane Bold" panose="00000800000000000000" pitchFamily="2" charset="-18"/>
              <a:cs typeface="Trebuchet MS"/>
            </a:endParaRPr>
          </a:p>
          <a:p>
            <a:pPr marL="355600" indent="-342900">
              <a:spcBef>
                <a:spcPts val="1910"/>
              </a:spcBef>
              <a:buClr>
                <a:srgbClr val="64BC46"/>
              </a:buClr>
              <a:buFont typeface="Wingdings" panose="05000000000000000000" pitchFamily="2" charset="2"/>
              <a:buChar char="§"/>
              <a:tabLst>
                <a:tab pos="354965" algn="l"/>
              </a:tabLst>
            </a:pPr>
            <a:r>
              <a:rPr sz="2400" b="1" spc="-5" dirty="0" err="1">
                <a:latin typeface="Urbane Light" panose="00000400000000000000" pitchFamily="2" charset="-18"/>
                <a:cs typeface="Trebuchet MS"/>
              </a:rPr>
              <a:t>na</a:t>
            </a:r>
            <a:r>
              <a:rPr sz="2400" b="1" spc="-5" dirty="0">
                <a:latin typeface="Urbane Light" panose="00000400000000000000" pitchFamily="2" charset="-18"/>
                <a:cs typeface="Trebuchet MS"/>
              </a:rPr>
              <a:t> kopercie należy</a:t>
            </a:r>
            <a:r>
              <a:rPr sz="2400" b="1" spc="-50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sz="2400" b="1" spc="-5" dirty="0">
                <a:latin typeface="Urbane Light" panose="00000400000000000000" pitchFamily="2" charset="-18"/>
                <a:cs typeface="Trebuchet MS"/>
              </a:rPr>
              <a:t>napisać:</a:t>
            </a:r>
            <a:endParaRPr sz="2400" dirty="0">
              <a:latin typeface="Urbane Light" panose="00000400000000000000" pitchFamily="2" charset="-18"/>
              <a:cs typeface="Trebuchet MS"/>
            </a:endParaRPr>
          </a:p>
          <a:p>
            <a:pPr marL="812800" indent="-342900">
              <a:spcBef>
                <a:spcPts val="1910"/>
              </a:spcBef>
              <a:buFont typeface="Arial" panose="020B0604020202020204" pitchFamily="34" charset="0"/>
              <a:buChar char="•"/>
            </a:pPr>
            <a:r>
              <a:rPr lang="pl-PL" sz="2000" b="1" spc="-5" dirty="0">
                <a:latin typeface="Urbane Demi Bold" panose="00000700000000000000" pitchFamily="2" charset="-18"/>
                <a:cs typeface="Trebuchet MS"/>
              </a:rPr>
              <a:t>N</a:t>
            </a:r>
            <a:r>
              <a:rPr sz="2000" b="1" spc="-5" dirty="0" err="1">
                <a:latin typeface="Urbane Demi Bold" panose="00000700000000000000" pitchFamily="2" charset="-18"/>
                <a:cs typeface="Trebuchet MS"/>
              </a:rPr>
              <a:t>azwisko</a:t>
            </a:r>
            <a:r>
              <a:rPr lang="pl-PL" sz="2000" b="1" spc="-5" dirty="0">
                <a:latin typeface="Urbane Demi Bold" panose="00000700000000000000" pitchFamily="2" charset="-18"/>
                <a:cs typeface="Trebuchet MS"/>
              </a:rPr>
              <a:t> </a:t>
            </a:r>
            <a:r>
              <a:rPr sz="2000" b="1" dirty="0" err="1">
                <a:latin typeface="Urbane Demi Bold" panose="00000700000000000000" pitchFamily="2" charset="-18"/>
                <a:cs typeface="Trebuchet MS"/>
              </a:rPr>
              <a:t>wnioskodawcy</a:t>
            </a:r>
            <a:r>
              <a:rPr lang="pl-PL" sz="2000" b="1" dirty="0">
                <a:latin typeface="Urbane Demi Bold" panose="00000700000000000000" pitchFamily="2" charset="-18"/>
                <a:cs typeface="Trebuchet MS"/>
              </a:rPr>
              <a:t> z dopiskiem</a:t>
            </a:r>
            <a:endParaRPr sz="2000" b="1" dirty="0">
              <a:latin typeface="Urbane Demi Bold" panose="00000700000000000000" pitchFamily="2" charset="-18"/>
              <a:cs typeface="Trebuchet MS"/>
            </a:endParaRPr>
          </a:p>
          <a:p>
            <a:pPr marL="469900">
              <a:spcBef>
                <a:spcPts val="1920"/>
              </a:spcBef>
            </a:pPr>
            <a:r>
              <a:rPr sz="2000" b="1" i="1" spc="-5" dirty="0">
                <a:latin typeface="Urbane Light" panose="00000400000000000000" pitchFamily="2" charset="-18"/>
                <a:cs typeface="Trebuchet MS"/>
              </a:rPr>
              <a:t>„Wniosek </a:t>
            </a:r>
            <a:r>
              <a:rPr sz="2000" b="1" i="1" dirty="0">
                <a:latin typeface="Urbane Light" panose="00000400000000000000" pitchFamily="2" charset="-18"/>
                <a:cs typeface="Trebuchet MS"/>
              </a:rPr>
              <a:t>o </a:t>
            </a:r>
            <a:r>
              <a:rPr sz="2000" b="1" i="1" spc="-5" dirty="0">
                <a:latin typeface="Urbane Light" panose="00000400000000000000" pitchFamily="2" charset="-18"/>
                <a:cs typeface="Trebuchet MS"/>
              </a:rPr>
              <a:t>zawarcie </a:t>
            </a:r>
            <a:r>
              <a:rPr sz="2000" b="1" i="1" dirty="0" err="1">
                <a:latin typeface="Urbane Light" panose="00000400000000000000" pitchFamily="2" charset="-18"/>
                <a:cs typeface="Trebuchet MS"/>
              </a:rPr>
              <a:t>umowy</a:t>
            </a:r>
            <a:r>
              <a:rPr sz="2000" b="1" i="1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lang="pl-PL" sz="2000" b="1" i="1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sz="2000" b="1" i="1" spc="-5" dirty="0" err="1">
                <a:latin typeface="Urbane Light" panose="00000400000000000000" pitchFamily="2" charset="-18"/>
                <a:cs typeface="Trebuchet MS"/>
              </a:rPr>
              <a:t>najmu</a:t>
            </a:r>
            <a:r>
              <a:rPr lang="pl-PL" sz="2000" b="1" i="1" spc="-5" dirty="0">
                <a:latin typeface="Urbane Light" panose="00000400000000000000" pitchFamily="2" charset="-18"/>
                <a:cs typeface="Trebuchet MS"/>
              </a:rPr>
              <a:t> mieszkania - </a:t>
            </a:r>
            <a:r>
              <a:rPr sz="2000" b="1" i="1" spc="-440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lang="pl-PL" sz="2000" b="1" i="1" spc="-440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sz="2000" b="1" i="1" spc="-110" dirty="0">
                <a:latin typeface="Urbane Light" panose="00000400000000000000" pitchFamily="2" charset="-18"/>
                <a:cs typeface="Trebuchet MS"/>
              </a:rPr>
              <a:t>SIM”</a:t>
            </a:r>
            <a:endParaRPr lang="pl-PL" sz="2000" b="1" i="1" spc="-110" dirty="0">
              <a:latin typeface="Urbane Light" panose="00000400000000000000" pitchFamily="2" charset="-18"/>
              <a:cs typeface="Trebuchet MS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62A6D06F-68D1-00D0-34B5-91043D220596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6336DD49-B355-2E39-C220-9E4A06E0D868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63771EE-80F9-92E8-86DE-4A8F5E80BFD0}"/>
              </a:ext>
            </a:extLst>
          </p:cNvPr>
          <p:cNvSpPr/>
          <p:nvPr/>
        </p:nvSpPr>
        <p:spPr>
          <a:xfrm>
            <a:off x="1913113" y="2802084"/>
            <a:ext cx="8240537" cy="2845606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F8578EA-B17F-A34D-1736-7F3FD45FB437}"/>
              </a:ext>
            </a:extLst>
          </p:cNvPr>
          <p:cNvSpPr/>
          <p:nvPr/>
        </p:nvSpPr>
        <p:spPr>
          <a:xfrm>
            <a:off x="1771650" y="2649684"/>
            <a:ext cx="8240537" cy="2845606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71575" y="619038"/>
            <a:ext cx="9220200" cy="142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0" dirty="0">
                <a:solidFill>
                  <a:srgbClr val="075691"/>
                </a:solidFill>
                <a:latin typeface="Urbane Light" panose="00000400000000000000" pitchFamily="2" charset="-18"/>
              </a:rPr>
              <a:t>Możliwość </a:t>
            </a:r>
            <a:r>
              <a:rPr sz="4400" spc="-5" dirty="0">
                <a:solidFill>
                  <a:srgbClr val="075691"/>
                </a:solidFill>
                <a:latin typeface="Urbane Light" panose="00000400000000000000" pitchFamily="2" charset="-18"/>
              </a:rPr>
              <a:t>udziału w</a:t>
            </a:r>
            <a:r>
              <a:rPr sz="4400" spc="-15" dirty="0">
                <a:solidFill>
                  <a:srgbClr val="075691"/>
                </a:solidFill>
                <a:latin typeface="Urbane Light" panose="00000400000000000000" pitchFamily="2" charset="-18"/>
              </a:rPr>
              <a:t> </a:t>
            </a:r>
            <a:r>
              <a:rPr sz="4400" spc="-20" dirty="0">
                <a:solidFill>
                  <a:srgbClr val="075691"/>
                </a:solidFill>
                <a:latin typeface="Urbane Light" panose="00000400000000000000" pitchFamily="2" charset="-18"/>
              </a:rPr>
              <a:t>programie</a:t>
            </a:r>
            <a:endParaRPr sz="4400" dirty="0">
              <a:solidFill>
                <a:srgbClr val="075691"/>
              </a:solidFill>
              <a:latin typeface="Urbane Light" panose="00000400000000000000" pitchFamily="2" charset="-18"/>
            </a:endParaRPr>
          </a:p>
          <a:p>
            <a:pPr marL="165100">
              <a:lnSpc>
                <a:spcPct val="100000"/>
              </a:lnSpc>
            </a:pPr>
            <a:r>
              <a:rPr sz="40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- </a:t>
            </a:r>
            <a:r>
              <a:rPr sz="48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2 </a:t>
            </a:r>
            <a:r>
              <a:rPr sz="4800" spc="-10" dirty="0">
                <a:solidFill>
                  <a:srgbClr val="075691"/>
                </a:solidFill>
                <a:latin typeface="Urbane Bold" panose="00000800000000000000" pitchFamily="2" charset="-18"/>
              </a:rPr>
              <a:t>podstawowe</a:t>
            </a:r>
            <a:r>
              <a:rPr sz="4800" spc="30" dirty="0">
                <a:solidFill>
                  <a:srgbClr val="075691"/>
                </a:solidFill>
                <a:latin typeface="Urbane Bold" panose="00000800000000000000" pitchFamily="2" charset="-18"/>
              </a:rPr>
              <a:t> </a:t>
            </a:r>
            <a:r>
              <a:rPr sz="4800" spc="-10" dirty="0">
                <a:solidFill>
                  <a:srgbClr val="075691"/>
                </a:solidFill>
                <a:latin typeface="Urbane Bold" panose="00000800000000000000" pitchFamily="2" charset="-18"/>
              </a:rPr>
              <a:t>kryteria!</a:t>
            </a:r>
            <a:endParaRPr sz="4800" dirty="0">
              <a:solidFill>
                <a:srgbClr val="075691"/>
              </a:solidFill>
              <a:latin typeface="Urbane Bold" panose="00000800000000000000" pitchFamily="2" charset="-18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1162050" y="3142424"/>
            <a:ext cx="8743950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8870" marR="21209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1118870" algn="l"/>
              </a:tabLst>
            </a:pPr>
            <a:r>
              <a:rPr dirty="0" err="1">
                <a:solidFill>
                  <a:schemeClr val="bg1"/>
                </a:solidFill>
                <a:latin typeface="Urbane Light" panose="00000400000000000000" pitchFamily="2" charset="-18"/>
              </a:rPr>
              <a:t>Osoba</a:t>
            </a:r>
            <a:r>
              <a:rPr dirty="0">
                <a:solidFill>
                  <a:schemeClr val="bg1"/>
                </a:solidFill>
                <a:latin typeface="Urbane Light" panose="00000400000000000000" pitchFamily="2" charset="-18"/>
              </a:rPr>
              <a:t> </a:t>
            </a:r>
            <a:r>
              <a:rPr spc="-5" dirty="0">
                <a:solidFill>
                  <a:schemeClr val="bg1"/>
                </a:solidFill>
                <a:latin typeface="Urbane Light" panose="00000400000000000000" pitchFamily="2" charset="-18"/>
              </a:rPr>
              <a:t>fizyczna </a:t>
            </a:r>
            <a:r>
              <a:rPr dirty="0">
                <a:solidFill>
                  <a:schemeClr val="bg1"/>
                </a:solidFill>
                <a:latin typeface="Urbane Light" panose="00000400000000000000" pitchFamily="2" charset="-18"/>
              </a:rPr>
              <a:t>oraz osoby zgłoszone </a:t>
            </a:r>
            <a:r>
              <a:rPr spc="-5" dirty="0">
                <a:solidFill>
                  <a:schemeClr val="bg1"/>
                </a:solidFill>
                <a:latin typeface="Urbane Light" panose="00000400000000000000" pitchFamily="2" charset="-18"/>
              </a:rPr>
              <a:t>do  wspólnego </a:t>
            </a:r>
            <a:r>
              <a:rPr dirty="0">
                <a:solidFill>
                  <a:schemeClr val="bg1"/>
                </a:solidFill>
                <a:latin typeface="Urbane Light" panose="00000400000000000000" pitchFamily="2" charset="-18"/>
              </a:rPr>
              <a:t>zamieszkania, w </a:t>
            </a:r>
            <a:r>
              <a:rPr spc="-5" dirty="0">
                <a:solidFill>
                  <a:schemeClr val="bg1"/>
                </a:solidFill>
                <a:latin typeface="Urbane Light" panose="00000400000000000000" pitchFamily="2" charset="-18"/>
              </a:rPr>
              <a:t>dniu </a:t>
            </a:r>
            <a:r>
              <a:rPr dirty="0">
                <a:solidFill>
                  <a:schemeClr val="bg1"/>
                </a:solidFill>
                <a:latin typeface="Urbane Light" panose="00000400000000000000" pitchFamily="2" charset="-18"/>
              </a:rPr>
              <a:t>objęcia</a:t>
            </a:r>
            <a:r>
              <a:rPr spc="-125" dirty="0">
                <a:solidFill>
                  <a:schemeClr val="bg1"/>
                </a:solidFill>
                <a:latin typeface="Urbane Light" panose="00000400000000000000" pitchFamily="2" charset="-18"/>
              </a:rPr>
              <a:t> </a:t>
            </a:r>
            <a:r>
              <a:rPr dirty="0">
                <a:solidFill>
                  <a:schemeClr val="bg1"/>
                </a:solidFill>
                <a:latin typeface="Urbane Light" panose="00000400000000000000" pitchFamily="2" charset="-18"/>
              </a:rPr>
              <a:t>lokalu,  </a:t>
            </a:r>
            <a:r>
              <a:rPr spc="-5" dirty="0">
                <a:solidFill>
                  <a:schemeClr val="bg1"/>
                </a:solidFill>
                <a:latin typeface="Urbane Light" panose="00000400000000000000" pitchFamily="2" charset="-18"/>
              </a:rPr>
              <a:t>nie posiadają tytułu prawnego do innego </a:t>
            </a:r>
            <a:r>
              <a:rPr dirty="0">
                <a:solidFill>
                  <a:schemeClr val="bg1"/>
                </a:solidFill>
                <a:latin typeface="Urbane Light" panose="00000400000000000000" pitchFamily="2" charset="-18"/>
              </a:rPr>
              <a:t>lokalu  </a:t>
            </a:r>
            <a:r>
              <a:rPr spc="-5" dirty="0" err="1">
                <a:solidFill>
                  <a:schemeClr val="bg1"/>
                </a:solidFill>
                <a:latin typeface="Urbane Light" panose="00000400000000000000" pitchFamily="2" charset="-18"/>
              </a:rPr>
              <a:t>mieszkalnego</a:t>
            </a:r>
            <a:r>
              <a:rPr spc="-5" dirty="0">
                <a:solidFill>
                  <a:schemeClr val="bg1"/>
                </a:solidFill>
                <a:latin typeface="Urbane Light" panose="00000400000000000000" pitchFamily="2" charset="-18"/>
              </a:rPr>
              <a:t> (np. </a:t>
            </a:r>
            <a:r>
              <a:rPr dirty="0">
                <a:solidFill>
                  <a:schemeClr val="bg1"/>
                </a:solidFill>
                <a:latin typeface="Urbane Light" panose="00000400000000000000" pitchFamily="2" charset="-18"/>
              </a:rPr>
              <a:t>własność, </a:t>
            </a:r>
            <a:r>
              <a:rPr spc="-5" dirty="0" err="1">
                <a:solidFill>
                  <a:schemeClr val="bg1"/>
                </a:solidFill>
                <a:latin typeface="Urbane Light" panose="00000400000000000000" pitchFamily="2" charset="-18"/>
              </a:rPr>
              <a:t>współwłasność</a:t>
            </a:r>
            <a:r>
              <a:rPr spc="-5" dirty="0">
                <a:solidFill>
                  <a:schemeClr val="bg1"/>
                </a:solidFill>
                <a:latin typeface="Urbane Light" panose="00000400000000000000" pitchFamily="2" charset="-18"/>
              </a:rPr>
              <a:t>)</a:t>
            </a:r>
            <a:r>
              <a:rPr lang="pl-PL" spc="-5" dirty="0">
                <a:solidFill>
                  <a:schemeClr val="bg1"/>
                </a:solidFill>
                <a:latin typeface="Urbane Light" panose="00000400000000000000" pitchFamily="2" charset="-18"/>
              </a:rPr>
              <a:t> na terenie miejscowości Demblin, gmina Wietrzychowice</a:t>
            </a:r>
            <a:endParaRPr spc="-5" dirty="0">
              <a:solidFill>
                <a:schemeClr val="bg1"/>
              </a:solidFill>
              <a:latin typeface="Urbane Light" panose="00000400000000000000" pitchFamily="2" charset="-18"/>
            </a:endParaRPr>
          </a:p>
          <a:p>
            <a:pPr marL="111887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118870" algn="l"/>
              </a:tabLst>
            </a:pPr>
            <a:endParaRPr lang="pl-PL" spc="-5" dirty="0">
              <a:solidFill>
                <a:schemeClr val="bg1"/>
              </a:solidFill>
              <a:latin typeface="Urbane Light" panose="00000400000000000000" pitchFamily="2" charset="-18"/>
            </a:endParaRPr>
          </a:p>
          <a:p>
            <a:pPr marL="111887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118870" algn="l"/>
              </a:tabLst>
            </a:pPr>
            <a:r>
              <a:rPr spc="-5" dirty="0" err="1">
                <a:solidFill>
                  <a:schemeClr val="bg1"/>
                </a:solidFill>
                <a:latin typeface="Urbane Light" panose="00000400000000000000" pitchFamily="2" charset="-18"/>
              </a:rPr>
              <a:t>Kryterium</a:t>
            </a:r>
            <a:r>
              <a:rPr spc="-30" dirty="0">
                <a:solidFill>
                  <a:schemeClr val="bg1"/>
                </a:solidFill>
                <a:latin typeface="Urbane Light" panose="00000400000000000000" pitchFamily="2" charset="-18"/>
              </a:rPr>
              <a:t> </a:t>
            </a:r>
            <a:r>
              <a:rPr spc="-5" dirty="0" err="1">
                <a:solidFill>
                  <a:schemeClr val="bg1"/>
                </a:solidFill>
                <a:latin typeface="Urbane Light" panose="00000400000000000000" pitchFamily="2" charset="-18"/>
              </a:rPr>
              <a:t>dochod</a:t>
            </a:r>
            <a:r>
              <a:rPr lang="pl-PL" spc="-5" dirty="0">
                <a:solidFill>
                  <a:schemeClr val="bg1"/>
                </a:solidFill>
                <a:latin typeface="Urbane Light" panose="00000400000000000000" pitchFamily="2" charset="-18"/>
              </a:rPr>
              <a:t>o</a:t>
            </a:r>
            <a:r>
              <a:rPr spc="-5" dirty="0">
                <a:solidFill>
                  <a:schemeClr val="bg1"/>
                </a:solidFill>
                <a:latin typeface="Urbane Light" panose="00000400000000000000" pitchFamily="2" charset="-18"/>
              </a:rPr>
              <a:t>w</a:t>
            </a:r>
            <a:r>
              <a:rPr lang="pl-PL" spc="-5" dirty="0">
                <a:solidFill>
                  <a:schemeClr val="bg1"/>
                </a:solidFill>
                <a:latin typeface="Urbane Light" panose="00000400000000000000" pitchFamily="2" charset="-18"/>
              </a:rPr>
              <a:t>e</a:t>
            </a:r>
            <a:endParaRPr sz="1600" dirty="0">
              <a:solidFill>
                <a:schemeClr val="bg1"/>
              </a:solidFill>
              <a:latin typeface="Urbane Light" panose="00000400000000000000" pitchFamily="2" charset="-18"/>
              <a:cs typeface="Arial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39BA4936-A9B5-44AF-F881-CE404899E526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3BADC333-4BCF-40AD-613D-B19197292C31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FD12191-72F1-60E1-1398-334A46ECB36D}"/>
              </a:ext>
            </a:extLst>
          </p:cNvPr>
          <p:cNvSpPr/>
          <p:nvPr/>
        </p:nvSpPr>
        <p:spPr>
          <a:xfrm>
            <a:off x="1369129" y="2297490"/>
            <a:ext cx="9535937" cy="438017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20C231A-9788-00E9-6A6A-026C52A63CE3}"/>
              </a:ext>
            </a:extLst>
          </p:cNvPr>
          <p:cNvSpPr/>
          <p:nvPr/>
        </p:nvSpPr>
        <p:spPr>
          <a:xfrm>
            <a:off x="1142999" y="2085340"/>
            <a:ext cx="9535937" cy="438017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4279C54-C6EA-4F4A-A719-527064AB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129" y="180340"/>
            <a:ext cx="9260676" cy="1750060"/>
          </a:xfrm>
        </p:spPr>
        <p:txBody>
          <a:bodyPr>
            <a:noAutofit/>
          </a:bodyPr>
          <a:lstStyle/>
          <a:p>
            <a:r>
              <a:rPr lang="pl-PL" sz="4400" b="1" dirty="0">
                <a:solidFill>
                  <a:srgbClr val="075691"/>
                </a:solidFill>
                <a:latin typeface="Urbane Bold" panose="00000800000000000000" pitchFamily="2" charset="-18"/>
              </a:rPr>
              <a:t>Kryteria punktowe – Uchwała Rady Gminy Wietrzychowice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38D04A-E89D-4A4B-BA83-CA987AA14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4" y="1930400"/>
            <a:ext cx="9017172" cy="4380170"/>
          </a:xfrm>
        </p:spPr>
        <p:txBody>
          <a:bodyPr>
            <a:normAutofit/>
          </a:bodyPr>
          <a:lstStyle/>
          <a:p>
            <a:pPr algn="l"/>
            <a:endParaRPr lang="pl-PL" sz="1800" b="0" i="0" u="none" strike="noStrike" baseline="0" dirty="0">
              <a:solidFill>
                <a:schemeClr val="bg1"/>
              </a:solidFill>
              <a:latin typeface="Urbane Light" panose="00000400000000000000" pitchFamily="2" charset="-18"/>
            </a:endParaRPr>
          </a:p>
          <a:p>
            <a:pPr>
              <a:buClr>
                <a:srgbClr val="64BC46"/>
              </a:buClr>
            </a:pPr>
            <a:r>
              <a:rPr lang="pl-PL" sz="1700" b="0" i="0" u="none" strike="noStrike" baseline="0" dirty="0">
                <a:solidFill>
                  <a:schemeClr val="bg1"/>
                </a:solidFill>
                <a:latin typeface="Urbane Light" panose="00000400000000000000" pitchFamily="2" charset="-18"/>
              </a:rPr>
              <a:t>kryterium pierwszeństwa jest posiadanie przez najemcę wkładu oszczędnościowego gromadzonego na rachunku bankowym na cele mieszkaniowe, którego imienny dowód stanowi książeczka mieszkaniowa wystawiona do dnia 23 października 1990 r. </a:t>
            </a:r>
            <a:br>
              <a:rPr lang="pl-PL" sz="1700" b="0" i="0" u="none" strike="noStrike" baseline="0" dirty="0">
                <a:solidFill>
                  <a:schemeClr val="bg1"/>
                </a:solidFill>
                <a:latin typeface="Urbane Light" panose="00000400000000000000" pitchFamily="2" charset="-18"/>
              </a:rPr>
            </a:br>
            <a:r>
              <a:rPr lang="pl-PL" sz="1700" b="0" i="0" u="none" strike="noStrike" baseline="0" dirty="0">
                <a:solidFill>
                  <a:schemeClr val="bg1"/>
                </a:solidFill>
                <a:latin typeface="Urbane Light" panose="00000400000000000000" pitchFamily="2" charset="-18"/>
              </a:rPr>
              <a:t>- </a:t>
            </a:r>
            <a:r>
              <a:rPr lang="pl-PL" sz="1700" b="1" dirty="0">
                <a:solidFill>
                  <a:schemeClr val="bg1"/>
                </a:solidFill>
                <a:latin typeface="Urbane Bold" panose="00000800000000000000" pitchFamily="2" charset="-18"/>
              </a:rPr>
              <a:t>5</a:t>
            </a:r>
            <a:r>
              <a:rPr lang="pl-PL" sz="1700" b="1" i="0" u="none" strike="noStrike" baseline="0" dirty="0">
                <a:solidFill>
                  <a:schemeClr val="bg1"/>
                </a:solidFill>
                <a:latin typeface="Urbane Bold" panose="00000800000000000000" pitchFamily="2" charset="-18"/>
              </a:rPr>
              <a:t> punktów</a:t>
            </a:r>
            <a:r>
              <a:rPr lang="pl-PL" sz="1700" dirty="0">
                <a:solidFill>
                  <a:schemeClr val="bg1"/>
                </a:solidFill>
                <a:latin typeface="Urbane Bold" panose="00000800000000000000" pitchFamily="2" charset="-18"/>
              </a:rPr>
              <a:t>;</a:t>
            </a:r>
            <a:r>
              <a:rPr lang="pl-PL" sz="1700" b="0" i="0" u="none" strike="noStrike" baseline="0" dirty="0">
                <a:solidFill>
                  <a:schemeClr val="bg1"/>
                </a:solidFill>
                <a:latin typeface="Urbane Bold" panose="00000800000000000000" pitchFamily="2" charset="-18"/>
              </a:rPr>
              <a:t> </a:t>
            </a: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żadna osoba wchodząca w skład gospodarstwa domowego nie była i nie jest właścicielem budynku mieszkalnego jednorodzinnego lub lokalu mieszkalnego oraz nie przysługiwało i nie przysługuje jej spółdzielcze własnościowe prawo do lokalu, którego przedmiotem był lub jest lokal mieszkalny lub dom jednorodzinny, oraz nie jest właścicielem lub współwłaścicielem budynku, jeżeli jego udział w przypadku zniesienia współwłasności obejmowałby co najmniej jeden lokal mieszkalny - </a:t>
            </a:r>
            <a:r>
              <a:rPr lang="pl-PL" sz="1600" b="1" dirty="0">
                <a:solidFill>
                  <a:schemeClr val="bg1"/>
                </a:solidFill>
              </a:rPr>
              <a:t>10 punktów</a:t>
            </a:r>
            <a:r>
              <a:rPr lang="pl-PL" sz="1700" b="0" i="0" u="none" strike="noStrike" baseline="0" dirty="0">
                <a:solidFill>
                  <a:schemeClr val="bg1"/>
                </a:solidFill>
                <a:latin typeface="Urbane Bold" panose="00000800000000000000" pitchFamily="2" charset="-18"/>
              </a:rPr>
              <a:t>; </a:t>
            </a:r>
          </a:p>
        </p:txBody>
      </p:sp>
      <p:sp>
        <p:nvSpPr>
          <p:cNvPr id="4" name="Trójkąt równoramienny 3">
            <a:extLst>
              <a:ext uri="{FF2B5EF4-FFF2-40B4-BE49-F238E27FC236}">
                <a16:creationId xmlns:a16="http://schemas.microsoft.com/office/drawing/2014/main" id="{D4370B64-FF64-FFD8-D6FF-061388E5B654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A0089585-C855-7315-FF59-6DD627225B1E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453DEA75-0E1C-130A-4D78-A55AD6026C12}"/>
                  </a:ext>
                </a:extLst>
              </p14:cNvPr>
              <p14:cNvContentPartPr/>
              <p14:nvPr/>
            </p14:nvContentPartPr>
            <p14:xfrm>
              <a:off x="5161566" y="4800619"/>
              <a:ext cx="36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453DEA75-0E1C-130A-4D78-A55AD6026C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3566" y="4782619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2821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8619BBE-B927-E6CB-9DED-AB8985D69749}"/>
              </a:ext>
            </a:extLst>
          </p:cNvPr>
          <p:cNvSpPr/>
          <p:nvPr/>
        </p:nvSpPr>
        <p:spPr>
          <a:xfrm>
            <a:off x="1561711" y="1047750"/>
            <a:ext cx="9535937" cy="4945988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97A4304-2691-96B8-8B73-D53B06005B5B}"/>
              </a:ext>
            </a:extLst>
          </p:cNvPr>
          <p:cNvSpPr/>
          <p:nvPr/>
        </p:nvSpPr>
        <p:spPr>
          <a:xfrm>
            <a:off x="1328031" y="845212"/>
            <a:ext cx="9535937" cy="4945988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8B0030-EA18-45AF-9C3E-903B1B137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944156"/>
            <a:ext cx="8559973" cy="4847044"/>
          </a:xfrm>
        </p:spPr>
        <p:txBody>
          <a:bodyPr>
            <a:normAutofit/>
          </a:bodyPr>
          <a:lstStyle/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osoba wchodząca w skład gospodarstwa domowego jest najemcą lokalu wchodzącego w skład mieszkaniowego zasobu gminy, który zobowiązuje się do rozwiązania umowy najmu i opróżnienia tego lokalu w terminie miesiąca od dnia zawarcia umowy najmu mieszkania przez najemcę - </a:t>
            </a:r>
            <a:r>
              <a:rPr lang="pl-PL" sz="1600" b="1" dirty="0">
                <a:solidFill>
                  <a:schemeClr val="bg1"/>
                </a:solidFill>
              </a:rPr>
              <a:t>20 punktów</a:t>
            </a:r>
            <a:r>
              <a:rPr lang="pl-PL" sz="1700" b="0" i="0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 </a:t>
            </a: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w gospodarstwie domowym jest co najmniej jedno dziecko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- </a:t>
            </a:r>
            <a:r>
              <a:rPr lang="pl-PL" sz="1600" b="1" dirty="0">
                <a:solidFill>
                  <a:schemeClr val="bg1"/>
                </a:solidFill>
              </a:rPr>
              <a:t>10 punktów za każde dziecko</a:t>
            </a:r>
            <a:r>
              <a:rPr lang="pl-PL" sz="1700" b="0" i="0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 </a:t>
            </a: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osoba do 16 roku życia wchodząca w skład gospodarstwa domowego legitymuje się orzeczeniem o niepełnosprawności określonym w ustawie z dnia 27 sierpnia 1997 r. o rehabilitacji zawodowej i społecznej oraz zatrudnianiu osób niepełnosprawnych (Dz. U. z 2023 r. poz. 100, 173, 240 i 852) - </a:t>
            </a:r>
            <a:r>
              <a:rPr lang="pl-PL" sz="1600" b="1" dirty="0">
                <a:solidFill>
                  <a:schemeClr val="bg1"/>
                </a:solidFill>
              </a:rPr>
              <a:t>5 punktów</a:t>
            </a:r>
            <a:r>
              <a:rPr lang="pl-PL" sz="1700" b="1" i="0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 </a:t>
            </a: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osoba powyżej 16 roku życia wchodząca w skład gospodarstwa domowego legitymuje się orzeczeniem o znacznym lub umiarkowanym stopniu niepełnosprawności określonym w ustawie z dnia 27 sierpnia 1997 r. o rehabilitacji zawodowej i społecznej oraz zatrudnianiu osób niepełnosprawnych - </a:t>
            </a:r>
            <a:r>
              <a:rPr lang="pl-PL" sz="1600" b="1" dirty="0">
                <a:solidFill>
                  <a:schemeClr val="bg1"/>
                </a:solidFill>
              </a:rPr>
              <a:t>5 punktów</a:t>
            </a:r>
            <a:r>
              <a:rPr lang="pl-PL" sz="1700" b="1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 </a:t>
            </a:r>
          </a:p>
          <a:p>
            <a:pPr marL="0" indent="0" algn="just">
              <a:buClr>
                <a:srgbClr val="64BC46"/>
              </a:buClr>
              <a:buNone/>
            </a:pPr>
            <a:endParaRPr lang="pl-PL" sz="1600" b="1" u="none" strike="noStrike" baseline="0" dirty="0">
              <a:solidFill>
                <a:schemeClr val="bg1"/>
              </a:solidFill>
              <a:latin typeface="Urbane Bold" panose="00000800000000000000"/>
            </a:endParaRPr>
          </a:p>
          <a:p>
            <a:pPr algn="just">
              <a:buClr>
                <a:srgbClr val="64BC46"/>
              </a:buClr>
            </a:pPr>
            <a:endParaRPr lang="pl-PL" sz="1600" b="1" u="none" strike="noStrike" baseline="0" dirty="0">
              <a:solidFill>
                <a:schemeClr val="bg1"/>
              </a:solidFill>
              <a:latin typeface="Urbane Bold" panose="00000800000000000000"/>
            </a:endParaRPr>
          </a:p>
          <a:p>
            <a:pPr algn="just"/>
            <a:endParaRPr lang="pl-PL" dirty="0"/>
          </a:p>
        </p:txBody>
      </p:sp>
      <p:sp>
        <p:nvSpPr>
          <p:cNvPr id="5" name="Trójkąt równoramienny 4">
            <a:extLst>
              <a:ext uri="{FF2B5EF4-FFF2-40B4-BE49-F238E27FC236}">
                <a16:creationId xmlns:a16="http://schemas.microsoft.com/office/drawing/2014/main" id="{BDFF63D5-8EAF-BA61-B378-498C5534E736}"/>
              </a:ext>
            </a:extLst>
          </p:cNvPr>
          <p:cNvSpPr/>
          <p:nvPr/>
        </p:nvSpPr>
        <p:spPr>
          <a:xfrm>
            <a:off x="0" y="4876800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F13537EA-257F-F5C1-4F5F-75F337BA763C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61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5ACD83D-412C-0316-DFE3-7092F6D2CEA2}"/>
              </a:ext>
            </a:extLst>
          </p:cNvPr>
          <p:cNvSpPr/>
          <p:nvPr/>
        </p:nvSpPr>
        <p:spPr>
          <a:xfrm>
            <a:off x="6253057" y="2234318"/>
            <a:ext cx="5919893" cy="358140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2B6539A-DD28-384D-986D-17F32D752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1" r="-16931"/>
          <a:stretch/>
        </p:blipFill>
        <p:spPr>
          <a:xfrm>
            <a:off x="0" y="1066799"/>
            <a:ext cx="10082908" cy="529589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280E5F3-EDF5-DD1C-79A9-9C7C57B2DFE2}"/>
              </a:ext>
            </a:extLst>
          </p:cNvPr>
          <p:cNvSpPr/>
          <p:nvPr/>
        </p:nvSpPr>
        <p:spPr>
          <a:xfrm>
            <a:off x="6253057" y="2057400"/>
            <a:ext cx="5605780" cy="35814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07E669-8BC4-D5F8-0E6C-4A3F2064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110" y="2203682"/>
            <a:ext cx="5355674" cy="343511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2400" dirty="0">
                <a:solidFill>
                  <a:schemeClr val="bg1"/>
                </a:solidFill>
                <a:latin typeface="Urabne"/>
              </a:rPr>
              <a:t>Program skierowany jest dla osób </a:t>
            </a:r>
            <a:br>
              <a:rPr lang="pl-PL" sz="2400" dirty="0">
                <a:solidFill>
                  <a:schemeClr val="bg1"/>
                </a:solidFill>
                <a:latin typeface="Urabne"/>
              </a:rPr>
            </a:br>
            <a:r>
              <a:rPr lang="pl-PL" sz="2400" dirty="0">
                <a:solidFill>
                  <a:schemeClr val="bg1"/>
                </a:solidFill>
                <a:latin typeface="Urabne"/>
              </a:rPr>
              <a:t>i rodzin nieposiadających tytułu prawnego do żadnej nieruchomości </a:t>
            </a:r>
            <a:br>
              <a:rPr lang="pl-PL" sz="2400" dirty="0">
                <a:solidFill>
                  <a:schemeClr val="bg1"/>
                </a:solidFill>
                <a:latin typeface="Urabne"/>
              </a:rPr>
            </a:br>
            <a:r>
              <a:rPr lang="pl-PL" sz="2400" dirty="0">
                <a:solidFill>
                  <a:schemeClr val="bg1"/>
                </a:solidFill>
                <a:latin typeface="Urabne"/>
              </a:rPr>
              <a:t>w miejscowości Demblin (gmina Wietrzychowice), które dysponują środkami na regularne opłacanie czynszu, jednak ich dochody są za niskie na zaciągnięcie kredytu hipotecznego na zakup własnego mieszkania.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83066FA-6F89-A90F-D636-27BDC495AAA7}"/>
              </a:ext>
            </a:extLst>
          </p:cNvPr>
          <p:cNvSpPr/>
          <p:nvPr/>
        </p:nvSpPr>
        <p:spPr>
          <a:xfrm rot="21158439">
            <a:off x="-364148" y="-561712"/>
            <a:ext cx="3242895" cy="179830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696B30B-4AE4-1095-17A6-526DBE433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0117"/>
            <a:ext cx="2057400" cy="7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00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FE97B50-9971-446A-6839-C14FA523EA2A}"/>
              </a:ext>
            </a:extLst>
          </p:cNvPr>
          <p:cNvSpPr/>
          <p:nvPr/>
        </p:nvSpPr>
        <p:spPr>
          <a:xfrm>
            <a:off x="1561711" y="659738"/>
            <a:ext cx="9535937" cy="5907432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C4DD2E1-DC3F-7054-24E4-50B71F7DDAD8}"/>
              </a:ext>
            </a:extLst>
          </p:cNvPr>
          <p:cNvSpPr/>
          <p:nvPr/>
        </p:nvSpPr>
        <p:spPr>
          <a:xfrm>
            <a:off x="1316456" y="475284"/>
            <a:ext cx="9535937" cy="5907432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9321E4-96A1-4930-AC77-FFA46B9D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462" y="1233118"/>
            <a:ext cx="8989181" cy="5518506"/>
          </a:xfrm>
        </p:spPr>
        <p:txBody>
          <a:bodyPr>
            <a:normAutofit/>
          </a:bodyPr>
          <a:lstStyle/>
          <a:p>
            <a:pPr>
              <a:buClr>
                <a:srgbClr val="64BC46"/>
              </a:buClr>
            </a:pP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64BC46"/>
              </a:buClr>
            </a:pPr>
            <a:endParaRPr lang="pl-PL" sz="1600" dirty="0">
              <a:solidFill>
                <a:schemeClr val="bg1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4BC4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osoba wchodząca w skład gospodarstwa domowego w zeznaniu podatkowym za ostatni rok podatkowy wskazała jako miejsce zamieszkania Gminę Wietrzychowice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 punktów za każdą osobę</a:t>
            </a: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rbane Bold" panose="00000800000000000000"/>
                <a:ea typeface="+mn-ea"/>
                <a:cs typeface="+mn-cs"/>
              </a:rPr>
              <a:t>; </a:t>
            </a: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osoba wchodząca w skład gospodarstwa domowego ukończyła 18 rok życia i nie ukończyła 40 roku życia - </a:t>
            </a:r>
            <a:r>
              <a:rPr lang="pl-PL" sz="1600" b="1" dirty="0">
                <a:solidFill>
                  <a:schemeClr val="bg1"/>
                </a:solidFill>
              </a:rPr>
              <a:t>15 punktów</a:t>
            </a:r>
            <a:r>
              <a:rPr lang="pl-PL" sz="1700" b="1" i="0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</a:t>
            </a: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osoba wchodząca w skład gospodarstwa domowego ukończyła 60 lat - </a:t>
            </a:r>
            <a:r>
              <a:rPr lang="pl-PL" sz="1600" b="1" dirty="0">
                <a:solidFill>
                  <a:schemeClr val="bg1"/>
                </a:solidFill>
              </a:rPr>
              <a:t>10 punktów</a:t>
            </a:r>
            <a:r>
              <a:rPr lang="pl-PL" sz="1700" b="1" i="0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 </a:t>
            </a:r>
            <a:endParaRPr lang="pl-PL" sz="1700" b="0" i="0" u="none" strike="noStrike" baseline="0" dirty="0">
              <a:solidFill>
                <a:schemeClr val="bg1"/>
              </a:solidFill>
              <a:latin typeface="Urbane Bold" panose="00000800000000000000"/>
            </a:endParaRP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w skład gospodarstwa domowego, wchodzi osoba samotnie wychowująca dziecko w rozumieniu ustawy z dnia 28 listopada 2003 r. o świadczeniach rodzinnych (Dz. U. z 2023 r. poz. 390, 658 i 1429) - </a:t>
            </a:r>
            <a:r>
              <a:rPr lang="pl-PL" sz="1600" b="1" dirty="0">
                <a:solidFill>
                  <a:schemeClr val="bg1"/>
                </a:solidFill>
              </a:rPr>
              <a:t>10 punktów</a:t>
            </a:r>
            <a:r>
              <a:rPr lang="pl-PL" sz="1700" b="1" i="0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</a:t>
            </a:r>
            <a:endParaRPr lang="pl-PL" sz="17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Clr>
                <a:srgbClr val="64BC46"/>
              </a:buClr>
            </a:pPr>
            <a:r>
              <a:rPr lang="pl-PL" sz="1600" dirty="0">
                <a:solidFill>
                  <a:schemeClr val="bg1"/>
                </a:solidFill>
              </a:rPr>
              <a:t>rodzina pełniąca funkcję rodzinnej pieczy zastępczej - </a:t>
            </a:r>
            <a:r>
              <a:rPr lang="pl-PL" sz="1600" b="1" dirty="0">
                <a:solidFill>
                  <a:schemeClr val="bg1"/>
                </a:solidFill>
              </a:rPr>
              <a:t>15 punktów</a:t>
            </a:r>
            <a:r>
              <a:rPr lang="pl-PL" sz="1700" b="1" i="0" u="none" strike="noStrike" baseline="0" dirty="0">
                <a:solidFill>
                  <a:schemeClr val="bg1"/>
                </a:solidFill>
                <a:latin typeface="Urbane Bold" panose="00000800000000000000"/>
              </a:rPr>
              <a:t>; </a:t>
            </a:r>
          </a:p>
          <a:p>
            <a:pPr marL="0" indent="0">
              <a:buNone/>
            </a:pPr>
            <a:endParaRPr lang="pl-PL" sz="1600" dirty="0">
              <a:solidFill>
                <a:schemeClr val="bg1"/>
              </a:solidFill>
              <a:latin typeface="Urbane Bold" panose="00000800000000000000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517EA08F-FF7E-2BE7-B733-00AF19DB8622}"/>
              </a:ext>
            </a:extLst>
          </p:cNvPr>
          <p:cNvSpPr/>
          <p:nvPr/>
        </p:nvSpPr>
        <p:spPr>
          <a:xfrm>
            <a:off x="0" y="4876800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57A3741A-67BA-B61A-4498-BDC54DE4CFED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404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9A464E5-16C9-94D4-2E6B-E7E64110AA55}"/>
              </a:ext>
            </a:extLst>
          </p:cNvPr>
          <p:cNvSpPr/>
          <p:nvPr/>
        </p:nvSpPr>
        <p:spPr>
          <a:xfrm>
            <a:off x="1561711" y="2412338"/>
            <a:ext cx="4529209" cy="388620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60566C4-0279-6AF6-FF7E-15192DF39797}"/>
              </a:ext>
            </a:extLst>
          </p:cNvPr>
          <p:cNvSpPr/>
          <p:nvPr/>
        </p:nvSpPr>
        <p:spPr>
          <a:xfrm>
            <a:off x="1328031" y="2209800"/>
            <a:ext cx="4529209" cy="38862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object 4"/>
          <p:cNvSpPr txBox="1"/>
          <p:nvPr/>
        </p:nvSpPr>
        <p:spPr>
          <a:xfrm>
            <a:off x="1524000" y="2362200"/>
            <a:ext cx="4038600" cy="3495188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4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1 </a:t>
            </a:r>
            <a:r>
              <a:rPr sz="2400" b="1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osoba</a:t>
            </a:r>
            <a:r>
              <a:rPr lang="pl-PL" sz="2400" b="1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	- 6.731,59</a:t>
            </a:r>
            <a:r>
              <a:rPr lang="pl-PL" sz="2400" b="1" spc="-5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 </a:t>
            </a:r>
            <a:r>
              <a:rPr sz="2400" b="1" spc="-5" dirty="0" err="1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zł</a:t>
            </a:r>
            <a:endParaRPr sz="240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4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2 </a:t>
            </a:r>
            <a:r>
              <a:rPr sz="2400" b="1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osoby</a:t>
            </a:r>
            <a:r>
              <a:rPr lang="pl-PL" sz="2400" b="1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	- </a:t>
            </a:r>
            <a:r>
              <a:rPr lang="pl-PL" sz="2400" b="1" spc="-5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9.424,23 </a:t>
            </a:r>
            <a:r>
              <a:rPr sz="2400" b="1" spc="-5" dirty="0" err="1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zł</a:t>
            </a:r>
            <a:endParaRPr sz="240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4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3 </a:t>
            </a:r>
            <a:r>
              <a:rPr sz="2400" b="1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osoby</a:t>
            </a:r>
            <a:r>
              <a:rPr lang="pl-PL" sz="2400" b="1" spc="-5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	- 13.014,41 </a:t>
            </a:r>
            <a:r>
              <a:rPr sz="2400" b="1" spc="-5" dirty="0" err="1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zł</a:t>
            </a:r>
            <a:endParaRPr sz="240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4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4 </a:t>
            </a:r>
            <a:r>
              <a:rPr sz="2400" b="1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osoby</a:t>
            </a:r>
            <a:r>
              <a:rPr lang="pl-PL" sz="2400" b="1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	- </a:t>
            </a:r>
            <a:r>
              <a:rPr lang="pl-PL" sz="2400" b="1" spc="-5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15.258,28 </a:t>
            </a:r>
            <a:r>
              <a:rPr sz="2400" b="1" spc="-5" dirty="0" err="1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zł</a:t>
            </a:r>
            <a:endParaRPr sz="2400" b="1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4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5 </a:t>
            </a:r>
            <a:r>
              <a:rPr sz="2400" b="1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osób</a:t>
            </a:r>
            <a:r>
              <a:rPr lang="pl-PL" sz="2400" b="1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	- </a:t>
            </a:r>
            <a:r>
              <a:rPr lang="pl-PL" sz="2400" b="1" spc="-5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18.399,68 </a:t>
            </a:r>
            <a:r>
              <a:rPr sz="2400" b="1" spc="-5" dirty="0" err="1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zł</a:t>
            </a:r>
            <a:endParaRPr sz="240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4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6 </a:t>
            </a:r>
            <a:r>
              <a:rPr sz="2400" b="1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osób</a:t>
            </a:r>
            <a:r>
              <a:rPr lang="pl-PL" sz="2400" b="1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	- </a:t>
            </a:r>
            <a:r>
              <a:rPr lang="pl-PL" sz="2400" b="1" spc="-5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21.541,09 </a:t>
            </a:r>
            <a:r>
              <a:rPr sz="2400" b="1" spc="-5" dirty="0" err="1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zł</a:t>
            </a:r>
            <a:endParaRPr sz="240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4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7 </a:t>
            </a:r>
            <a:r>
              <a:rPr sz="2400" b="1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osób</a:t>
            </a:r>
            <a:r>
              <a:rPr lang="pl-PL" sz="2400" b="1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	- </a:t>
            </a:r>
            <a:r>
              <a:rPr lang="pl-PL" sz="2400" b="1" spc="-5" dirty="0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24.682,50 </a:t>
            </a:r>
            <a:r>
              <a:rPr sz="2400" b="1" spc="-5" dirty="0" err="1">
                <a:solidFill>
                  <a:schemeClr val="bg1"/>
                </a:solidFill>
                <a:latin typeface="Urbane Demi Bold" panose="00000700000000000000" pitchFamily="2" charset="-18"/>
                <a:cs typeface="Trebuchet MS"/>
              </a:rPr>
              <a:t>zł</a:t>
            </a:r>
            <a:endParaRPr sz="2400" dirty="0">
              <a:solidFill>
                <a:schemeClr val="bg1"/>
              </a:solidFill>
              <a:latin typeface="Urbane Demi Bold" panose="00000700000000000000" pitchFamily="2" charset="-18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24600" y="1546518"/>
            <a:ext cx="6438138" cy="4685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442B512-A493-F448-1371-07C6DF04AA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6570" y="490286"/>
            <a:ext cx="86106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4000" dirty="0">
                <a:solidFill>
                  <a:srgbClr val="075691"/>
                </a:solidFill>
                <a:latin typeface="Urbane Bold" panose="00000800000000000000" pitchFamily="2" charset="-18"/>
              </a:rPr>
              <a:t>Suma miesięcznych dochodów (netto) za 2022 rok</a:t>
            </a:r>
            <a:r>
              <a:rPr sz="40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:</a:t>
            </a:r>
            <a:endParaRPr sz="4000" dirty="0">
              <a:solidFill>
                <a:srgbClr val="075691"/>
              </a:solidFill>
              <a:latin typeface="Urbane Bold" panose="00000800000000000000" pitchFamily="2" charset="-18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9ED96DB4-4972-D146-53A0-8CE6175D0183}"/>
              </a:ext>
            </a:extLst>
          </p:cNvPr>
          <p:cNvSpPr/>
          <p:nvPr/>
        </p:nvSpPr>
        <p:spPr>
          <a:xfrm>
            <a:off x="0" y="4876800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A39ECC6F-8351-4FEC-8298-5A4AF814F32C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2047" y="861374"/>
            <a:ext cx="5245769" cy="51352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400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W przypadku dochodu z tytułu prowadzenia </a:t>
            </a:r>
            <a:endParaRPr lang="pl-PL" sz="1400" dirty="0">
              <a:latin typeface="Urbane Light" panose="00000400000000000000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rgbClr val="075691"/>
                </a:solidFill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działalności gospodarczej </a:t>
            </a:r>
          </a:p>
          <a:p>
            <a:pPr algn="just">
              <a:lnSpc>
                <a:spcPct val="150000"/>
              </a:lnSpc>
            </a:pPr>
            <a:r>
              <a:rPr lang="pl-PL" sz="1400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przyjmuje się zasadę określenia wysokości dochodu nie niższego niż wysokość dochodu zadeklarowanego do podstawy wymiaru składek na ubezpieczenie społeczne, tj. 60% przeciętnego wynagrodzenia miesięcznego brutto w gospodarce narodowej w poprzednim kwartale, ogłaszanego w Dzienniku Urzędowym Rzeczypospolitej Polskiej „Monitor Polski” przez Prezesa Głównego Urzędu Statystycznego, stanowiącego minimalną podstawę wymiaru składek na ubezpieczenie społeczne. </a:t>
            </a:r>
          </a:p>
          <a:p>
            <a:pPr algn="just">
              <a:lnSpc>
                <a:spcPct val="150000"/>
              </a:lnSpc>
            </a:pPr>
            <a:r>
              <a:rPr lang="pl-PL" sz="1400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W sytuacji rozpoczynania działalności i opłacania składek na ubezpieczenie społeczne na preferencyjnych zasadach w okresie 24 miesięcy, przyjmuje się zasadę określenia dochodu nie niższego niż 30% minimalnego wynagrodzenia za pracę.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CB5366-3889-2FB0-597C-58A4F3653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816" y="1437873"/>
            <a:ext cx="5496816" cy="3982254"/>
          </a:xfrm>
          <a:prstGeom prst="rect">
            <a:avLst/>
          </a:prstGeom>
        </p:spPr>
      </p:pic>
      <p:sp>
        <p:nvSpPr>
          <p:cNvPr id="3" name="Trójkąt równoramienny 2">
            <a:extLst>
              <a:ext uri="{FF2B5EF4-FFF2-40B4-BE49-F238E27FC236}">
                <a16:creationId xmlns:a16="http://schemas.microsoft.com/office/drawing/2014/main" id="{A34FA633-D4CA-1B45-0F70-55E11EE30FEF}"/>
              </a:ext>
            </a:extLst>
          </p:cNvPr>
          <p:cNvSpPr/>
          <p:nvPr/>
        </p:nvSpPr>
        <p:spPr>
          <a:xfrm>
            <a:off x="0" y="4876800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506D539B-9DB5-DA72-2AA9-BD698F9DF89A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5429429-073D-0560-EA83-1F7B3C28BF98}"/>
              </a:ext>
            </a:extLst>
          </p:cNvPr>
          <p:cNvSpPr/>
          <p:nvPr/>
        </p:nvSpPr>
        <p:spPr>
          <a:xfrm>
            <a:off x="6172200" y="609600"/>
            <a:ext cx="4529209" cy="586740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Trójkąt równoramienny 2">
            <a:extLst>
              <a:ext uri="{FF2B5EF4-FFF2-40B4-BE49-F238E27FC236}">
                <a16:creationId xmlns:a16="http://schemas.microsoft.com/office/drawing/2014/main" id="{3400F405-23C6-4F4D-7D8E-391D8471826D}"/>
              </a:ext>
            </a:extLst>
          </p:cNvPr>
          <p:cNvSpPr/>
          <p:nvPr/>
        </p:nvSpPr>
        <p:spPr>
          <a:xfrm>
            <a:off x="0" y="4876800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77DD8D49-1E7B-0432-E11F-A125C9C6A068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C320ADF-97D9-A9F2-ECC4-C5B6F813F79E}"/>
              </a:ext>
            </a:extLst>
          </p:cNvPr>
          <p:cNvSpPr txBox="1"/>
          <p:nvPr/>
        </p:nvSpPr>
        <p:spPr>
          <a:xfrm>
            <a:off x="1243135" y="609600"/>
            <a:ext cx="4529210" cy="49552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W przypadku dochodu uzyskiwanego </a:t>
            </a:r>
            <a:b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z </a:t>
            </a:r>
            <a:r>
              <a:rPr lang="pl-PL" dirty="0">
                <a:solidFill>
                  <a:srgbClr val="64BC46"/>
                </a:solidFill>
                <a:effectLst/>
                <a:latin typeface="Urbane Bold" panose="000008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gospodarstwa rolnego </a:t>
            </a: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przyjmuje się, że z 1 ha przeliczeniowego uzyskuje się dochód miesięczny </a:t>
            </a:r>
          </a:p>
          <a:p>
            <a:pPr>
              <a:lnSpc>
                <a:spcPct val="150000"/>
              </a:lnSpc>
            </a:pP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w wys. 1/12 dochodu ogłaszanego corocznie w drodze obwieszczenia, przez Prezesa GUS</a:t>
            </a:r>
          </a:p>
          <a:p>
            <a:pPr>
              <a:lnSpc>
                <a:spcPct val="150000"/>
              </a:lnSpc>
            </a:pP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(</a:t>
            </a:r>
            <a:r>
              <a:rPr lang="pl-PL" i="1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http://www.stat.gov.pl</a:t>
            </a: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) na podstawie art. 18 ustawy o podatku rolnym, tj. hektary przeliczeniowe gospodarstwa należy pomnożyć razy wskazaną przez GUS za 2022 rok kwotę </a:t>
            </a:r>
            <a:b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pl-PL" b="1" dirty="0">
                <a:effectLst/>
                <a:latin typeface="Urbane Bold" panose="000008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5 549,00 zł</a:t>
            </a:r>
            <a:r>
              <a:rPr lang="pl-PL" dirty="0">
                <a:effectLst/>
                <a:latin typeface="Urbane Bold" panose="000008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potem podzielić przez </a:t>
            </a:r>
            <a:b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pl-PL" dirty="0">
                <a:effectLst/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12 (miesięcy) i </a:t>
            </a:r>
            <a:r>
              <a:rPr lang="pl-PL" dirty="0">
                <a:latin typeface="Urbane Light" panose="00000400000000000000" pitchFamily="2" charset="-18"/>
                <a:ea typeface="Aptos" panose="020B0004020202020204" pitchFamily="34" charset="0"/>
                <a:cs typeface="Aptos" panose="020B0004020202020204" pitchFamily="34" charset="0"/>
              </a:rPr>
              <a:t>liczbę osób w rodzinie.</a:t>
            </a:r>
            <a:endParaRPr lang="pl-PL" dirty="0">
              <a:effectLst/>
              <a:latin typeface="Urbane Bold" panose="00000800000000000000" pitchFamily="2" charset="-18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028" name="Picture 4" descr="Free Man Wheat Crops photo and picture">
            <a:extLst>
              <a:ext uri="{FF2B5EF4-FFF2-40B4-BE49-F238E27FC236}">
                <a16:creationId xmlns:a16="http://schemas.microsoft.com/office/drawing/2014/main" id="{94B1A90E-5089-FA95-467B-3C64F11F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44" y="-9525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86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>
            <a:extLst>
              <a:ext uri="{FF2B5EF4-FFF2-40B4-BE49-F238E27FC236}">
                <a16:creationId xmlns:a16="http://schemas.microsoft.com/office/drawing/2014/main" id="{09D96670-B4A3-F396-EFF0-0EE45D894786}"/>
              </a:ext>
            </a:extLst>
          </p:cNvPr>
          <p:cNvSpPr/>
          <p:nvPr/>
        </p:nvSpPr>
        <p:spPr>
          <a:xfrm>
            <a:off x="-299873" y="914400"/>
            <a:ext cx="6058201" cy="388620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5EFA2C2-0C29-3BD4-298C-EDFF4DDD408D}"/>
              </a:ext>
            </a:extLst>
          </p:cNvPr>
          <p:cNvSpPr/>
          <p:nvPr/>
        </p:nvSpPr>
        <p:spPr>
          <a:xfrm>
            <a:off x="6172200" y="2171700"/>
            <a:ext cx="4858070" cy="388620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D8FEBF2-3B45-742C-4FC7-B0325D998711}"/>
              </a:ext>
            </a:extLst>
          </p:cNvPr>
          <p:cNvSpPr/>
          <p:nvPr/>
        </p:nvSpPr>
        <p:spPr>
          <a:xfrm>
            <a:off x="6390344" y="2000250"/>
            <a:ext cx="5039656" cy="38862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31710" y="196017"/>
            <a:ext cx="3104492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075691"/>
                </a:solidFill>
                <a:latin typeface="Urbane Bold" panose="00000800000000000000" pitchFamily="2" charset="-18"/>
              </a:rPr>
              <a:t>W</a:t>
            </a:r>
            <a:r>
              <a:rPr lang="pl-PL" spc="-10" dirty="0">
                <a:solidFill>
                  <a:srgbClr val="075691"/>
                </a:solidFill>
                <a:latin typeface="Urbane Bold" panose="00000800000000000000" pitchFamily="2" charset="-18"/>
              </a:rPr>
              <a:t>YBÓR</a:t>
            </a:r>
            <a:br>
              <a:rPr lang="pl-PL" sz="4000" spc="-10" dirty="0">
                <a:solidFill>
                  <a:srgbClr val="075691"/>
                </a:solidFill>
                <a:latin typeface="Urbane Bold" panose="00000800000000000000" pitchFamily="2" charset="-18"/>
              </a:rPr>
            </a:br>
            <a:r>
              <a:rPr sz="4000" spc="-10" dirty="0" err="1">
                <a:solidFill>
                  <a:srgbClr val="075691"/>
                </a:solidFill>
                <a:latin typeface="Urbane Light" panose="00000400000000000000" pitchFamily="2" charset="-18"/>
              </a:rPr>
              <a:t>miesz</a:t>
            </a:r>
            <a:r>
              <a:rPr lang="pl-PL" sz="4000" spc="-10" dirty="0">
                <a:solidFill>
                  <a:srgbClr val="075691"/>
                </a:solidFill>
                <a:latin typeface="Urbane Light" panose="00000400000000000000" pitchFamily="2" charset="-18"/>
              </a:rPr>
              <a:t>k</a:t>
            </a:r>
            <a:r>
              <a:rPr sz="4000" spc="-10" dirty="0" err="1">
                <a:solidFill>
                  <a:srgbClr val="075691"/>
                </a:solidFill>
                <a:latin typeface="Urbane Light" panose="00000400000000000000" pitchFamily="2" charset="-18"/>
              </a:rPr>
              <a:t>ania</a:t>
            </a:r>
            <a:endParaRPr sz="4000" dirty="0">
              <a:solidFill>
                <a:srgbClr val="075691"/>
              </a:solidFill>
              <a:latin typeface="Urbane Light" panose="00000400000000000000" pitchFamily="2" charset="-18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22143" y="2286000"/>
            <a:ext cx="4130675" cy="19954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Według </a:t>
            </a:r>
            <a:r>
              <a:rPr sz="3200" b="1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kolejności</a:t>
            </a:r>
            <a:r>
              <a:rPr sz="3200" b="1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br>
              <a:rPr lang="pl-PL" sz="3200" b="1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</a:br>
            <a:r>
              <a:rPr sz="3200" b="1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na</a:t>
            </a:r>
            <a:r>
              <a:rPr sz="3200" b="1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3200" b="1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liście</a:t>
            </a:r>
            <a:endParaRPr lang="pl-PL" sz="3200" b="1" dirty="0">
              <a:solidFill>
                <a:schemeClr val="bg1"/>
              </a:solidFill>
              <a:latin typeface="Urbane Light" panose="00000400000000000000" pitchFamily="2" charset="-18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pl-PL" sz="3200" b="1" spc="1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lang="pl-PL" sz="3200" spc="1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(</a:t>
            </a:r>
            <a:r>
              <a:rPr sz="3200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po</a:t>
            </a:r>
            <a:r>
              <a:rPr lang="pl-PL" sz="3200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ogłoszeniu </a:t>
            </a:r>
            <a:r>
              <a:rPr sz="3200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wynik</a:t>
            </a:r>
            <a:r>
              <a:rPr lang="pl-PL" sz="3200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ów </a:t>
            </a:r>
            <a:r>
              <a:rPr sz="3200" spc="-5" dirty="0" err="1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naboru</a:t>
            </a:r>
            <a:r>
              <a:rPr lang="pl-PL" sz="3200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)</a:t>
            </a:r>
            <a:endParaRPr sz="3200" dirty="0">
              <a:solidFill>
                <a:schemeClr val="bg1"/>
              </a:solidFill>
              <a:latin typeface="Urbane Light" panose="00000400000000000000" pitchFamily="2" charset="-18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37510" y="4400093"/>
            <a:ext cx="4492625" cy="1367682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2000" spc="-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imes New Roman"/>
              </a:rPr>
              <a:t> </a:t>
            </a:r>
            <a:r>
              <a:rPr sz="2000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W </a:t>
            </a:r>
            <a:r>
              <a:rPr sz="2000" spc="-3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PRZYPADKU </a:t>
            </a:r>
            <a:r>
              <a:rPr sz="2000" spc="-2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WNIOSKÓW, </a:t>
            </a:r>
            <a:r>
              <a:rPr sz="2000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KTÓRE </a:t>
            </a:r>
            <a:r>
              <a:rPr sz="2000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UZYKAŁY</a:t>
            </a:r>
            <a:r>
              <a:rPr sz="2000" spc="14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 </a:t>
            </a:r>
            <a:r>
              <a:rPr sz="2000" spc="-4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TAKĄ</a:t>
            </a:r>
            <a:r>
              <a:rPr lang="pl-PL" sz="2000" spc="-4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 </a:t>
            </a:r>
            <a:r>
              <a:rPr sz="2000" spc="-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imes New Roman"/>
              </a:rPr>
              <a:t> </a:t>
            </a:r>
            <a:r>
              <a:rPr sz="2000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SAMĄ </a:t>
            </a:r>
            <a:r>
              <a:rPr sz="2000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LICZBĘ </a:t>
            </a:r>
            <a:r>
              <a:rPr sz="2000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PUNKTÓW O KOLEJNOŚCI NA</a:t>
            </a:r>
            <a:r>
              <a:rPr sz="2000" spc="5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 </a:t>
            </a:r>
            <a:r>
              <a:rPr sz="2000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LIŚCIE</a:t>
            </a:r>
            <a:r>
              <a:rPr lang="pl-PL" sz="2000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 </a:t>
            </a:r>
            <a:r>
              <a:rPr sz="2000" spc="-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imes New Roman"/>
              </a:rPr>
              <a:t> </a:t>
            </a:r>
            <a:r>
              <a:rPr sz="2000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DECYDUJE </a:t>
            </a:r>
            <a:r>
              <a:rPr sz="2000" spc="-8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DATA</a:t>
            </a:r>
            <a:r>
              <a:rPr lang="pl-PL" sz="2000" spc="-8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 I GODZINA</a:t>
            </a:r>
            <a:r>
              <a:rPr lang="pl-PL" sz="2000" spc="-2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 </a:t>
            </a:r>
            <a:r>
              <a:rPr sz="2000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Urbane Light" panose="00000400000000000000" pitchFamily="2" charset="-18"/>
                <a:cs typeface="Trebuchet MS"/>
              </a:rPr>
              <a:t>WPŁYWU!</a:t>
            </a:r>
            <a:endParaRPr sz="2000" dirty="0">
              <a:solidFill>
                <a:schemeClr val="bg1"/>
              </a:solidFill>
              <a:latin typeface="Urbane Light" panose="00000400000000000000" pitchFamily="2" charset="-18"/>
              <a:cs typeface="Trebuchet MS"/>
            </a:endParaRPr>
          </a:p>
        </p:txBody>
      </p:sp>
      <p:sp>
        <p:nvSpPr>
          <p:cNvPr id="17" name="Trójkąt równoramienny 16">
            <a:extLst>
              <a:ext uri="{FF2B5EF4-FFF2-40B4-BE49-F238E27FC236}">
                <a16:creationId xmlns:a16="http://schemas.microsoft.com/office/drawing/2014/main" id="{0A07C708-522C-BF58-D946-0EAD5E231C9D}"/>
              </a:ext>
            </a:extLst>
          </p:cNvPr>
          <p:cNvSpPr/>
          <p:nvPr/>
        </p:nvSpPr>
        <p:spPr>
          <a:xfrm>
            <a:off x="0" y="4876800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F637A15-C67C-19EE-F9FB-6D137CE22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9"/>
          <a:stretch/>
        </p:blipFill>
        <p:spPr>
          <a:xfrm>
            <a:off x="36871" y="1169137"/>
            <a:ext cx="5525244" cy="3346939"/>
          </a:xfrm>
          <a:prstGeom prst="rect">
            <a:avLst/>
          </a:prstGeom>
        </p:spPr>
      </p:pic>
      <p:sp>
        <p:nvSpPr>
          <p:cNvPr id="20" name="object 12">
            <a:extLst>
              <a:ext uri="{FF2B5EF4-FFF2-40B4-BE49-F238E27FC236}">
                <a16:creationId xmlns:a16="http://schemas.microsoft.com/office/drawing/2014/main" id="{8B0054AA-B13F-0120-438B-D0F689587CEC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75B59406-452B-7EDF-2E01-BB6D3FAC9C63}"/>
              </a:ext>
            </a:extLst>
          </p:cNvPr>
          <p:cNvSpPr/>
          <p:nvPr/>
        </p:nvSpPr>
        <p:spPr>
          <a:xfrm>
            <a:off x="6934200" y="2332735"/>
            <a:ext cx="3733932" cy="4218463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602FC0E-D6C2-1D62-3446-046A733BDB4E}"/>
              </a:ext>
            </a:extLst>
          </p:cNvPr>
          <p:cNvSpPr/>
          <p:nvPr/>
        </p:nvSpPr>
        <p:spPr>
          <a:xfrm>
            <a:off x="6509592" y="2103038"/>
            <a:ext cx="3873500" cy="4218463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4023E62-EDA2-17ED-DC81-56843C66E04F}"/>
              </a:ext>
            </a:extLst>
          </p:cNvPr>
          <p:cNvSpPr/>
          <p:nvPr/>
        </p:nvSpPr>
        <p:spPr>
          <a:xfrm>
            <a:off x="541542" y="3691567"/>
            <a:ext cx="3733932" cy="2228850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5A77414-AAF4-CC3C-9D4B-7FA1711041E2}"/>
              </a:ext>
            </a:extLst>
          </p:cNvPr>
          <p:cNvSpPr/>
          <p:nvPr/>
        </p:nvSpPr>
        <p:spPr>
          <a:xfrm>
            <a:off x="762000" y="3406474"/>
            <a:ext cx="3873500" cy="222885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7259" y="288610"/>
            <a:ext cx="5752169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4360">
              <a:lnSpc>
                <a:spcPct val="100000"/>
              </a:lnSpc>
              <a:spcBef>
                <a:spcPts val="100"/>
              </a:spcBef>
            </a:pPr>
            <a:r>
              <a:rPr sz="80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Kontakt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050943" y="1736868"/>
            <a:ext cx="1384513" cy="1384513"/>
            <a:chOff x="2667000" y="2388107"/>
            <a:chExt cx="2196465" cy="2196465"/>
          </a:xfrm>
        </p:grpSpPr>
        <p:sp>
          <p:nvSpPr>
            <p:cNvPr id="7" name="object 7"/>
            <p:cNvSpPr/>
            <p:nvPr/>
          </p:nvSpPr>
          <p:spPr>
            <a:xfrm>
              <a:off x="2667000" y="2388107"/>
              <a:ext cx="2196465" cy="2196465"/>
            </a:xfrm>
            <a:custGeom>
              <a:avLst/>
              <a:gdLst/>
              <a:ahLst/>
              <a:cxnLst/>
              <a:rect l="l" t="t" r="r" b="b"/>
              <a:pathLst>
                <a:path w="2196465" h="2196465">
                  <a:moveTo>
                    <a:pt x="1098041" y="0"/>
                  </a:moveTo>
                  <a:lnTo>
                    <a:pt x="1050411" y="1014"/>
                  </a:lnTo>
                  <a:lnTo>
                    <a:pt x="1003299" y="4030"/>
                  </a:lnTo>
                  <a:lnTo>
                    <a:pt x="956747" y="9006"/>
                  </a:lnTo>
                  <a:lnTo>
                    <a:pt x="910795" y="15902"/>
                  </a:lnTo>
                  <a:lnTo>
                    <a:pt x="865485" y="24675"/>
                  </a:lnTo>
                  <a:lnTo>
                    <a:pt x="820858" y="35285"/>
                  </a:lnTo>
                  <a:lnTo>
                    <a:pt x="776955" y="47691"/>
                  </a:lnTo>
                  <a:lnTo>
                    <a:pt x="733817" y="61851"/>
                  </a:lnTo>
                  <a:lnTo>
                    <a:pt x="691487" y="77724"/>
                  </a:lnTo>
                  <a:lnTo>
                    <a:pt x="650004" y="95269"/>
                  </a:lnTo>
                  <a:lnTo>
                    <a:pt x="609410" y="114445"/>
                  </a:lnTo>
                  <a:lnTo>
                    <a:pt x="569747" y="135210"/>
                  </a:lnTo>
                  <a:lnTo>
                    <a:pt x="531055" y="157523"/>
                  </a:lnTo>
                  <a:lnTo>
                    <a:pt x="493376" y="181344"/>
                  </a:lnTo>
                  <a:lnTo>
                    <a:pt x="456750" y="206630"/>
                  </a:lnTo>
                  <a:lnTo>
                    <a:pt x="421220" y="233341"/>
                  </a:lnTo>
                  <a:lnTo>
                    <a:pt x="386826" y="261436"/>
                  </a:lnTo>
                  <a:lnTo>
                    <a:pt x="353609" y="290873"/>
                  </a:lnTo>
                  <a:lnTo>
                    <a:pt x="321611" y="321611"/>
                  </a:lnTo>
                  <a:lnTo>
                    <a:pt x="290873" y="353609"/>
                  </a:lnTo>
                  <a:lnTo>
                    <a:pt x="261436" y="386826"/>
                  </a:lnTo>
                  <a:lnTo>
                    <a:pt x="233341" y="421220"/>
                  </a:lnTo>
                  <a:lnTo>
                    <a:pt x="206630" y="456750"/>
                  </a:lnTo>
                  <a:lnTo>
                    <a:pt x="181344" y="493376"/>
                  </a:lnTo>
                  <a:lnTo>
                    <a:pt x="157523" y="531055"/>
                  </a:lnTo>
                  <a:lnTo>
                    <a:pt x="135210" y="569747"/>
                  </a:lnTo>
                  <a:lnTo>
                    <a:pt x="114445" y="609410"/>
                  </a:lnTo>
                  <a:lnTo>
                    <a:pt x="95269" y="650004"/>
                  </a:lnTo>
                  <a:lnTo>
                    <a:pt x="77724" y="691487"/>
                  </a:lnTo>
                  <a:lnTo>
                    <a:pt x="61851" y="733817"/>
                  </a:lnTo>
                  <a:lnTo>
                    <a:pt x="47691" y="776955"/>
                  </a:lnTo>
                  <a:lnTo>
                    <a:pt x="35285" y="820858"/>
                  </a:lnTo>
                  <a:lnTo>
                    <a:pt x="24675" y="865485"/>
                  </a:lnTo>
                  <a:lnTo>
                    <a:pt x="15902" y="910795"/>
                  </a:lnTo>
                  <a:lnTo>
                    <a:pt x="9006" y="956747"/>
                  </a:lnTo>
                  <a:lnTo>
                    <a:pt x="4030" y="1003299"/>
                  </a:lnTo>
                  <a:lnTo>
                    <a:pt x="1014" y="1050411"/>
                  </a:lnTo>
                  <a:lnTo>
                    <a:pt x="0" y="1098041"/>
                  </a:lnTo>
                  <a:lnTo>
                    <a:pt x="1014" y="1145672"/>
                  </a:lnTo>
                  <a:lnTo>
                    <a:pt x="4030" y="1192784"/>
                  </a:lnTo>
                  <a:lnTo>
                    <a:pt x="9006" y="1239336"/>
                  </a:lnTo>
                  <a:lnTo>
                    <a:pt x="15902" y="1285288"/>
                  </a:lnTo>
                  <a:lnTo>
                    <a:pt x="24675" y="1330598"/>
                  </a:lnTo>
                  <a:lnTo>
                    <a:pt x="35285" y="1375225"/>
                  </a:lnTo>
                  <a:lnTo>
                    <a:pt x="47691" y="1419128"/>
                  </a:lnTo>
                  <a:lnTo>
                    <a:pt x="61851" y="1462266"/>
                  </a:lnTo>
                  <a:lnTo>
                    <a:pt x="77724" y="1504596"/>
                  </a:lnTo>
                  <a:lnTo>
                    <a:pt x="95269" y="1546079"/>
                  </a:lnTo>
                  <a:lnTo>
                    <a:pt x="114445" y="1586673"/>
                  </a:lnTo>
                  <a:lnTo>
                    <a:pt x="135210" y="1626336"/>
                  </a:lnTo>
                  <a:lnTo>
                    <a:pt x="157523" y="1665028"/>
                  </a:lnTo>
                  <a:lnTo>
                    <a:pt x="181344" y="1702707"/>
                  </a:lnTo>
                  <a:lnTo>
                    <a:pt x="206630" y="1739333"/>
                  </a:lnTo>
                  <a:lnTo>
                    <a:pt x="233341" y="1774863"/>
                  </a:lnTo>
                  <a:lnTo>
                    <a:pt x="261436" y="1809257"/>
                  </a:lnTo>
                  <a:lnTo>
                    <a:pt x="290873" y="1842474"/>
                  </a:lnTo>
                  <a:lnTo>
                    <a:pt x="321611" y="1874472"/>
                  </a:lnTo>
                  <a:lnTo>
                    <a:pt x="353609" y="1905210"/>
                  </a:lnTo>
                  <a:lnTo>
                    <a:pt x="386826" y="1934647"/>
                  </a:lnTo>
                  <a:lnTo>
                    <a:pt x="421220" y="1962742"/>
                  </a:lnTo>
                  <a:lnTo>
                    <a:pt x="456750" y="1989453"/>
                  </a:lnTo>
                  <a:lnTo>
                    <a:pt x="493376" y="2014739"/>
                  </a:lnTo>
                  <a:lnTo>
                    <a:pt x="531055" y="2038560"/>
                  </a:lnTo>
                  <a:lnTo>
                    <a:pt x="569747" y="2060873"/>
                  </a:lnTo>
                  <a:lnTo>
                    <a:pt x="609410" y="2081638"/>
                  </a:lnTo>
                  <a:lnTo>
                    <a:pt x="650004" y="2100814"/>
                  </a:lnTo>
                  <a:lnTo>
                    <a:pt x="691487" y="2118359"/>
                  </a:lnTo>
                  <a:lnTo>
                    <a:pt x="733817" y="2134232"/>
                  </a:lnTo>
                  <a:lnTo>
                    <a:pt x="776955" y="2148392"/>
                  </a:lnTo>
                  <a:lnTo>
                    <a:pt x="820858" y="2160798"/>
                  </a:lnTo>
                  <a:lnTo>
                    <a:pt x="865485" y="2171408"/>
                  </a:lnTo>
                  <a:lnTo>
                    <a:pt x="910795" y="2180181"/>
                  </a:lnTo>
                  <a:lnTo>
                    <a:pt x="956747" y="2187077"/>
                  </a:lnTo>
                  <a:lnTo>
                    <a:pt x="1003299" y="2192053"/>
                  </a:lnTo>
                  <a:lnTo>
                    <a:pt x="1050411" y="2195069"/>
                  </a:lnTo>
                  <a:lnTo>
                    <a:pt x="1098041" y="2196084"/>
                  </a:lnTo>
                  <a:lnTo>
                    <a:pt x="1145672" y="2195069"/>
                  </a:lnTo>
                  <a:lnTo>
                    <a:pt x="1192784" y="2192053"/>
                  </a:lnTo>
                  <a:lnTo>
                    <a:pt x="1239336" y="2187077"/>
                  </a:lnTo>
                  <a:lnTo>
                    <a:pt x="1285288" y="2180181"/>
                  </a:lnTo>
                  <a:lnTo>
                    <a:pt x="1330598" y="2171408"/>
                  </a:lnTo>
                  <a:lnTo>
                    <a:pt x="1375225" y="2160798"/>
                  </a:lnTo>
                  <a:lnTo>
                    <a:pt x="1419128" y="2148392"/>
                  </a:lnTo>
                  <a:lnTo>
                    <a:pt x="1462266" y="2134232"/>
                  </a:lnTo>
                  <a:lnTo>
                    <a:pt x="1504596" y="2118359"/>
                  </a:lnTo>
                  <a:lnTo>
                    <a:pt x="1546079" y="2100814"/>
                  </a:lnTo>
                  <a:lnTo>
                    <a:pt x="1586673" y="2081638"/>
                  </a:lnTo>
                  <a:lnTo>
                    <a:pt x="1626336" y="2060873"/>
                  </a:lnTo>
                  <a:lnTo>
                    <a:pt x="1665028" y="2038560"/>
                  </a:lnTo>
                  <a:lnTo>
                    <a:pt x="1702707" y="2014739"/>
                  </a:lnTo>
                  <a:lnTo>
                    <a:pt x="1739333" y="1989453"/>
                  </a:lnTo>
                  <a:lnTo>
                    <a:pt x="1774863" y="1962742"/>
                  </a:lnTo>
                  <a:lnTo>
                    <a:pt x="1809257" y="1934647"/>
                  </a:lnTo>
                  <a:lnTo>
                    <a:pt x="1842474" y="1905210"/>
                  </a:lnTo>
                  <a:lnTo>
                    <a:pt x="1874472" y="1874472"/>
                  </a:lnTo>
                  <a:lnTo>
                    <a:pt x="1905210" y="1842474"/>
                  </a:lnTo>
                  <a:lnTo>
                    <a:pt x="1934647" y="1809257"/>
                  </a:lnTo>
                  <a:lnTo>
                    <a:pt x="1962742" y="1774863"/>
                  </a:lnTo>
                  <a:lnTo>
                    <a:pt x="1989453" y="1739333"/>
                  </a:lnTo>
                  <a:lnTo>
                    <a:pt x="2014739" y="1702707"/>
                  </a:lnTo>
                  <a:lnTo>
                    <a:pt x="2038560" y="1665028"/>
                  </a:lnTo>
                  <a:lnTo>
                    <a:pt x="2060873" y="1626336"/>
                  </a:lnTo>
                  <a:lnTo>
                    <a:pt x="2081638" y="1586673"/>
                  </a:lnTo>
                  <a:lnTo>
                    <a:pt x="2100814" y="1546079"/>
                  </a:lnTo>
                  <a:lnTo>
                    <a:pt x="2118359" y="1504596"/>
                  </a:lnTo>
                  <a:lnTo>
                    <a:pt x="2134232" y="1462266"/>
                  </a:lnTo>
                  <a:lnTo>
                    <a:pt x="2148392" y="1419128"/>
                  </a:lnTo>
                  <a:lnTo>
                    <a:pt x="2160798" y="1375225"/>
                  </a:lnTo>
                  <a:lnTo>
                    <a:pt x="2171408" y="1330598"/>
                  </a:lnTo>
                  <a:lnTo>
                    <a:pt x="2180181" y="1285288"/>
                  </a:lnTo>
                  <a:lnTo>
                    <a:pt x="2187077" y="1239336"/>
                  </a:lnTo>
                  <a:lnTo>
                    <a:pt x="2192053" y="1192784"/>
                  </a:lnTo>
                  <a:lnTo>
                    <a:pt x="2195069" y="1145672"/>
                  </a:lnTo>
                  <a:lnTo>
                    <a:pt x="2196084" y="1098041"/>
                  </a:lnTo>
                  <a:lnTo>
                    <a:pt x="2195069" y="1050411"/>
                  </a:lnTo>
                  <a:lnTo>
                    <a:pt x="2192053" y="1003299"/>
                  </a:lnTo>
                  <a:lnTo>
                    <a:pt x="2187077" y="956747"/>
                  </a:lnTo>
                  <a:lnTo>
                    <a:pt x="2180181" y="910795"/>
                  </a:lnTo>
                  <a:lnTo>
                    <a:pt x="2171408" y="865485"/>
                  </a:lnTo>
                  <a:lnTo>
                    <a:pt x="2160798" y="820858"/>
                  </a:lnTo>
                  <a:lnTo>
                    <a:pt x="2148392" y="776955"/>
                  </a:lnTo>
                  <a:lnTo>
                    <a:pt x="2134232" y="733817"/>
                  </a:lnTo>
                  <a:lnTo>
                    <a:pt x="2118359" y="691487"/>
                  </a:lnTo>
                  <a:lnTo>
                    <a:pt x="2100814" y="650004"/>
                  </a:lnTo>
                  <a:lnTo>
                    <a:pt x="2081638" y="609410"/>
                  </a:lnTo>
                  <a:lnTo>
                    <a:pt x="2060873" y="569747"/>
                  </a:lnTo>
                  <a:lnTo>
                    <a:pt x="2038560" y="531055"/>
                  </a:lnTo>
                  <a:lnTo>
                    <a:pt x="2014739" y="493376"/>
                  </a:lnTo>
                  <a:lnTo>
                    <a:pt x="1989453" y="456750"/>
                  </a:lnTo>
                  <a:lnTo>
                    <a:pt x="1962742" y="421220"/>
                  </a:lnTo>
                  <a:lnTo>
                    <a:pt x="1934647" y="386826"/>
                  </a:lnTo>
                  <a:lnTo>
                    <a:pt x="1905210" y="353609"/>
                  </a:lnTo>
                  <a:lnTo>
                    <a:pt x="1874472" y="321611"/>
                  </a:lnTo>
                  <a:lnTo>
                    <a:pt x="1842474" y="290873"/>
                  </a:lnTo>
                  <a:lnTo>
                    <a:pt x="1809257" y="261436"/>
                  </a:lnTo>
                  <a:lnTo>
                    <a:pt x="1774863" y="233341"/>
                  </a:lnTo>
                  <a:lnTo>
                    <a:pt x="1739333" y="206630"/>
                  </a:lnTo>
                  <a:lnTo>
                    <a:pt x="1702707" y="181344"/>
                  </a:lnTo>
                  <a:lnTo>
                    <a:pt x="1665028" y="157523"/>
                  </a:lnTo>
                  <a:lnTo>
                    <a:pt x="1626336" y="135210"/>
                  </a:lnTo>
                  <a:lnTo>
                    <a:pt x="1586673" y="114445"/>
                  </a:lnTo>
                  <a:lnTo>
                    <a:pt x="1546079" y="95269"/>
                  </a:lnTo>
                  <a:lnTo>
                    <a:pt x="1504596" y="77724"/>
                  </a:lnTo>
                  <a:lnTo>
                    <a:pt x="1462266" y="61851"/>
                  </a:lnTo>
                  <a:lnTo>
                    <a:pt x="1419128" y="47691"/>
                  </a:lnTo>
                  <a:lnTo>
                    <a:pt x="1375225" y="35285"/>
                  </a:lnTo>
                  <a:lnTo>
                    <a:pt x="1330598" y="24675"/>
                  </a:lnTo>
                  <a:lnTo>
                    <a:pt x="1285288" y="15902"/>
                  </a:lnTo>
                  <a:lnTo>
                    <a:pt x="1239336" y="9006"/>
                  </a:lnTo>
                  <a:lnTo>
                    <a:pt x="1192784" y="4030"/>
                  </a:lnTo>
                  <a:lnTo>
                    <a:pt x="1145672" y="1014"/>
                  </a:lnTo>
                  <a:lnTo>
                    <a:pt x="109804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50577" y="2969018"/>
              <a:ext cx="1033780" cy="1038860"/>
            </a:xfrm>
            <a:custGeom>
              <a:avLst/>
              <a:gdLst/>
              <a:ahLst/>
              <a:cxnLst/>
              <a:rect l="l" t="t" r="r" b="b"/>
              <a:pathLst>
                <a:path w="1033779" h="1038860">
                  <a:moveTo>
                    <a:pt x="420039" y="235000"/>
                  </a:moveTo>
                  <a:lnTo>
                    <a:pt x="403186" y="194767"/>
                  </a:lnTo>
                  <a:lnTo>
                    <a:pt x="215836" y="9855"/>
                  </a:lnTo>
                  <a:lnTo>
                    <a:pt x="185381" y="0"/>
                  </a:lnTo>
                  <a:lnTo>
                    <a:pt x="174548" y="1181"/>
                  </a:lnTo>
                  <a:lnTo>
                    <a:pt x="153847" y="9855"/>
                  </a:lnTo>
                  <a:lnTo>
                    <a:pt x="125755" y="36347"/>
                  </a:lnTo>
                  <a:lnTo>
                    <a:pt x="383743" y="294716"/>
                  </a:lnTo>
                  <a:lnTo>
                    <a:pt x="403186" y="275247"/>
                  </a:lnTo>
                  <a:lnTo>
                    <a:pt x="415505" y="257073"/>
                  </a:lnTo>
                  <a:lnTo>
                    <a:pt x="418858" y="246405"/>
                  </a:lnTo>
                  <a:lnTo>
                    <a:pt x="420039" y="235000"/>
                  </a:lnTo>
                  <a:close/>
                </a:path>
                <a:path w="1033779" h="1038860">
                  <a:moveTo>
                    <a:pt x="959345" y="951560"/>
                  </a:moveTo>
                  <a:lnTo>
                    <a:pt x="702652" y="693229"/>
                  </a:lnTo>
                  <a:lnTo>
                    <a:pt x="658571" y="738670"/>
                  </a:lnTo>
                  <a:lnTo>
                    <a:pt x="650798" y="741260"/>
                  </a:lnTo>
                  <a:lnTo>
                    <a:pt x="637832" y="741260"/>
                  </a:lnTo>
                  <a:lnTo>
                    <a:pt x="630059" y="738670"/>
                  </a:lnTo>
                  <a:lnTo>
                    <a:pt x="298170" y="407644"/>
                  </a:lnTo>
                  <a:lnTo>
                    <a:pt x="295579" y="399859"/>
                  </a:lnTo>
                  <a:lnTo>
                    <a:pt x="295579" y="386880"/>
                  </a:lnTo>
                  <a:lnTo>
                    <a:pt x="298170" y="379095"/>
                  </a:lnTo>
                  <a:lnTo>
                    <a:pt x="343547" y="334962"/>
                  </a:lnTo>
                  <a:lnTo>
                    <a:pt x="85559" y="76631"/>
                  </a:lnTo>
                  <a:lnTo>
                    <a:pt x="42786" y="119468"/>
                  </a:lnTo>
                  <a:lnTo>
                    <a:pt x="12153" y="161658"/>
                  </a:lnTo>
                  <a:lnTo>
                    <a:pt x="0" y="211632"/>
                  </a:lnTo>
                  <a:lnTo>
                    <a:pt x="279" y="254977"/>
                  </a:lnTo>
                  <a:lnTo>
                    <a:pt x="6159" y="297472"/>
                  </a:lnTo>
                  <a:lnTo>
                    <a:pt x="16408" y="339242"/>
                  </a:lnTo>
                  <a:lnTo>
                    <a:pt x="29819" y="380390"/>
                  </a:lnTo>
                  <a:lnTo>
                    <a:pt x="46532" y="415925"/>
                  </a:lnTo>
                  <a:lnTo>
                    <a:pt x="85788" y="484073"/>
                  </a:lnTo>
                  <a:lnTo>
                    <a:pt x="137261" y="559714"/>
                  </a:lnTo>
                  <a:lnTo>
                    <a:pt x="200545" y="642531"/>
                  </a:lnTo>
                  <a:lnTo>
                    <a:pt x="268947" y="720813"/>
                  </a:lnTo>
                  <a:lnTo>
                    <a:pt x="342290" y="794270"/>
                  </a:lnTo>
                  <a:lnTo>
                    <a:pt x="420370" y="862622"/>
                  </a:lnTo>
                  <a:lnTo>
                    <a:pt x="522693" y="939736"/>
                  </a:lnTo>
                  <a:lnTo>
                    <a:pt x="584682" y="977519"/>
                  </a:lnTo>
                  <a:lnTo>
                    <a:pt x="634047" y="1000010"/>
                  </a:lnTo>
                  <a:lnTo>
                    <a:pt x="684987" y="1018247"/>
                  </a:lnTo>
                  <a:lnTo>
                    <a:pt x="737641" y="1031367"/>
                  </a:lnTo>
                  <a:lnTo>
                    <a:pt x="792111" y="1038529"/>
                  </a:lnTo>
                  <a:lnTo>
                    <a:pt x="828814" y="1037170"/>
                  </a:lnTo>
                  <a:lnTo>
                    <a:pt x="864057" y="1027658"/>
                  </a:lnTo>
                  <a:lnTo>
                    <a:pt x="896391" y="1010602"/>
                  </a:lnTo>
                  <a:lnTo>
                    <a:pt x="924344" y="986612"/>
                  </a:lnTo>
                  <a:lnTo>
                    <a:pt x="959345" y="951560"/>
                  </a:lnTo>
                  <a:close/>
                </a:path>
                <a:path w="1033779" h="1038860">
                  <a:moveTo>
                    <a:pt x="1033564" y="841502"/>
                  </a:moveTo>
                  <a:lnTo>
                    <a:pt x="831608" y="626503"/>
                  </a:lnTo>
                  <a:lnTo>
                    <a:pt x="799884" y="616648"/>
                  </a:lnTo>
                  <a:lnTo>
                    <a:pt x="788504" y="617816"/>
                  </a:lnTo>
                  <a:lnTo>
                    <a:pt x="777849" y="621195"/>
                  </a:lnTo>
                  <a:lnTo>
                    <a:pt x="759701" y="633526"/>
                  </a:lnTo>
                  <a:lnTo>
                    <a:pt x="740244" y="654291"/>
                  </a:lnTo>
                  <a:lnTo>
                    <a:pt x="998232" y="912609"/>
                  </a:lnTo>
                  <a:lnTo>
                    <a:pt x="1024686" y="884669"/>
                  </a:lnTo>
                  <a:lnTo>
                    <a:pt x="1029995" y="874966"/>
                  </a:lnTo>
                  <a:lnTo>
                    <a:pt x="1033360" y="864298"/>
                  </a:lnTo>
                  <a:lnTo>
                    <a:pt x="1033564" y="8415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4800" y="3747869"/>
            <a:ext cx="4609084" cy="16023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sz="2000" spc="-10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INFORMACJE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sz="2000" spc="-10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DOTYCZĄCE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l-PL" sz="2000" spc="-10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 INWESTYCJI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endParaRPr lang="pl-PL" sz="2000" u="sng" spc="-10" dirty="0">
              <a:solidFill>
                <a:schemeClr val="bg1"/>
              </a:solidFill>
              <a:latin typeface="Urbane Light" panose="00000400000000000000" pitchFamily="2" charset="-18"/>
              <a:cs typeface="Trebuchet MS"/>
            </a:endParaRP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TEL</a:t>
            </a:r>
            <a:r>
              <a:rPr lang="pl-PL" sz="2000" b="1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.</a:t>
            </a:r>
            <a:r>
              <a:rPr sz="2000" b="1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532 344</a:t>
            </a:r>
            <a:r>
              <a:rPr sz="2000" b="1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79</a:t>
            </a:r>
            <a:r>
              <a:rPr lang="pl-PL" sz="2000" b="1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8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7723605" y="455721"/>
            <a:ext cx="1384513" cy="1384513"/>
            <a:chOff x="7112507" y="2179320"/>
            <a:chExt cx="2196465" cy="2196465"/>
          </a:xfrm>
        </p:grpSpPr>
        <p:sp>
          <p:nvSpPr>
            <p:cNvPr id="11" name="object 11"/>
            <p:cNvSpPr/>
            <p:nvPr/>
          </p:nvSpPr>
          <p:spPr>
            <a:xfrm>
              <a:off x="7112507" y="2179320"/>
              <a:ext cx="2196465" cy="2196465"/>
            </a:xfrm>
            <a:custGeom>
              <a:avLst/>
              <a:gdLst/>
              <a:ahLst/>
              <a:cxnLst/>
              <a:rect l="l" t="t" r="r" b="b"/>
              <a:pathLst>
                <a:path w="2196465" h="2196465">
                  <a:moveTo>
                    <a:pt x="1098042" y="0"/>
                  </a:moveTo>
                  <a:lnTo>
                    <a:pt x="1050411" y="1014"/>
                  </a:lnTo>
                  <a:lnTo>
                    <a:pt x="1003299" y="4030"/>
                  </a:lnTo>
                  <a:lnTo>
                    <a:pt x="956747" y="9006"/>
                  </a:lnTo>
                  <a:lnTo>
                    <a:pt x="910795" y="15902"/>
                  </a:lnTo>
                  <a:lnTo>
                    <a:pt x="865485" y="24675"/>
                  </a:lnTo>
                  <a:lnTo>
                    <a:pt x="820858" y="35285"/>
                  </a:lnTo>
                  <a:lnTo>
                    <a:pt x="776955" y="47691"/>
                  </a:lnTo>
                  <a:lnTo>
                    <a:pt x="733817" y="61851"/>
                  </a:lnTo>
                  <a:lnTo>
                    <a:pt x="691487" y="77724"/>
                  </a:lnTo>
                  <a:lnTo>
                    <a:pt x="650004" y="95269"/>
                  </a:lnTo>
                  <a:lnTo>
                    <a:pt x="609410" y="114445"/>
                  </a:lnTo>
                  <a:lnTo>
                    <a:pt x="569747" y="135210"/>
                  </a:lnTo>
                  <a:lnTo>
                    <a:pt x="531055" y="157523"/>
                  </a:lnTo>
                  <a:lnTo>
                    <a:pt x="493376" y="181344"/>
                  </a:lnTo>
                  <a:lnTo>
                    <a:pt x="456750" y="206630"/>
                  </a:lnTo>
                  <a:lnTo>
                    <a:pt x="421220" y="233341"/>
                  </a:lnTo>
                  <a:lnTo>
                    <a:pt x="386826" y="261436"/>
                  </a:lnTo>
                  <a:lnTo>
                    <a:pt x="353609" y="290873"/>
                  </a:lnTo>
                  <a:lnTo>
                    <a:pt x="321611" y="321611"/>
                  </a:lnTo>
                  <a:lnTo>
                    <a:pt x="290873" y="353609"/>
                  </a:lnTo>
                  <a:lnTo>
                    <a:pt x="261436" y="386826"/>
                  </a:lnTo>
                  <a:lnTo>
                    <a:pt x="233341" y="421220"/>
                  </a:lnTo>
                  <a:lnTo>
                    <a:pt x="206630" y="456750"/>
                  </a:lnTo>
                  <a:lnTo>
                    <a:pt x="181344" y="493376"/>
                  </a:lnTo>
                  <a:lnTo>
                    <a:pt x="157523" y="531055"/>
                  </a:lnTo>
                  <a:lnTo>
                    <a:pt x="135210" y="569747"/>
                  </a:lnTo>
                  <a:lnTo>
                    <a:pt x="114445" y="609410"/>
                  </a:lnTo>
                  <a:lnTo>
                    <a:pt x="95269" y="650004"/>
                  </a:lnTo>
                  <a:lnTo>
                    <a:pt x="77724" y="691487"/>
                  </a:lnTo>
                  <a:lnTo>
                    <a:pt x="61851" y="733817"/>
                  </a:lnTo>
                  <a:lnTo>
                    <a:pt x="47691" y="776955"/>
                  </a:lnTo>
                  <a:lnTo>
                    <a:pt x="35285" y="820858"/>
                  </a:lnTo>
                  <a:lnTo>
                    <a:pt x="24675" y="865485"/>
                  </a:lnTo>
                  <a:lnTo>
                    <a:pt x="15902" y="910795"/>
                  </a:lnTo>
                  <a:lnTo>
                    <a:pt x="9006" y="956747"/>
                  </a:lnTo>
                  <a:lnTo>
                    <a:pt x="4030" y="1003299"/>
                  </a:lnTo>
                  <a:lnTo>
                    <a:pt x="1014" y="1050411"/>
                  </a:lnTo>
                  <a:lnTo>
                    <a:pt x="0" y="1098041"/>
                  </a:lnTo>
                  <a:lnTo>
                    <a:pt x="1014" y="1145672"/>
                  </a:lnTo>
                  <a:lnTo>
                    <a:pt x="4030" y="1192784"/>
                  </a:lnTo>
                  <a:lnTo>
                    <a:pt x="9006" y="1239336"/>
                  </a:lnTo>
                  <a:lnTo>
                    <a:pt x="15902" y="1285288"/>
                  </a:lnTo>
                  <a:lnTo>
                    <a:pt x="24675" y="1330598"/>
                  </a:lnTo>
                  <a:lnTo>
                    <a:pt x="35285" y="1375225"/>
                  </a:lnTo>
                  <a:lnTo>
                    <a:pt x="47691" y="1419128"/>
                  </a:lnTo>
                  <a:lnTo>
                    <a:pt x="61851" y="1462266"/>
                  </a:lnTo>
                  <a:lnTo>
                    <a:pt x="77724" y="1504596"/>
                  </a:lnTo>
                  <a:lnTo>
                    <a:pt x="95269" y="1546079"/>
                  </a:lnTo>
                  <a:lnTo>
                    <a:pt x="114445" y="1586673"/>
                  </a:lnTo>
                  <a:lnTo>
                    <a:pt x="135210" y="1626336"/>
                  </a:lnTo>
                  <a:lnTo>
                    <a:pt x="157523" y="1665028"/>
                  </a:lnTo>
                  <a:lnTo>
                    <a:pt x="181344" y="1702707"/>
                  </a:lnTo>
                  <a:lnTo>
                    <a:pt x="206630" y="1739333"/>
                  </a:lnTo>
                  <a:lnTo>
                    <a:pt x="233341" y="1774863"/>
                  </a:lnTo>
                  <a:lnTo>
                    <a:pt x="261436" y="1809257"/>
                  </a:lnTo>
                  <a:lnTo>
                    <a:pt x="290873" y="1842474"/>
                  </a:lnTo>
                  <a:lnTo>
                    <a:pt x="321611" y="1874472"/>
                  </a:lnTo>
                  <a:lnTo>
                    <a:pt x="353609" y="1905210"/>
                  </a:lnTo>
                  <a:lnTo>
                    <a:pt x="386826" y="1934647"/>
                  </a:lnTo>
                  <a:lnTo>
                    <a:pt x="421220" y="1962742"/>
                  </a:lnTo>
                  <a:lnTo>
                    <a:pt x="456750" y="1989453"/>
                  </a:lnTo>
                  <a:lnTo>
                    <a:pt x="493376" y="2014739"/>
                  </a:lnTo>
                  <a:lnTo>
                    <a:pt x="531055" y="2038560"/>
                  </a:lnTo>
                  <a:lnTo>
                    <a:pt x="569747" y="2060873"/>
                  </a:lnTo>
                  <a:lnTo>
                    <a:pt x="609410" y="2081638"/>
                  </a:lnTo>
                  <a:lnTo>
                    <a:pt x="650004" y="2100814"/>
                  </a:lnTo>
                  <a:lnTo>
                    <a:pt x="691487" y="2118359"/>
                  </a:lnTo>
                  <a:lnTo>
                    <a:pt x="733817" y="2134232"/>
                  </a:lnTo>
                  <a:lnTo>
                    <a:pt x="776955" y="2148392"/>
                  </a:lnTo>
                  <a:lnTo>
                    <a:pt x="820858" y="2160798"/>
                  </a:lnTo>
                  <a:lnTo>
                    <a:pt x="865485" y="2171408"/>
                  </a:lnTo>
                  <a:lnTo>
                    <a:pt x="910795" y="2180181"/>
                  </a:lnTo>
                  <a:lnTo>
                    <a:pt x="956747" y="2187077"/>
                  </a:lnTo>
                  <a:lnTo>
                    <a:pt x="1003299" y="2192053"/>
                  </a:lnTo>
                  <a:lnTo>
                    <a:pt x="1050411" y="2195069"/>
                  </a:lnTo>
                  <a:lnTo>
                    <a:pt x="1098042" y="2196084"/>
                  </a:lnTo>
                  <a:lnTo>
                    <a:pt x="1145672" y="2195069"/>
                  </a:lnTo>
                  <a:lnTo>
                    <a:pt x="1192784" y="2192053"/>
                  </a:lnTo>
                  <a:lnTo>
                    <a:pt x="1239336" y="2187077"/>
                  </a:lnTo>
                  <a:lnTo>
                    <a:pt x="1285288" y="2180181"/>
                  </a:lnTo>
                  <a:lnTo>
                    <a:pt x="1330598" y="2171408"/>
                  </a:lnTo>
                  <a:lnTo>
                    <a:pt x="1375225" y="2160798"/>
                  </a:lnTo>
                  <a:lnTo>
                    <a:pt x="1419128" y="2148392"/>
                  </a:lnTo>
                  <a:lnTo>
                    <a:pt x="1462266" y="2134232"/>
                  </a:lnTo>
                  <a:lnTo>
                    <a:pt x="1504596" y="2118359"/>
                  </a:lnTo>
                  <a:lnTo>
                    <a:pt x="1546079" y="2100814"/>
                  </a:lnTo>
                  <a:lnTo>
                    <a:pt x="1586673" y="2081638"/>
                  </a:lnTo>
                  <a:lnTo>
                    <a:pt x="1626336" y="2060873"/>
                  </a:lnTo>
                  <a:lnTo>
                    <a:pt x="1665028" y="2038560"/>
                  </a:lnTo>
                  <a:lnTo>
                    <a:pt x="1702707" y="2014739"/>
                  </a:lnTo>
                  <a:lnTo>
                    <a:pt x="1739333" y="1989453"/>
                  </a:lnTo>
                  <a:lnTo>
                    <a:pt x="1774863" y="1962742"/>
                  </a:lnTo>
                  <a:lnTo>
                    <a:pt x="1809257" y="1934647"/>
                  </a:lnTo>
                  <a:lnTo>
                    <a:pt x="1842474" y="1905210"/>
                  </a:lnTo>
                  <a:lnTo>
                    <a:pt x="1874472" y="1874472"/>
                  </a:lnTo>
                  <a:lnTo>
                    <a:pt x="1905210" y="1842474"/>
                  </a:lnTo>
                  <a:lnTo>
                    <a:pt x="1934647" y="1809257"/>
                  </a:lnTo>
                  <a:lnTo>
                    <a:pt x="1962742" y="1774863"/>
                  </a:lnTo>
                  <a:lnTo>
                    <a:pt x="1989453" y="1739333"/>
                  </a:lnTo>
                  <a:lnTo>
                    <a:pt x="2014739" y="1702707"/>
                  </a:lnTo>
                  <a:lnTo>
                    <a:pt x="2038560" y="1665028"/>
                  </a:lnTo>
                  <a:lnTo>
                    <a:pt x="2060873" y="1626336"/>
                  </a:lnTo>
                  <a:lnTo>
                    <a:pt x="2081638" y="1586673"/>
                  </a:lnTo>
                  <a:lnTo>
                    <a:pt x="2100814" y="1546079"/>
                  </a:lnTo>
                  <a:lnTo>
                    <a:pt x="2118359" y="1504596"/>
                  </a:lnTo>
                  <a:lnTo>
                    <a:pt x="2134232" y="1462266"/>
                  </a:lnTo>
                  <a:lnTo>
                    <a:pt x="2148392" y="1419128"/>
                  </a:lnTo>
                  <a:lnTo>
                    <a:pt x="2160798" y="1375225"/>
                  </a:lnTo>
                  <a:lnTo>
                    <a:pt x="2171408" y="1330598"/>
                  </a:lnTo>
                  <a:lnTo>
                    <a:pt x="2180181" y="1285288"/>
                  </a:lnTo>
                  <a:lnTo>
                    <a:pt x="2187077" y="1239336"/>
                  </a:lnTo>
                  <a:lnTo>
                    <a:pt x="2192053" y="1192784"/>
                  </a:lnTo>
                  <a:lnTo>
                    <a:pt x="2195069" y="1145672"/>
                  </a:lnTo>
                  <a:lnTo>
                    <a:pt x="2196084" y="1098041"/>
                  </a:lnTo>
                  <a:lnTo>
                    <a:pt x="2195069" y="1050411"/>
                  </a:lnTo>
                  <a:lnTo>
                    <a:pt x="2192053" y="1003299"/>
                  </a:lnTo>
                  <a:lnTo>
                    <a:pt x="2187077" y="956747"/>
                  </a:lnTo>
                  <a:lnTo>
                    <a:pt x="2180181" y="910795"/>
                  </a:lnTo>
                  <a:lnTo>
                    <a:pt x="2171408" y="865485"/>
                  </a:lnTo>
                  <a:lnTo>
                    <a:pt x="2160798" y="820858"/>
                  </a:lnTo>
                  <a:lnTo>
                    <a:pt x="2148392" y="776955"/>
                  </a:lnTo>
                  <a:lnTo>
                    <a:pt x="2134232" y="733817"/>
                  </a:lnTo>
                  <a:lnTo>
                    <a:pt x="2118359" y="691487"/>
                  </a:lnTo>
                  <a:lnTo>
                    <a:pt x="2100814" y="650004"/>
                  </a:lnTo>
                  <a:lnTo>
                    <a:pt x="2081638" y="609410"/>
                  </a:lnTo>
                  <a:lnTo>
                    <a:pt x="2060873" y="569747"/>
                  </a:lnTo>
                  <a:lnTo>
                    <a:pt x="2038560" y="531055"/>
                  </a:lnTo>
                  <a:lnTo>
                    <a:pt x="2014739" y="493376"/>
                  </a:lnTo>
                  <a:lnTo>
                    <a:pt x="1989453" y="456750"/>
                  </a:lnTo>
                  <a:lnTo>
                    <a:pt x="1962742" y="421220"/>
                  </a:lnTo>
                  <a:lnTo>
                    <a:pt x="1934647" y="386826"/>
                  </a:lnTo>
                  <a:lnTo>
                    <a:pt x="1905210" y="353609"/>
                  </a:lnTo>
                  <a:lnTo>
                    <a:pt x="1874472" y="321611"/>
                  </a:lnTo>
                  <a:lnTo>
                    <a:pt x="1842474" y="290873"/>
                  </a:lnTo>
                  <a:lnTo>
                    <a:pt x="1809257" y="261436"/>
                  </a:lnTo>
                  <a:lnTo>
                    <a:pt x="1774863" y="233341"/>
                  </a:lnTo>
                  <a:lnTo>
                    <a:pt x="1739333" y="206630"/>
                  </a:lnTo>
                  <a:lnTo>
                    <a:pt x="1702707" y="181344"/>
                  </a:lnTo>
                  <a:lnTo>
                    <a:pt x="1665028" y="157523"/>
                  </a:lnTo>
                  <a:lnTo>
                    <a:pt x="1626336" y="135210"/>
                  </a:lnTo>
                  <a:lnTo>
                    <a:pt x="1586673" y="114445"/>
                  </a:lnTo>
                  <a:lnTo>
                    <a:pt x="1546079" y="95269"/>
                  </a:lnTo>
                  <a:lnTo>
                    <a:pt x="1504596" y="77724"/>
                  </a:lnTo>
                  <a:lnTo>
                    <a:pt x="1462266" y="61851"/>
                  </a:lnTo>
                  <a:lnTo>
                    <a:pt x="1419128" y="47691"/>
                  </a:lnTo>
                  <a:lnTo>
                    <a:pt x="1375225" y="35285"/>
                  </a:lnTo>
                  <a:lnTo>
                    <a:pt x="1330598" y="24675"/>
                  </a:lnTo>
                  <a:lnTo>
                    <a:pt x="1285288" y="15902"/>
                  </a:lnTo>
                  <a:lnTo>
                    <a:pt x="1239336" y="9006"/>
                  </a:lnTo>
                  <a:lnTo>
                    <a:pt x="1192784" y="4030"/>
                  </a:lnTo>
                  <a:lnTo>
                    <a:pt x="1145672" y="1014"/>
                  </a:lnTo>
                  <a:lnTo>
                    <a:pt x="1098042" y="0"/>
                  </a:lnTo>
                  <a:close/>
                </a:path>
              </a:pathLst>
            </a:custGeom>
            <a:solidFill>
              <a:srgbClr val="E6B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80413" y="2814434"/>
              <a:ext cx="1064895" cy="880744"/>
            </a:xfrm>
            <a:custGeom>
              <a:avLst/>
              <a:gdLst/>
              <a:ahLst/>
              <a:cxnLst/>
              <a:rect l="l" t="t" r="r" b="b"/>
              <a:pathLst>
                <a:path w="1064895" h="880745">
                  <a:moveTo>
                    <a:pt x="758113" y="226098"/>
                  </a:moveTo>
                  <a:lnTo>
                    <a:pt x="532155" y="0"/>
                  </a:lnTo>
                  <a:lnTo>
                    <a:pt x="306184" y="226098"/>
                  </a:lnTo>
                  <a:lnTo>
                    <a:pt x="342785" y="262712"/>
                  </a:lnTo>
                  <a:lnTo>
                    <a:pt x="532155" y="73444"/>
                  </a:lnTo>
                  <a:lnTo>
                    <a:pt x="721512" y="262712"/>
                  </a:lnTo>
                  <a:lnTo>
                    <a:pt x="758113" y="226098"/>
                  </a:lnTo>
                  <a:close/>
                </a:path>
                <a:path w="1064895" h="880745">
                  <a:moveTo>
                    <a:pt x="1064298" y="335280"/>
                  </a:moveTo>
                  <a:lnTo>
                    <a:pt x="986421" y="335280"/>
                  </a:lnTo>
                  <a:lnTo>
                    <a:pt x="986421" y="439127"/>
                  </a:lnTo>
                  <a:lnTo>
                    <a:pt x="986421" y="517004"/>
                  </a:lnTo>
                  <a:lnTo>
                    <a:pt x="986421" y="568934"/>
                  </a:lnTo>
                  <a:lnTo>
                    <a:pt x="986421" y="646823"/>
                  </a:lnTo>
                  <a:lnTo>
                    <a:pt x="986421" y="698741"/>
                  </a:lnTo>
                  <a:lnTo>
                    <a:pt x="986421" y="776630"/>
                  </a:lnTo>
                  <a:lnTo>
                    <a:pt x="908545" y="776630"/>
                  </a:lnTo>
                  <a:lnTo>
                    <a:pt x="908545" y="698741"/>
                  </a:lnTo>
                  <a:lnTo>
                    <a:pt x="986421" y="698741"/>
                  </a:lnTo>
                  <a:lnTo>
                    <a:pt x="986421" y="646823"/>
                  </a:lnTo>
                  <a:lnTo>
                    <a:pt x="908545" y="646823"/>
                  </a:lnTo>
                  <a:lnTo>
                    <a:pt x="908545" y="568934"/>
                  </a:lnTo>
                  <a:lnTo>
                    <a:pt x="986421" y="568934"/>
                  </a:lnTo>
                  <a:lnTo>
                    <a:pt x="986421" y="517004"/>
                  </a:lnTo>
                  <a:lnTo>
                    <a:pt x="908545" y="517004"/>
                  </a:lnTo>
                  <a:lnTo>
                    <a:pt x="908545" y="439127"/>
                  </a:lnTo>
                  <a:lnTo>
                    <a:pt x="986421" y="439127"/>
                  </a:lnTo>
                  <a:lnTo>
                    <a:pt x="986421" y="335280"/>
                  </a:lnTo>
                  <a:lnTo>
                    <a:pt x="856627" y="335280"/>
                  </a:lnTo>
                  <a:lnTo>
                    <a:pt x="856627" y="439127"/>
                  </a:lnTo>
                  <a:lnTo>
                    <a:pt x="856627" y="517004"/>
                  </a:lnTo>
                  <a:lnTo>
                    <a:pt x="856627" y="568934"/>
                  </a:lnTo>
                  <a:lnTo>
                    <a:pt x="856627" y="646823"/>
                  </a:lnTo>
                  <a:lnTo>
                    <a:pt x="856627" y="698741"/>
                  </a:lnTo>
                  <a:lnTo>
                    <a:pt x="856627" y="776630"/>
                  </a:lnTo>
                  <a:lnTo>
                    <a:pt x="778751" y="776630"/>
                  </a:lnTo>
                  <a:lnTo>
                    <a:pt x="778751" y="698741"/>
                  </a:lnTo>
                  <a:lnTo>
                    <a:pt x="856627" y="698741"/>
                  </a:lnTo>
                  <a:lnTo>
                    <a:pt x="856627" y="646823"/>
                  </a:lnTo>
                  <a:lnTo>
                    <a:pt x="778751" y="646823"/>
                  </a:lnTo>
                  <a:lnTo>
                    <a:pt x="778751" y="568934"/>
                  </a:lnTo>
                  <a:lnTo>
                    <a:pt x="856627" y="568934"/>
                  </a:lnTo>
                  <a:lnTo>
                    <a:pt x="856627" y="517004"/>
                  </a:lnTo>
                  <a:lnTo>
                    <a:pt x="778751" y="517004"/>
                  </a:lnTo>
                  <a:lnTo>
                    <a:pt x="778751" y="439127"/>
                  </a:lnTo>
                  <a:lnTo>
                    <a:pt x="856627" y="439127"/>
                  </a:lnTo>
                  <a:lnTo>
                    <a:pt x="856627" y="335280"/>
                  </a:lnTo>
                  <a:lnTo>
                    <a:pt x="726833" y="335280"/>
                  </a:lnTo>
                  <a:lnTo>
                    <a:pt x="726833" y="439127"/>
                  </a:lnTo>
                  <a:lnTo>
                    <a:pt x="726833" y="517004"/>
                  </a:lnTo>
                  <a:lnTo>
                    <a:pt x="726833" y="568934"/>
                  </a:lnTo>
                  <a:lnTo>
                    <a:pt x="726833" y="646823"/>
                  </a:lnTo>
                  <a:lnTo>
                    <a:pt x="726833" y="698741"/>
                  </a:lnTo>
                  <a:lnTo>
                    <a:pt x="726833" y="776630"/>
                  </a:lnTo>
                  <a:lnTo>
                    <a:pt x="648957" y="776630"/>
                  </a:lnTo>
                  <a:lnTo>
                    <a:pt x="648957" y="698741"/>
                  </a:lnTo>
                  <a:lnTo>
                    <a:pt x="726833" y="698741"/>
                  </a:lnTo>
                  <a:lnTo>
                    <a:pt x="726833" y="646823"/>
                  </a:lnTo>
                  <a:lnTo>
                    <a:pt x="648957" y="646823"/>
                  </a:lnTo>
                  <a:lnTo>
                    <a:pt x="648957" y="568934"/>
                  </a:lnTo>
                  <a:lnTo>
                    <a:pt x="726833" y="568934"/>
                  </a:lnTo>
                  <a:lnTo>
                    <a:pt x="726833" y="517004"/>
                  </a:lnTo>
                  <a:lnTo>
                    <a:pt x="648957" y="517004"/>
                  </a:lnTo>
                  <a:lnTo>
                    <a:pt x="648957" y="452107"/>
                  </a:lnTo>
                  <a:lnTo>
                    <a:pt x="648957" y="439127"/>
                  </a:lnTo>
                  <a:lnTo>
                    <a:pt x="726833" y="439127"/>
                  </a:lnTo>
                  <a:lnTo>
                    <a:pt x="726833" y="335280"/>
                  </a:lnTo>
                  <a:lnTo>
                    <a:pt x="687895" y="335280"/>
                  </a:lnTo>
                  <a:lnTo>
                    <a:pt x="687895" y="296329"/>
                  </a:lnTo>
                  <a:lnTo>
                    <a:pt x="686346" y="294767"/>
                  </a:lnTo>
                  <a:lnTo>
                    <a:pt x="661936" y="270370"/>
                  </a:lnTo>
                  <a:lnTo>
                    <a:pt x="622998" y="231432"/>
                  </a:lnTo>
                  <a:lnTo>
                    <a:pt x="622998" y="336829"/>
                  </a:lnTo>
                  <a:lnTo>
                    <a:pt x="580567" y="361238"/>
                  </a:lnTo>
                  <a:lnTo>
                    <a:pt x="622998" y="385635"/>
                  </a:lnTo>
                  <a:lnTo>
                    <a:pt x="598728" y="427697"/>
                  </a:lnTo>
                  <a:lnTo>
                    <a:pt x="584060" y="419201"/>
                  </a:lnTo>
                  <a:lnTo>
                    <a:pt x="584060" y="646823"/>
                  </a:lnTo>
                  <a:lnTo>
                    <a:pt x="584060" y="828548"/>
                  </a:lnTo>
                  <a:lnTo>
                    <a:pt x="480237" y="828548"/>
                  </a:lnTo>
                  <a:lnTo>
                    <a:pt x="480237" y="776630"/>
                  </a:lnTo>
                  <a:lnTo>
                    <a:pt x="480237" y="698741"/>
                  </a:lnTo>
                  <a:lnTo>
                    <a:pt x="480237" y="646823"/>
                  </a:lnTo>
                  <a:lnTo>
                    <a:pt x="584060" y="646823"/>
                  </a:lnTo>
                  <a:lnTo>
                    <a:pt x="584060" y="419201"/>
                  </a:lnTo>
                  <a:lnTo>
                    <a:pt x="556425" y="403161"/>
                  </a:lnTo>
                  <a:lnTo>
                    <a:pt x="556425" y="452107"/>
                  </a:lnTo>
                  <a:lnTo>
                    <a:pt x="507873" y="452107"/>
                  </a:lnTo>
                  <a:lnTo>
                    <a:pt x="507873" y="439127"/>
                  </a:lnTo>
                  <a:lnTo>
                    <a:pt x="507873" y="427697"/>
                  </a:lnTo>
                  <a:lnTo>
                    <a:pt x="507873" y="403161"/>
                  </a:lnTo>
                  <a:lnTo>
                    <a:pt x="465569" y="427697"/>
                  </a:lnTo>
                  <a:lnTo>
                    <a:pt x="441299" y="385635"/>
                  </a:lnTo>
                  <a:lnTo>
                    <a:pt x="483743" y="361238"/>
                  </a:lnTo>
                  <a:lnTo>
                    <a:pt x="441299" y="336829"/>
                  </a:lnTo>
                  <a:lnTo>
                    <a:pt x="465569" y="294767"/>
                  </a:lnTo>
                  <a:lnTo>
                    <a:pt x="507873" y="319303"/>
                  </a:lnTo>
                  <a:lnTo>
                    <a:pt x="507873" y="294767"/>
                  </a:lnTo>
                  <a:lnTo>
                    <a:pt x="507873" y="270370"/>
                  </a:lnTo>
                  <a:lnTo>
                    <a:pt x="556425" y="270370"/>
                  </a:lnTo>
                  <a:lnTo>
                    <a:pt x="556425" y="319303"/>
                  </a:lnTo>
                  <a:lnTo>
                    <a:pt x="598728" y="294767"/>
                  </a:lnTo>
                  <a:lnTo>
                    <a:pt x="622998" y="336829"/>
                  </a:lnTo>
                  <a:lnTo>
                    <a:pt x="622998" y="231432"/>
                  </a:lnTo>
                  <a:lnTo>
                    <a:pt x="532155" y="140563"/>
                  </a:lnTo>
                  <a:lnTo>
                    <a:pt x="415340" y="257390"/>
                  </a:lnTo>
                  <a:lnTo>
                    <a:pt x="415340" y="439127"/>
                  </a:lnTo>
                  <a:lnTo>
                    <a:pt x="415340" y="517004"/>
                  </a:lnTo>
                  <a:lnTo>
                    <a:pt x="415340" y="568934"/>
                  </a:lnTo>
                  <a:lnTo>
                    <a:pt x="415340" y="646823"/>
                  </a:lnTo>
                  <a:lnTo>
                    <a:pt x="415340" y="698741"/>
                  </a:lnTo>
                  <a:lnTo>
                    <a:pt x="415340" y="776630"/>
                  </a:lnTo>
                  <a:lnTo>
                    <a:pt x="337464" y="776630"/>
                  </a:lnTo>
                  <a:lnTo>
                    <a:pt x="337464" y="698741"/>
                  </a:lnTo>
                  <a:lnTo>
                    <a:pt x="415340" y="698741"/>
                  </a:lnTo>
                  <a:lnTo>
                    <a:pt x="415340" y="646823"/>
                  </a:lnTo>
                  <a:lnTo>
                    <a:pt x="337464" y="646823"/>
                  </a:lnTo>
                  <a:lnTo>
                    <a:pt x="337464" y="568934"/>
                  </a:lnTo>
                  <a:lnTo>
                    <a:pt x="415340" y="568934"/>
                  </a:lnTo>
                  <a:lnTo>
                    <a:pt x="415340" y="517004"/>
                  </a:lnTo>
                  <a:lnTo>
                    <a:pt x="337464" y="517004"/>
                  </a:lnTo>
                  <a:lnTo>
                    <a:pt x="337464" y="439127"/>
                  </a:lnTo>
                  <a:lnTo>
                    <a:pt x="415340" y="439127"/>
                  </a:lnTo>
                  <a:lnTo>
                    <a:pt x="415340" y="257390"/>
                  </a:lnTo>
                  <a:lnTo>
                    <a:pt x="376402" y="296329"/>
                  </a:lnTo>
                  <a:lnTo>
                    <a:pt x="376402" y="335280"/>
                  </a:lnTo>
                  <a:lnTo>
                    <a:pt x="285546" y="335280"/>
                  </a:lnTo>
                  <a:lnTo>
                    <a:pt x="285546" y="776630"/>
                  </a:lnTo>
                  <a:lnTo>
                    <a:pt x="207670" y="776630"/>
                  </a:lnTo>
                  <a:lnTo>
                    <a:pt x="207670" y="698741"/>
                  </a:lnTo>
                  <a:lnTo>
                    <a:pt x="285546" y="698741"/>
                  </a:lnTo>
                  <a:lnTo>
                    <a:pt x="285546" y="646823"/>
                  </a:lnTo>
                  <a:lnTo>
                    <a:pt x="207670" y="646823"/>
                  </a:lnTo>
                  <a:lnTo>
                    <a:pt x="207670" y="568934"/>
                  </a:lnTo>
                  <a:lnTo>
                    <a:pt x="285546" y="568934"/>
                  </a:lnTo>
                  <a:lnTo>
                    <a:pt x="285546" y="517004"/>
                  </a:lnTo>
                  <a:lnTo>
                    <a:pt x="207670" y="517004"/>
                  </a:lnTo>
                  <a:lnTo>
                    <a:pt x="207670" y="439127"/>
                  </a:lnTo>
                  <a:lnTo>
                    <a:pt x="285546" y="439127"/>
                  </a:lnTo>
                  <a:lnTo>
                    <a:pt x="285546" y="335280"/>
                  </a:lnTo>
                  <a:lnTo>
                    <a:pt x="155752" y="335280"/>
                  </a:lnTo>
                  <a:lnTo>
                    <a:pt x="155752" y="439127"/>
                  </a:lnTo>
                  <a:lnTo>
                    <a:pt x="155752" y="517004"/>
                  </a:lnTo>
                  <a:lnTo>
                    <a:pt x="155752" y="568934"/>
                  </a:lnTo>
                  <a:lnTo>
                    <a:pt x="155752" y="646823"/>
                  </a:lnTo>
                  <a:lnTo>
                    <a:pt x="155752" y="698741"/>
                  </a:lnTo>
                  <a:lnTo>
                    <a:pt x="155752" y="776630"/>
                  </a:lnTo>
                  <a:lnTo>
                    <a:pt x="77876" y="776630"/>
                  </a:lnTo>
                  <a:lnTo>
                    <a:pt x="77876" y="698741"/>
                  </a:lnTo>
                  <a:lnTo>
                    <a:pt x="155752" y="698741"/>
                  </a:lnTo>
                  <a:lnTo>
                    <a:pt x="155752" y="646823"/>
                  </a:lnTo>
                  <a:lnTo>
                    <a:pt x="77876" y="646823"/>
                  </a:lnTo>
                  <a:lnTo>
                    <a:pt x="77876" y="568934"/>
                  </a:lnTo>
                  <a:lnTo>
                    <a:pt x="155752" y="568934"/>
                  </a:lnTo>
                  <a:lnTo>
                    <a:pt x="155752" y="517004"/>
                  </a:lnTo>
                  <a:lnTo>
                    <a:pt x="77876" y="517004"/>
                  </a:lnTo>
                  <a:lnTo>
                    <a:pt x="77876" y="439127"/>
                  </a:lnTo>
                  <a:lnTo>
                    <a:pt x="155752" y="439127"/>
                  </a:lnTo>
                  <a:lnTo>
                    <a:pt x="155752" y="335280"/>
                  </a:lnTo>
                  <a:lnTo>
                    <a:pt x="0" y="335280"/>
                  </a:lnTo>
                  <a:lnTo>
                    <a:pt x="0" y="387197"/>
                  </a:lnTo>
                  <a:lnTo>
                    <a:pt x="25958" y="387197"/>
                  </a:lnTo>
                  <a:lnTo>
                    <a:pt x="25958" y="880478"/>
                  </a:lnTo>
                  <a:lnTo>
                    <a:pt x="1038339" y="880478"/>
                  </a:lnTo>
                  <a:lnTo>
                    <a:pt x="1038339" y="828548"/>
                  </a:lnTo>
                  <a:lnTo>
                    <a:pt x="1038339" y="776630"/>
                  </a:lnTo>
                  <a:lnTo>
                    <a:pt x="1038339" y="387197"/>
                  </a:lnTo>
                  <a:lnTo>
                    <a:pt x="1064298" y="387197"/>
                  </a:lnTo>
                  <a:lnTo>
                    <a:pt x="1064298" y="3352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79112" y="2471253"/>
            <a:ext cx="3873500" cy="41940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" algn="ctr">
              <a:lnSpc>
                <a:spcPts val="2810"/>
              </a:lnSpc>
              <a:spcBef>
                <a:spcPts val="95"/>
              </a:spcBef>
            </a:pPr>
            <a:r>
              <a:rPr lang="pl-PL" sz="1600" b="1" spc="-5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INFORMACJE DOTYCZĄCE </a:t>
            </a:r>
          </a:p>
          <a:p>
            <a:pPr marL="3175" algn="ctr">
              <a:lnSpc>
                <a:spcPts val="2810"/>
              </a:lnSpc>
              <a:spcBef>
                <a:spcPts val="95"/>
              </a:spcBef>
            </a:pPr>
            <a:r>
              <a:rPr lang="pl-PL" sz="1600" b="1" spc="-5" dirty="0">
                <a:solidFill>
                  <a:schemeClr val="bg1"/>
                </a:solidFill>
                <a:latin typeface="Urbane Bold" panose="00000800000000000000" pitchFamily="2" charset="-18"/>
                <a:cs typeface="Trebuchet MS"/>
              </a:rPr>
              <a:t>NABORU WNIOSKÓW:</a:t>
            </a:r>
          </a:p>
          <a:p>
            <a:pPr marL="3175" algn="ctr">
              <a:lnSpc>
                <a:spcPts val="2810"/>
              </a:lnSpc>
              <a:spcBef>
                <a:spcPts val="95"/>
              </a:spcBef>
            </a:pPr>
            <a:endParaRPr lang="pl-PL" sz="2000" spc="-5" dirty="0">
              <a:solidFill>
                <a:schemeClr val="bg1"/>
              </a:solidFill>
              <a:latin typeface="Urbane Bold" panose="00000800000000000000" pitchFamily="2" charset="-18"/>
              <a:cs typeface="Trebuchet MS"/>
            </a:endParaRPr>
          </a:p>
          <a:p>
            <a:pPr marL="3175" algn="ctr">
              <a:lnSpc>
                <a:spcPts val="2810"/>
              </a:lnSpc>
              <a:spcBef>
                <a:spcPts val="95"/>
              </a:spcBef>
            </a:pPr>
            <a:r>
              <a:rPr sz="2000" b="1" spc="-5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URZĄD</a:t>
            </a:r>
            <a:r>
              <a:rPr sz="2000" b="1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lang="pl-PL" sz="2000" b="1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GMINY                    </a:t>
            </a:r>
            <a:br>
              <a:rPr lang="pl-PL" sz="2000" b="1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</a:br>
            <a:r>
              <a:rPr lang="pl-PL" sz="2000" b="1" spc="-1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WIETRZYCHOWICE</a:t>
            </a:r>
          </a:p>
          <a:p>
            <a:pPr marL="3175" algn="ctr">
              <a:lnSpc>
                <a:spcPts val="2810"/>
              </a:lnSpc>
              <a:spcBef>
                <a:spcPts val="95"/>
              </a:spcBef>
            </a:pPr>
            <a:r>
              <a:rPr lang="pl-PL" sz="2000" b="1" spc="-4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33-270 Wietrzychowice nr 19</a:t>
            </a:r>
          </a:p>
          <a:p>
            <a:pPr marL="1905" algn="ctr">
              <a:lnSpc>
                <a:spcPts val="2615"/>
              </a:lnSpc>
            </a:pPr>
            <a:endParaRPr lang="pl-PL" sz="2000" b="1" spc="-40" dirty="0">
              <a:solidFill>
                <a:schemeClr val="bg1"/>
              </a:solidFill>
              <a:latin typeface="Urbane Light" panose="00000400000000000000" pitchFamily="2" charset="-18"/>
              <a:cs typeface="Trebuchet MS"/>
            </a:endParaRPr>
          </a:p>
          <a:p>
            <a:pPr marL="1905" algn="ctr">
              <a:lnSpc>
                <a:spcPts val="2615"/>
              </a:lnSpc>
            </a:pPr>
            <a:r>
              <a:rPr lang="pl-PL" sz="2000" b="1" spc="-4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 tel.  14 641 80 45</a:t>
            </a:r>
          </a:p>
          <a:p>
            <a:pPr marL="1905" algn="ctr">
              <a:lnSpc>
                <a:spcPts val="2615"/>
              </a:lnSpc>
            </a:pPr>
            <a:r>
              <a:rPr lang="pl-PL" sz="2000" b="1" spc="-4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         14 662 21 14</a:t>
            </a:r>
          </a:p>
          <a:p>
            <a:pPr marL="1905" algn="ctr">
              <a:lnSpc>
                <a:spcPts val="2615"/>
              </a:lnSpc>
            </a:pPr>
            <a:r>
              <a:rPr lang="pl-PL" sz="2000" b="1" spc="-40" dirty="0">
                <a:solidFill>
                  <a:schemeClr val="bg1"/>
                </a:solidFill>
                <a:latin typeface="Urbane Light" panose="00000400000000000000" pitchFamily="2" charset="-18"/>
                <a:cs typeface="Trebuchet MS"/>
              </a:rPr>
              <a:t>          e-mail: gk@wietrzychowice.pl</a:t>
            </a:r>
          </a:p>
          <a:p>
            <a:pPr marL="1905" algn="ctr">
              <a:lnSpc>
                <a:spcPts val="2615"/>
              </a:lnSpc>
            </a:pPr>
            <a:endParaRPr lang="pl-PL" sz="2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" algn="ctr">
              <a:lnSpc>
                <a:spcPts val="2615"/>
              </a:lnSpc>
            </a:pP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7F68C402-441D-A725-BDD2-C8317F0A2FB4}"/>
              </a:ext>
            </a:extLst>
          </p:cNvPr>
          <p:cNvSpPr/>
          <p:nvPr/>
        </p:nvSpPr>
        <p:spPr>
          <a:xfrm>
            <a:off x="0" y="4876800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F909CCB6-09EB-9014-48CE-F8A8B01E51D3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638954F6-2777-4EE5-6117-A67A1F198676}"/>
              </a:ext>
            </a:extLst>
          </p:cNvPr>
          <p:cNvSpPr/>
          <p:nvPr/>
        </p:nvSpPr>
        <p:spPr>
          <a:xfrm>
            <a:off x="3505200" y="214918"/>
            <a:ext cx="8458200" cy="5758774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1A9748F-1885-88DB-8090-F807E3542902}"/>
              </a:ext>
            </a:extLst>
          </p:cNvPr>
          <p:cNvSpPr/>
          <p:nvPr/>
        </p:nvSpPr>
        <p:spPr>
          <a:xfrm>
            <a:off x="3356559" y="571500"/>
            <a:ext cx="8305800" cy="5715000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53472" y="2590800"/>
            <a:ext cx="4021836" cy="27206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pl-PL" sz="4000" dirty="0">
                <a:solidFill>
                  <a:schemeClr val="bg1"/>
                </a:solidFill>
                <a:latin typeface="Urabne"/>
              </a:rPr>
              <a:t>MIESZKAŃ </a:t>
            </a:r>
            <a:br>
              <a:rPr lang="pl-PL" sz="3200" b="0" dirty="0">
                <a:solidFill>
                  <a:schemeClr val="bg1"/>
                </a:solidFill>
                <a:latin typeface="Urbane Light" panose="00000400000000000000" pitchFamily="2" charset="-18"/>
              </a:rPr>
            </a:br>
            <a:r>
              <a:rPr lang="pl-PL" sz="3200" b="0" dirty="0">
                <a:solidFill>
                  <a:schemeClr val="bg1"/>
                </a:solidFill>
                <a:latin typeface="Urbane Light" panose="00000400000000000000" pitchFamily="2" charset="-18"/>
              </a:rPr>
              <a:t>które powstaną w wyniku gruntownego remontu dawnej szkoły</a:t>
            </a:r>
            <a:br>
              <a:rPr lang="pl-PL" sz="3200" b="0" dirty="0">
                <a:solidFill>
                  <a:schemeClr val="bg1"/>
                </a:solidFill>
                <a:latin typeface="Urbane Light" panose="00000400000000000000" pitchFamily="2" charset="-18"/>
              </a:rPr>
            </a:br>
            <a:r>
              <a:rPr lang="pl-PL" sz="4000" dirty="0">
                <a:solidFill>
                  <a:schemeClr val="bg1"/>
                </a:solidFill>
                <a:latin typeface="Urabne"/>
              </a:rPr>
              <a:t>w Demblinie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F082003-349C-04A9-B3C4-9BEFFBFD4177}"/>
              </a:ext>
            </a:extLst>
          </p:cNvPr>
          <p:cNvSpPr txBox="1"/>
          <p:nvPr/>
        </p:nvSpPr>
        <p:spPr>
          <a:xfrm>
            <a:off x="8458200" y="651808"/>
            <a:ext cx="26432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0" dirty="0">
                <a:solidFill>
                  <a:schemeClr val="bg1"/>
                </a:solidFill>
                <a:latin typeface="Urbane Bold" panose="00000800000000000000" pitchFamily="2" charset="-18"/>
              </a:rPr>
              <a:t>12</a:t>
            </a:r>
            <a:endParaRPr lang="pl-PL" sz="12000" dirty="0">
              <a:latin typeface="Urbane Bold" panose="00000800000000000000" pitchFamily="2" charset="-18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B0D83CC-BF07-8E71-698E-ACC190E70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7" y="1287436"/>
            <a:ext cx="5862308" cy="4535708"/>
          </a:xfrm>
          <a:prstGeom prst="rect">
            <a:avLst/>
          </a:prstGeom>
        </p:spPr>
      </p:pic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450F9A90-D6C3-8A39-31C1-3FA7F0B138DD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054DA1F5-638E-E7C9-08F6-695DFC18B5F0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3057048E-4596-1F49-A69B-79821F4C56C4}"/>
              </a:ext>
            </a:extLst>
          </p:cNvPr>
          <p:cNvSpPr/>
          <p:nvPr/>
        </p:nvSpPr>
        <p:spPr>
          <a:xfrm>
            <a:off x="6859368" y="187924"/>
            <a:ext cx="4114800" cy="1617962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rójkąt równoramienny 8">
            <a:extLst>
              <a:ext uri="{FF2B5EF4-FFF2-40B4-BE49-F238E27FC236}">
                <a16:creationId xmlns:a16="http://schemas.microsoft.com/office/drawing/2014/main" id="{D8B522C8-72FC-0D46-C164-4F4EB30E36AF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C57664E-3147-3488-84CB-AD5B92EBD5CB}"/>
              </a:ext>
            </a:extLst>
          </p:cNvPr>
          <p:cNvSpPr/>
          <p:nvPr/>
        </p:nvSpPr>
        <p:spPr>
          <a:xfrm>
            <a:off x="6706968" y="35524"/>
            <a:ext cx="4114800" cy="1617962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07061" y="808036"/>
            <a:ext cx="383850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4800" spc="-15" dirty="0">
                <a:solidFill>
                  <a:schemeClr val="bg1"/>
                </a:solidFill>
                <a:latin typeface="Urbane Bold" panose="00000800000000000000" pitchFamily="2" charset="-18"/>
              </a:rPr>
              <a:t>Mieszkania</a:t>
            </a:r>
            <a:endParaRPr lang="pl-PL" sz="4800" dirty="0">
              <a:solidFill>
                <a:schemeClr val="bg1"/>
              </a:solidFill>
              <a:latin typeface="Urbane Bold" panose="00000800000000000000" pitchFamily="2" charset="-18"/>
            </a:endParaRPr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EFF4BB8C-0897-6E64-2886-DAD6C7DAF982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D8724E3-F0F4-DB30-AE08-C31F6DB1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2394246"/>
            <a:ext cx="5674360" cy="288131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24B9774-0FD2-7F15-A4EC-AFD3AAB89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284" y="3429000"/>
            <a:ext cx="5924429" cy="277685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13972E4-6F7A-3C9B-E6CF-33629CE8E08D}"/>
              </a:ext>
            </a:extLst>
          </p:cNvPr>
          <p:cNvSpPr txBox="1"/>
          <p:nvPr/>
        </p:nvSpPr>
        <p:spPr>
          <a:xfrm>
            <a:off x="2354334" y="1805886"/>
            <a:ext cx="9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PARTER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A882B3C-F51C-7065-8AA6-354489EE017D}"/>
              </a:ext>
            </a:extLst>
          </p:cNvPr>
          <p:cNvSpPr txBox="1"/>
          <p:nvPr/>
        </p:nvSpPr>
        <p:spPr>
          <a:xfrm>
            <a:off x="8565264" y="2825204"/>
            <a:ext cx="1874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PIĘTRO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469E4737-F1BC-9E50-4A71-1279E140075A}"/>
              </a:ext>
            </a:extLst>
          </p:cNvPr>
          <p:cNvSpPr/>
          <p:nvPr/>
        </p:nvSpPr>
        <p:spPr>
          <a:xfrm>
            <a:off x="3783259" y="-231417"/>
            <a:ext cx="8711773" cy="1363894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Trójkąt równoramienny 7">
            <a:extLst>
              <a:ext uri="{FF2B5EF4-FFF2-40B4-BE49-F238E27FC236}">
                <a16:creationId xmlns:a16="http://schemas.microsoft.com/office/drawing/2014/main" id="{A2C63645-96A4-328C-421F-E65EA7F40897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4B0B2CE-8A11-EAF0-C620-9E98E2A860D7}"/>
              </a:ext>
            </a:extLst>
          </p:cNvPr>
          <p:cNvSpPr txBox="1"/>
          <p:nvPr/>
        </p:nvSpPr>
        <p:spPr>
          <a:xfrm>
            <a:off x="1657163" y="6263708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m2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3DC12A6-5E43-8F9E-2EED-721B2CC7E78A}"/>
              </a:ext>
            </a:extLst>
          </p:cNvPr>
          <p:cNvSpPr txBox="1"/>
          <p:nvPr/>
        </p:nvSpPr>
        <p:spPr>
          <a:xfrm>
            <a:off x="4882119" y="4530872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57 m2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1DDD6AF-307A-3DB9-6E7B-20EDE43B765A}"/>
              </a:ext>
            </a:extLst>
          </p:cNvPr>
          <p:cNvSpPr txBox="1"/>
          <p:nvPr/>
        </p:nvSpPr>
        <p:spPr>
          <a:xfrm>
            <a:off x="9274562" y="2898339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71 m2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4414C3E-88B2-43ED-BE26-0CBE5F4AAAFB}"/>
              </a:ext>
            </a:extLst>
          </p:cNvPr>
          <p:cNvSpPr/>
          <p:nvPr/>
        </p:nvSpPr>
        <p:spPr>
          <a:xfrm>
            <a:off x="3962400" y="-152400"/>
            <a:ext cx="8711773" cy="136389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F09F50A-DBF9-FD28-F569-BA0C81B22B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4400" y="307819"/>
            <a:ext cx="871177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4000" dirty="0">
                <a:solidFill>
                  <a:schemeClr val="bg1"/>
                </a:solidFill>
                <a:latin typeface="Urbane Bold" panose="00000800000000000000" pitchFamily="2" charset="-18"/>
              </a:rPr>
              <a:t>Przykładowe</a:t>
            </a:r>
            <a:r>
              <a:rPr lang="pl-PL" sz="4000" dirty="0">
                <a:solidFill>
                  <a:schemeClr val="bg1"/>
                </a:solidFill>
                <a:latin typeface="Urabne"/>
              </a:rPr>
              <a:t> </a:t>
            </a:r>
            <a:r>
              <a:rPr lang="pl-PL" sz="4000" dirty="0">
                <a:solidFill>
                  <a:schemeClr val="bg1"/>
                </a:solidFill>
                <a:latin typeface="Urbane Bold" panose="00000800000000000000" pitchFamily="2" charset="-18"/>
              </a:rPr>
              <a:t>mieszkania</a:t>
            </a: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C5F6E62C-BBCD-FBC9-50B9-126F3E4B1856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2F4708A-640C-C596-D5F5-32CA1EA4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01" y="3505200"/>
            <a:ext cx="2908829" cy="240194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301B427-1561-30CD-8E82-DFBAA4B25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"/>
          <a:stretch/>
        </p:blipFill>
        <p:spPr>
          <a:xfrm>
            <a:off x="3276600" y="1310176"/>
            <a:ext cx="4167214" cy="317632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9587CDD-9A1B-8ADC-C3D4-7BFFE9A82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776" y="3224663"/>
            <a:ext cx="4713773" cy="32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95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3C4E499A-4A16-6CCF-0FC3-814128F88763}"/>
              </a:ext>
            </a:extLst>
          </p:cNvPr>
          <p:cNvSpPr/>
          <p:nvPr/>
        </p:nvSpPr>
        <p:spPr>
          <a:xfrm>
            <a:off x="8881921" y="3758566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65F03911-D752-FA41-081A-F467FE2E0420}"/>
              </a:ext>
            </a:extLst>
          </p:cNvPr>
          <p:cNvSpPr/>
          <p:nvPr/>
        </p:nvSpPr>
        <p:spPr>
          <a:xfrm>
            <a:off x="8892776" y="4532585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FC55CA99-C21D-2622-6FF6-DE21371C1845}"/>
              </a:ext>
            </a:extLst>
          </p:cNvPr>
          <p:cNvSpPr/>
          <p:nvPr/>
        </p:nvSpPr>
        <p:spPr>
          <a:xfrm>
            <a:off x="8889090" y="5296016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6" name="object 16"/>
          <p:cNvGrpSpPr/>
          <p:nvPr/>
        </p:nvGrpSpPr>
        <p:grpSpPr>
          <a:xfrm>
            <a:off x="0" y="-75069"/>
            <a:ext cx="5613521" cy="7008137"/>
            <a:chOff x="-17666" y="-75673"/>
            <a:chExt cx="5394959" cy="6857861"/>
          </a:xfrm>
        </p:grpSpPr>
        <p:sp>
          <p:nvSpPr>
            <p:cNvPr id="17" name="object 17"/>
            <p:cNvSpPr/>
            <p:nvPr/>
          </p:nvSpPr>
          <p:spPr>
            <a:xfrm>
              <a:off x="-17666" y="-75673"/>
              <a:ext cx="5394959" cy="68578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-17666" y="-1"/>
              <a:ext cx="843280" cy="5666740"/>
            </a:xfrm>
            <a:custGeom>
              <a:avLst/>
              <a:gdLst/>
              <a:ahLst/>
              <a:cxnLst/>
              <a:rect l="l" t="t" r="r" b="b"/>
              <a:pathLst>
                <a:path w="843280" h="5666740">
                  <a:moveTo>
                    <a:pt x="842772" y="0"/>
                  </a:moveTo>
                  <a:lnTo>
                    <a:pt x="0" y="0"/>
                  </a:lnTo>
                  <a:lnTo>
                    <a:pt x="0" y="5666232"/>
                  </a:lnTo>
                  <a:lnTo>
                    <a:pt x="842772" y="0"/>
                  </a:lnTo>
                  <a:close/>
                </a:path>
              </a:pathLst>
            </a:custGeom>
            <a:solidFill>
              <a:srgbClr val="07569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4442A1F2-A88C-6559-76DD-CE328346520C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D3265EFD-4A28-FA64-ED78-0D0EADCC568D}"/>
              </a:ext>
            </a:extLst>
          </p:cNvPr>
          <p:cNvSpPr txBox="1">
            <a:spLocks/>
          </p:cNvSpPr>
          <p:nvPr/>
        </p:nvSpPr>
        <p:spPr>
          <a:xfrm>
            <a:off x="8839200" y="3709777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600" kern="0" spc="-10" dirty="0">
                <a:solidFill>
                  <a:schemeClr val="bg1"/>
                </a:solidFill>
                <a:latin typeface="Urabne"/>
              </a:rPr>
              <a:t>50 000 ZŁ</a:t>
            </a:r>
            <a:endParaRPr lang="pl-PL" sz="36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A98148EF-E0AD-55B9-EC09-8A1955F232EE}"/>
              </a:ext>
            </a:extLst>
          </p:cNvPr>
          <p:cNvSpPr txBox="1">
            <a:spLocks/>
          </p:cNvSpPr>
          <p:nvPr/>
        </p:nvSpPr>
        <p:spPr>
          <a:xfrm>
            <a:off x="6247918" y="3839287"/>
            <a:ext cx="250629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40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77245F7-2BDB-84D5-70D9-C0323EFB0BE1}"/>
              </a:ext>
            </a:extLst>
          </p:cNvPr>
          <p:cNvSpPr txBox="1">
            <a:spLocks/>
          </p:cNvSpPr>
          <p:nvPr/>
        </p:nvSpPr>
        <p:spPr>
          <a:xfrm>
            <a:off x="8839200" y="4471030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600" kern="0" spc="-10" dirty="0">
                <a:solidFill>
                  <a:schemeClr val="bg1"/>
                </a:solidFill>
                <a:latin typeface="Urabne"/>
              </a:rPr>
              <a:t>62 500 ZŁ</a:t>
            </a:r>
            <a:endParaRPr lang="pl-PL" sz="36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F2CAF67A-89FC-5491-6C7D-4217C49474CA}"/>
              </a:ext>
            </a:extLst>
          </p:cNvPr>
          <p:cNvSpPr txBox="1">
            <a:spLocks/>
          </p:cNvSpPr>
          <p:nvPr/>
        </p:nvSpPr>
        <p:spPr>
          <a:xfrm>
            <a:off x="6256876" y="4611695"/>
            <a:ext cx="249853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50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700BD661-662F-8912-BB93-B979D77538C7}"/>
              </a:ext>
            </a:extLst>
          </p:cNvPr>
          <p:cNvSpPr txBox="1">
            <a:spLocks/>
          </p:cNvSpPr>
          <p:nvPr/>
        </p:nvSpPr>
        <p:spPr>
          <a:xfrm>
            <a:off x="8864754" y="5260993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600" kern="0" spc="-10" dirty="0">
                <a:solidFill>
                  <a:schemeClr val="bg1"/>
                </a:solidFill>
                <a:latin typeface="Urabne"/>
              </a:rPr>
              <a:t>75 000 ZŁ</a:t>
            </a:r>
            <a:endParaRPr lang="pl-PL" sz="36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3C0DD549-61CD-146B-9A83-B618A23B6CFC}"/>
              </a:ext>
            </a:extLst>
          </p:cNvPr>
          <p:cNvSpPr txBox="1">
            <a:spLocks/>
          </p:cNvSpPr>
          <p:nvPr/>
        </p:nvSpPr>
        <p:spPr>
          <a:xfrm>
            <a:off x="6256876" y="5384103"/>
            <a:ext cx="250629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60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D394F5D-A608-B448-1C6B-CA3B62FBFB33}"/>
              </a:ext>
            </a:extLst>
          </p:cNvPr>
          <p:cNvSpPr/>
          <p:nvPr/>
        </p:nvSpPr>
        <p:spPr>
          <a:xfrm>
            <a:off x="8886102" y="6053218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2D0A2436-0993-B4AA-7190-73A1B137E9C4}"/>
              </a:ext>
            </a:extLst>
          </p:cNvPr>
          <p:cNvSpPr txBox="1">
            <a:spLocks/>
          </p:cNvSpPr>
          <p:nvPr/>
        </p:nvSpPr>
        <p:spPr>
          <a:xfrm>
            <a:off x="8810220" y="6014862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500" kern="0" spc="-10" dirty="0">
                <a:solidFill>
                  <a:schemeClr val="bg1"/>
                </a:solidFill>
                <a:latin typeface="Urabne"/>
              </a:rPr>
              <a:t>87 500 ZŁ</a:t>
            </a:r>
            <a:endParaRPr lang="pl-PL" sz="35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FB31E874-B6D3-4E22-0959-B415CAFA1D60}"/>
              </a:ext>
            </a:extLst>
          </p:cNvPr>
          <p:cNvSpPr txBox="1">
            <a:spLocks/>
          </p:cNvSpPr>
          <p:nvPr/>
        </p:nvSpPr>
        <p:spPr>
          <a:xfrm>
            <a:off x="6256876" y="6137974"/>
            <a:ext cx="250629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70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4BBA9323-8A1C-F400-EDAD-524349AE6810}"/>
              </a:ext>
            </a:extLst>
          </p:cNvPr>
          <p:cNvSpPr txBox="1">
            <a:spLocks/>
          </p:cNvSpPr>
          <p:nvPr/>
        </p:nvSpPr>
        <p:spPr>
          <a:xfrm>
            <a:off x="6896099" y="269821"/>
            <a:ext cx="383247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4000" kern="0" spc="-10" dirty="0">
                <a:solidFill>
                  <a:srgbClr val="64BC46"/>
                </a:solidFill>
                <a:latin typeface="Urbane Bold" panose="00000800000000000000" pitchFamily="2" charset="-18"/>
              </a:rPr>
              <a:t>SZACOWANY</a:t>
            </a:r>
            <a:endParaRPr lang="pl-PL" sz="3200" b="0" kern="0" dirty="0">
              <a:solidFill>
                <a:srgbClr val="64BC46"/>
              </a:solidFill>
              <a:latin typeface="Urbane Bold" panose="00000800000000000000" pitchFamily="2" charset="-18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66F34E49-F923-0A40-7BE5-36F2C31106C7}"/>
              </a:ext>
            </a:extLst>
          </p:cNvPr>
          <p:cNvSpPr txBox="1">
            <a:spLocks/>
          </p:cNvSpPr>
          <p:nvPr/>
        </p:nvSpPr>
        <p:spPr>
          <a:xfrm>
            <a:off x="6896098" y="1329571"/>
            <a:ext cx="383247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200" b="0" kern="0" spc="-10" dirty="0">
                <a:solidFill>
                  <a:srgbClr val="64BC46"/>
                </a:solidFill>
                <a:latin typeface="Urbane Bold" panose="00000800000000000000" pitchFamily="2" charset="-18"/>
              </a:rPr>
              <a:t>(</a:t>
            </a:r>
            <a:r>
              <a:rPr lang="pl-PL" sz="3200" kern="0" spc="-10" dirty="0">
                <a:solidFill>
                  <a:srgbClr val="64BC46"/>
                </a:solidFill>
                <a:latin typeface="Urbane Bold" panose="00000800000000000000" pitchFamily="2" charset="-18"/>
              </a:rPr>
              <a:t>PARTYCYPACJA</a:t>
            </a:r>
            <a:r>
              <a:rPr lang="pl-PL" sz="3200" b="0" kern="0" spc="-10" dirty="0">
                <a:solidFill>
                  <a:srgbClr val="64BC46"/>
                </a:solidFill>
                <a:latin typeface="Urbane Bold" panose="00000800000000000000" pitchFamily="2" charset="-18"/>
              </a:rPr>
              <a:t>)</a:t>
            </a:r>
            <a:endParaRPr lang="pl-PL" sz="3200" b="0" kern="0" dirty="0">
              <a:solidFill>
                <a:srgbClr val="64BC46"/>
              </a:solidFill>
              <a:latin typeface="Urbane Bold" panose="00000800000000000000" pitchFamily="2" charset="-18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AB7280C-7679-CA88-46DB-D3596D970E1B}"/>
              </a:ext>
            </a:extLst>
          </p:cNvPr>
          <p:cNvSpPr txBox="1"/>
          <p:nvPr/>
        </p:nvSpPr>
        <p:spPr>
          <a:xfrm>
            <a:off x="6649758" y="818896"/>
            <a:ext cx="4370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kern="0" spc="-10" dirty="0">
                <a:solidFill>
                  <a:srgbClr val="64BC46"/>
                </a:solidFill>
                <a:latin typeface="Urbane Bold" panose="00000800000000000000" pitchFamily="2" charset="-18"/>
              </a:rPr>
              <a:t>WKŁAD</a:t>
            </a:r>
            <a:r>
              <a:rPr lang="pl-PL" sz="3200" b="1" kern="0" spc="-10" dirty="0">
                <a:solidFill>
                  <a:srgbClr val="64BC46"/>
                </a:solidFill>
                <a:latin typeface="Urbane Light" panose="00000400000000000000" pitchFamily="2" charset="-18"/>
              </a:rPr>
              <a:t> </a:t>
            </a:r>
            <a:r>
              <a:rPr lang="pl-PL" sz="3200" b="1" kern="0" spc="-10" dirty="0">
                <a:solidFill>
                  <a:srgbClr val="64BC46"/>
                </a:solidFill>
                <a:latin typeface="Urbane Bold" panose="00000800000000000000" pitchFamily="2" charset="-18"/>
              </a:rPr>
              <a:t>WŁASNY</a:t>
            </a:r>
            <a:endParaRPr lang="pl-PL" sz="3200" b="1" dirty="0">
              <a:latin typeface="Urbane Bold" panose="00000800000000000000" pitchFamily="2" charset="-18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C046AD01-92FB-32CF-DA57-B1811ECC5280}"/>
              </a:ext>
            </a:extLst>
          </p:cNvPr>
          <p:cNvSpPr/>
          <p:nvPr/>
        </p:nvSpPr>
        <p:spPr>
          <a:xfrm>
            <a:off x="7118497" y="1968715"/>
            <a:ext cx="3271439" cy="1450383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9D9D0DEA-1528-9AD4-CC64-66FA065BB36D}"/>
              </a:ext>
            </a:extLst>
          </p:cNvPr>
          <p:cNvSpPr txBox="1"/>
          <p:nvPr/>
        </p:nvSpPr>
        <p:spPr>
          <a:xfrm>
            <a:off x="6999159" y="2228955"/>
            <a:ext cx="3556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pl-PL" sz="2400" b="1" kern="0" spc="-10" dirty="0">
                <a:solidFill>
                  <a:schemeClr val="bg1"/>
                </a:solidFill>
                <a:latin typeface="Urabne"/>
              </a:rPr>
              <a:t>20% wartości mieszkania</a:t>
            </a:r>
            <a:endParaRPr lang="pl-PL" sz="2400" b="1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01D92A46-C4B4-5646-6389-01D420C26739}"/>
              </a:ext>
            </a:extLst>
          </p:cNvPr>
          <p:cNvSpPr txBox="1"/>
          <p:nvPr/>
        </p:nvSpPr>
        <p:spPr>
          <a:xfrm>
            <a:off x="7091065" y="2759579"/>
            <a:ext cx="3533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>
              <a:lnSpc>
                <a:spcPct val="100000"/>
              </a:lnSpc>
              <a:spcBef>
                <a:spcPts val="994"/>
              </a:spcBef>
              <a:tabLst>
                <a:tab pos="393065" algn="l"/>
              </a:tabLst>
            </a:pPr>
            <a:r>
              <a:rPr lang="pl-PL" sz="2000" b="1" spc="-5" dirty="0">
                <a:solidFill>
                  <a:srgbClr val="FFFFFF"/>
                </a:solidFill>
                <a:latin typeface="Urbane Bold" panose="00000800000000000000" pitchFamily="2" charset="-18"/>
                <a:cs typeface="Trebuchet MS"/>
              </a:rPr>
              <a:t>Cena </a:t>
            </a:r>
            <a:r>
              <a:rPr lang="pl-PL" sz="2000" b="1" dirty="0">
                <a:solidFill>
                  <a:srgbClr val="FFFFFF"/>
                </a:solidFill>
                <a:latin typeface="Urbane Bold" panose="00000800000000000000" pitchFamily="2" charset="-18"/>
                <a:cs typeface="Trebuchet MS"/>
              </a:rPr>
              <a:t>za 1 </a:t>
            </a:r>
            <a:r>
              <a:rPr lang="pl-PL" sz="2000" b="1" spc="10" dirty="0">
                <a:solidFill>
                  <a:srgbClr val="FFFFFF"/>
                </a:solidFill>
                <a:latin typeface="Urbane Bold" panose="00000800000000000000" pitchFamily="2" charset="-18"/>
                <a:cs typeface="Trebuchet MS"/>
              </a:rPr>
              <a:t>m</a:t>
            </a:r>
            <a:r>
              <a:rPr lang="pl-PL" sz="2000" b="1" spc="15" baseline="25641" dirty="0">
                <a:solidFill>
                  <a:srgbClr val="FFFFFF"/>
                </a:solidFill>
                <a:latin typeface="Urbane Bold" panose="00000800000000000000" pitchFamily="2" charset="-18"/>
                <a:cs typeface="Trebuchet MS"/>
              </a:rPr>
              <a:t>2 </a:t>
            </a:r>
            <a:r>
              <a:rPr lang="pl-PL" sz="2000" b="1" dirty="0">
                <a:solidFill>
                  <a:srgbClr val="FFFFFF"/>
                </a:solidFill>
                <a:latin typeface="Urbane Bold" panose="00000800000000000000" pitchFamily="2" charset="-18"/>
                <a:cs typeface="Trebuchet MS"/>
              </a:rPr>
              <a:t>– 1 250 zł</a:t>
            </a:r>
            <a:endParaRPr lang="pl-PL" sz="2000" b="1" dirty="0">
              <a:latin typeface="Urbane Bold" panose="00000800000000000000" pitchFamily="2" charset="-18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ójkąt równoramienny 15">
            <a:extLst>
              <a:ext uri="{FF2B5EF4-FFF2-40B4-BE49-F238E27FC236}">
                <a16:creationId xmlns:a16="http://schemas.microsoft.com/office/drawing/2014/main" id="{69B498C8-5842-4E00-BAE1-FC6806408691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object 2"/>
          <p:cNvGrpSpPr/>
          <p:nvPr/>
        </p:nvGrpSpPr>
        <p:grpSpPr>
          <a:xfrm>
            <a:off x="7420165" y="0"/>
            <a:ext cx="4773295" cy="6868159"/>
            <a:chOff x="7420165" y="0"/>
            <a:chExt cx="4773295" cy="6868159"/>
          </a:xfrm>
        </p:grpSpPr>
        <p:sp>
          <p:nvSpPr>
            <p:cNvPr id="3" name="object 3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8210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6850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0" y="6857996"/>
                  </a:lnTo>
                  <a:lnTo>
                    <a:pt x="3006850" y="0"/>
                  </a:lnTo>
                  <a:close/>
                </a:path>
              </a:pathLst>
            </a:custGeom>
            <a:solidFill>
              <a:srgbClr val="90C225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161" y="0"/>
                  </a:moveTo>
                  <a:lnTo>
                    <a:pt x="0" y="0"/>
                  </a:lnTo>
                  <a:lnTo>
                    <a:pt x="2467620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>
                  <a:moveTo>
                    <a:pt x="1290827" y="0"/>
                  </a:moveTo>
                  <a:lnTo>
                    <a:pt x="1018958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72344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2600" y="2"/>
            <a:ext cx="789393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23626" y="1483231"/>
            <a:ext cx="6376476" cy="3155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5015"/>
              </a:lnSpc>
              <a:spcBef>
                <a:spcPts val="105"/>
              </a:spcBef>
            </a:pPr>
            <a:r>
              <a:rPr lang="pl-PL" sz="4800" b="1" dirty="0">
                <a:solidFill>
                  <a:srgbClr val="075691"/>
                </a:solidFill>
                <a:latin typeface="Urbane Bold" panose="00000800000000000000" pitchFamily="2" charset="-18"/>
                <a:cs typeface="Trebuchet MS"/>
              </a:rPr>
              <a:t>WKŁAD WŁASNY</a:t>
            </a:r>
            <a:endParaRPr lang="pl-PL" sz="4800" dirty="0">
              <a:solidFill>
                <a:srgbClr val="075691"/>
              </a:solidFill>
              <a:latin typeface="Urbane Bold" panose="00000800000000000000" pitchFamily="2" charset="-18"/>
              <a:cs typeface="Trebuchet MS"/>
            </a:endParaRPr>
          </a:p>
          <a:p>
            <a:pPr algn="ctr">
              <a:lnSpc>
                <a:spcPts val="4755"/>
              </a:lnSpc>
            </a:pPr>
            <a:r>
              <a:rPr lang="pl-PL" sz="4800" b="1" dirty="0">
                <a:solidFill>
                  <a:srgbClr val="075691"/>
                </a:solidFill>
                <a:latin typeface="Urabne"/>
                <a:cs typeface="Trebuchet MS"/>
              </a:rPr>
              <a:t>w</a:t>
            </a:r>
            <a:r>
              <a:rPr lang="pl-PL" sz="4800" b="1" spc="-15" dirty="0">
                <a:solidFill>
                  <a:srgbClr val="075691"/>
                </a:solidFill>
                <a:latin typeface="Urabne"/>
                <a:cs typeface="Trebuchet MS"/>
              </a:rPr>
              <a:t> </a:t>
            </a:r>
            <a:r>
              <a:rPr lang="pl-PL" sz="4800" b="1" spc="-5" dirty="0">
                <a:solidFill>
                  <a:srgbClr val="075691"/>
                </a:solidFill>
                <a:latin typeface="Urbane Bold" panose="00000800000000000000" pitchFamily="2" charset="-18"/>
                <a:cs typeface="Trebuchet MS"/>
              </a:rPr>
              <a:t>SIM</a:t>
            </a:r>
            <a:endParaRPr lang="pl-PL" sz="4800" dirty="0">
              <a:solidFill>
                <a:srgbClr val="075691"/>
              </a:solidFill>
              <a:latin typeface="Urbane Bold" panose="00000800000000000000" pitchFamily="2" charset="-18"/>
              <a:cs typeface="Trebuchet MS"/>
            </a:endParaRPr>
          </a:p>
          <a:p>
            <a:pPr marL="99060" marR="90805" algn="ctr">
              <a:lnSpc>
                <a:spcPts val="4750"/>
              </a:lnSpc>
              <a:spcBef>
                <a:spcPts val="334"/>
              </a:spcBef>
            </a:pPr>
            <a:r>
              <a:rPr sz="4800" b="1" dirty="0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w</a:t>
            </a:r>
            <a:r>
              <a:rPr sz="4800" b="1" spc="-80" dirty="0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4800" b="1" dirty="0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przypadku  </a:t>
            </a:r>
            <a:r>
              <a:rPr sz="4800" b="1" spc="-5" dirty="0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rezygnacji</a:t>
            </a:r>
            <a:endParaRPr sz="4800" dirty="0">
              <a:solidFill>
                <a:srgbClr val="075691"/>
              </a:solidFill>
              <a:latin typeface="Urbane Light" panose="00000400000000000000" pitchFamily="2" charset="-18"/>
              <a:cs typeface="Trebuchet MS"/>
            </a:endParaRPr>
          </a:p>
          <a:p>
            <a:pPr marL="141605" marR="139700" algn="ctr">
              <a:lnSpc>
                <a:spcPts val="4750"/>
              </a:lnSpc>
              <a:spcBef>
                <a:spcPts val="5"/>
              </a:spcBef>
            </a:pPr>
            <a:r>
              <a:rPr sz="4800" b="1" dirty="0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z </a:t>
            </a:r>
            <a:r>
              <a:rPr sz="4800" b="1" spc="-5" dirty="0" err="1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najmu</a:t>
            </a:r>
            <a:r>
              <a:rPr sz="4800" b="1" spc="-85" dirty="0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4800" b="1" dirty="0">
                <a:solidFill>
                  <a:srgbClr val="075691"/>
                </a:solidFill>
                <a:latin typeface="Urbane Light" panose="00000400000000000000" pitchFamily="2" charset="-18"/>
                <a:cs typeface="Trebuchet MS"/>
              </a:rPr>
              <a:t>jest</a:t>
            </a:r>
            <a:endParaRPr sz="6000" dirty="0">
              <a:solidFill>
                <a:srgbClr val="075691"/>
              </a:solidFill>
              <a:latin typeface="Urbane Bold" panose="00000800000000000000" pitchFamily="2" charset="-18"/>
              <a:cs typeface="Trebuchet MS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5F4BDAE-747E-9683-F1B7-B7CCFCE85747}"/>
              </a:ext>
            </a:extLst>
          </p:cNvPr>
          <p:cNvSpPr txBox="1"/>
          <p:nvPr/>
        </p:nvSpPr>
        <p:spPr>
          <a:xfrm>
            <a:off x="882187" y="4530169"/>
            <a:ext cx="56944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600" b="1" spc="-15" dirty="0">
                <a:solidFill>
                  <a:srgbClr val="075691"/>
                </a:solidFill>
                <a:latin typeface="Urbane Bold" panose="00000800000000000000" pitchFamily="2" charset="-18"/>
                <a:cs typeface="Trebuchet MS"/>
              </a:rPr>
              <a:t>ZWRACANY!</a:t>
            </a:r>
            <a:endParaRPr lang="pl-PL" sz="6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8200" y="139"/>
            <a:ext cx="7887588" cy="6857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4400" y="1752600"/>
            <a:ext cx="4572173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Kaucja</a:t>
            </a:r>
            <a:endParaRPr sz="3800" dirty="0">
              <a:solidFill>
                <a:srgbClr val="075691"/>
              </a:solidFill>
              <a:latin typeface="Urbane Bold" panose="00000800000000000000" pitchFamily="2" charset="-18"/>
            </a:endParaRPr>
          </a:p>
          <a:p>
            <a:pPr marL="12700">
              <a:lnSpc>
                <a:spcPct val="100000"/>
              </a:lnSpc>
            </a:pPr>
            <a:r>
              <a:rPr sz="38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zabezpieczająca</a:t>
            </a:r>
            <a:endParaRPr sz="3800" dirty="0">
              <a:solidFill>
                <a:srgbClr val="075691"/>
              </a:solidFill>
              <a:latin typeface="Urbane Bold" panose="00000800000000000000" pitchFamily="2" charset="-1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3110324"/>
            <a:ext cx="4572172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Maksymalna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wysokość</a:t>
            </a:r>
            <a:r>
              <a:rPr sz="2400" spc="-4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kaucji</a:t>
            </a:r>
            <a:r>
              <a:rPr lang="pl-PL" sz="2400" dirty="0"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zabezpieczającej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umowę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najmu</a:t>
            </a:r>
            <a:r>
              <a:rPr sz="2400" spc="-4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lokal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u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mieszkalnego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stanowi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b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</a:br>
            <a:r>
              <a:rPr sz="2400" b="1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6-krotność</a:t>
            </a:r>
            <a:r>
              <a:rPr lang="pl-PL" sz="2400" b="1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b="1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miesięcznego</a:t>
            </a:r>
            <a:r>
              <a:rPr lang="pl-PL" sz="2400" b="1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b="1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czynszu</a:t>
            </a:r>
            <a:r>
              <a:rPr lang="pl-PL" sz="2400" b="1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za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dany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lokal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,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obliczanego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według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stawki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10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czynszu</a:t>
            </a:r>
            <a:r>
              <a:rPr lang="pl-PL" sz="2400" spc="-10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obowiązującej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w</a:t>
            </a:r>
            <a:r>
              <a:rPr lang="pl-PL" sz="2400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dniu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podpisania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umowy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najmu</a:t>
            </a:r>
            <a:r>
              <a:rPr lang="pl-PL"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 err="1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lokalu</a:t>
            </a:r>
            <a:r>
              <a:rPr sz="2400" spc="-2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Urbane Light" panose="00000400000000000000" pitchFamily="2" charset="-18"/>
                <a:cs typeface="Trebuchet MS"/>
              </a:rPr>
              <a:t>mieszkalnego.</a:t>
            </a:r>
            <a:endParaRPr sz="2400" dirty="0">
              <a:latin typeface="Urbane Light" panose="00000400000000000000" pitchFamily="2" charset="-18"/>
              <a:cs typeface="Trebuchet MS"/>
            </a:endParaRPr>
          </a:p>
        </p:txBody>
      </p:sp>
      <p:sp>
        <p:nvSpPr>
          <p:cNvPr id="3" name="Trójkąt równoramienny 2">
            <a:extLst>
              <a:ext uri="{FF2B5EF4-FFF2-40B4-BE49-F238E27FC236}">
                <a16:creationId xmlns:a16="http://schemas.microsoft.com/office/drawing/2014/main" id="{CBA2565E-14E9-0303-6F76-647BC423FD44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D6921B9C-156A-26B6-4298-FB8EB2F2F9AE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AC501968-8393-A41F-D3D6-4431119A7D2F}"/>
              </a:ext>
            </a:extLst>
          </p:cNvPr>
          <p:cNvSpPr/>
          <p:nvPr/>
        </p:nvSpPr>
        <p:spPr>
          <a:xfrm>
            <a:off x="5752580" y="2121635"/>
            <a:ext cx="6925516" cy="4234455"/>
          </a:xfrm>
          <a:prstGeom prst="rect">
            <a:avLst/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6800" y="570270"/>
            <a:ext cx="10515600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5400" dirty="0" err="1">
                <a:solidFill>
                  <a:srgbClr val="075691"/>
                </a:solidFill>
                <a:latin typeface="Urbane Bold" panose="00000800000000000000" pitchFamily="2" charset="-18"/>
              </a:rPr>
              <a:t>Szacowany</a:t>
            </a:r>
            <a:r>
              <a:rPr sz="5400" dirty="0">
                <a:solidFill>
                  <a:srgbClr val="075691"/>
                </a:solidFill>
                <a:latin typeface="Urbane Bold" panose="00000800000000000000" pitchFamily="2" charset="-18"/>
              </a:rPr>
              <a:t> </a:t>
            </a:r>
            <a:r>
              <a:rPr sz="5400" dirty="0" err="1">
                <a:solidFill>
                  <a:srgbClr val="075691"/>
                </a:solidFill>
                <a:latin typeface="Urbane Bold" panose="00000800000000000000" pitchFamily="2" charset="-18"/>
              </a:rPr>
              <a:t>czynsz</a:t>
            </a:r>
            <a:r>
              <a:rPr sz="5400" dirty="0">
                <a:solidFill>
                  <a:srgbClr val="075691"/>
                </a:solidFill>
                <a:latin typeface="Urbane Bold" panose="00000800000000000000" pitchFamily="2" charset="-18"/>
              </a:rPr>
              <a:t> w</a:t>
            </a:r>
            <a:r>
              <a:rPr sz="5400" spc="-80" dirty="0">
                <a:solidFill>
                  <a:srgbClr val="075691"/>
                </a:solidFill>
                <a:latin typeface="Urbane Bold" panose="00000800000000000000" pitchFamily="2" charset="-18"/>
              </a:rPr>
              <a:t> </a:t>
            </a:r>
            <a:r>
              <a:rPr sz="54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SIM</a:t>
            </a:r>
            <a:r>
              <a:rPr lang="pl-PL" sz="5400" spc="-5" dirty="0">
                <a:solidFill>
                  <a:srgbClr val="075691"/>
                </a:solidFill>
                <a:latin typeface="Urbane Bold" panose="00000800000000000000" pitchFamily="2" charset="-18"/>
              </a:rPr>
              <a:t> </a:t>
            </a:r>
            <a:endParaRPr sz="5400" dirty="0">
              <a:solidFill>
                <a:srgbClr val="075691"/>
              </a:solidFill>
              <a:latin typeface="Urbane Bold" panose="00000800000000000000" pitchFamily="2" charset="-18"/>
            </a:endParaRPr>
          </a:p>
        </p:txBody>
      </p:sp>
      <p:sp>
        <p:nvSpPr>
          <p:cNvPr id="2" name="Trójkąt równoramienny 1">
            <a:extLst>
              <a:ext uri="{FF2B5EF4-FFF2-40B4-BE49-F238E27FC236}">
                <a16:creationId xmlns:a16="http://schemas.microsoft.com/office/drawing/2014/main" id="{DC49A6F1-7090-F9B5-AD43-17B5F0A37FB0}"/>
              </a:ext>
            </a:extLst>
          </p:cNvPr>
          <p:cNvSpPr/>
          <p:nvPr/>
        </p:nvSpPr>
        <p:spPr>
          <a:xfrm>
            <a:off x="0" y="4869426"/>
            <a:ext cx="609600" cy="1981200"/>
          </a:xfrm>
          <a:prstGeom prst="triangle">
            <a:avLst>
              <a:gd name="adj" fmla="val 0"/>
            </a:avLst>
          </a:prstGeom>
          <a:solidFill>
            <a:srgbClr val="64BC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DCD8BD6D-44BE-2DDD-044B-85D995EF6505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0756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78AECA8-724B-16BE-7A02-67C64D44290A}"/>
              </a:ext>
            </a:extLst>
          </p:cNvPr>
          <p:cNvSpPr/>
          <p:nvPr/>
        </p:nvSpPr>
        <p:spPr>
          <a:xfrm>
            <a:off x="3409305" y="2639589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2A3B629-A03A-8FD8-73B0-EB336A24DE57}"/>
              </a:ext>
            </a:extLst>
          </p:cNvPr>
          <p:cNvSpPr/>
          <p:nvPr/>
        </p:nvSpPr>
        <p:spPr>
          <a:xfrm>
            <a:off x="3420160" y="3413608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754780E-B1B5-DE73-1953-98CC74DF07C8}"/>
              </a:ext>
            </a:extLst>
          </p:cNvPr>
          <p:cNvSpPr/>
          <p:nvPr/>
        </p:nvSpPr>
        <p:spPr>
          <a:xfrm>
            <a:off x="3416474" y="4177039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9D7410AA-D73F-FE90-621E-B2B25C8FFE55}"/>
              </a:ext>
            </a:extLst>
          </p:cNvPr>
          <p:cNvSpPr txBox="1">
            <a:spLocks/>
          </p:cNvSpPr>
          <p:nvPr/>
        </p:nvSpPr>
        <p:spPr>
          <a:xfrm>
            <a:off x="3366584" y="2590800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600" kern="0" spc="-10" dirty="0">
                <a:solidFill>
                  <a:schemeClr val="bg1"/>
                </a:solidFill>
                <a:latin typeface="Urabne"/>
              </a:rPr>
              <a:t>780 ZŁ</a:t>
            </a:r>
            <a:endParaRPr lang="pl-PL" sz="36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96A7F984-2AEB-A6A8-DB79-18259D68D2FA}"/>
              </a:ext>
            </a:extLst>
          </p:cNvPr>
          <p:cNvSpPr txBox="1">
            <a:spLocks/>
          </p:cNvSpPr>
          <p:nvPr/>
        </p:nvSpPr>
        <p:spPr>
          <a:xfrm>
            <a:off x="784260" y="2720310"/>
            <a:ext cx="250629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40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49FA0404-F0E7-9889-365E-DCF8FE4B9A99}"/>
              </a:ext>
            </a:extLst>
          </p:cNvPr>
          <p:cNvSpPr txBox="1">
            <a:spLocks/>
          </p:cNvSpPr>
          <p:nvPr/>
        </p:nvSpPr>
        <p:spPr>
          <a:xfrm>
            <a:off x="3366584" y="3352053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600" kern="0" spc="-10" dirty="0">
                <a:solidFill>
                  <a:schemeClr val="bg1"/>
                </a:solidFill>
                <a:latin typeface="Urabne"/>
              </a:rPr>
              <a:t>975 ZŁ</a:t>
            </a:r>
            <a:endParaRPr lang="pl-PL" sz="36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7B6D216A-2F0E-D924-56D7-D97889F22172}"/>
              </a:ext>
            </a:extLst>
          </p:cNvPr>
          <p:cNvSpPr txBox="1">
            <a:spLocks/>
          </p:cNvSpPr>
          <p:nvPr/>
        </p:nvSpPr>
        <p:spPr>
          <a:xfrm>
            <a:off x="784260" y="3492718"/>
            <a:ext cx="249853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50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E5AF5C9B-CFEC-8A36-FB96-B29C38EB99A4}"/>
              </a:ext>
            </a:extLst>
          </p:cNvPr>
          <p:cNvSpPr txBox="1">
            <a:spLocks/>
          </p:cNvSpPr>
          <p:nvPr/>
        </p:nvSpPr>
        <p:spPr>
          <a:xfrm>
            <a:off x="3392138" y="4142016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600" kern="0" spc="-10" dirty="0">
                <a:solidFill>
                  <a:schemeClr val="bg1"/>
                </a:solidFill>
                <a:latin typeface="Urabne"/>
              </a:rPr>
              <a:t>1170 ZŁ</a:t>
            </a:r>
            <a:endParaRPr lang="pl-PL" sz="36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0C05227B-07FD-365A-E32D-E517C21E0311}"/>
              </a:ext>
            </a:extLst>
          </p:cNvPr>
          <p:cNvSpPr txBox="1">
            <a:spLocks/>
          </p:cNvSpPr>
          <p:nvPr/>
        </p:nvSpPr>
        <p:spPr>
          <a:xfrm>
            <a:off x="784260" y="4265126"/>
            <a:ext cx="250629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60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22AF92B4-0A2B-6ABF-396B-7C5D4D6385A0}"/>
              </a:ext>
            </a:extLst>
          </p:cNvPr>
          <p:cNvSpPr/>
          <p:nvPr/>
        </p:nvSpPr>
        <p:spPr>
          <a:xfrm>
            <a:off x="3413486" y="4934241"/>
            <a:ext cx="2084927" cy="496134"/>
          </a:xfrm>
          <a:prstGeom prst="rect">
            <a:avLst/>
          </a:prstGeom>
          <a:solidFill>
            <a:srgbClr val="075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B5B8459B-D710-A46F-6973-D999C6759BF7}"/>
              </a:ext>
            </a:extLst>
          </p:cNvPr>
          <p:cNvSpPr txBox="1">
            <a:spLocks/>
          </p:cNvSpPr>
          <p:nvPr/>
        </p:nvSpPr>
        <p:spPr>
          <a:xfrm>
            <a:off x="3376051" y="4895887"/>
            <a:ext cx="22098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3600" kern="0" spc="-10" dirty="0">
                <a:solidFill>
                  <a:schemeClr val="bg1"/>
                </a:solidFill>
                <a:latin typeface="Urabne"/>
              </a:rPr>
              <a:t>1365 ZŁ</a:t>
            </a:r>
            <a:endParaRPr lang="pl-PL" sz="3600" b="0" kern="0" dirty="0">
              <a:solidFill>
                <a:schemeClr val="bg1"/>
              </a:solidFill>
              <a:latin typeface="Urabne"/>
            </a:endParaRPr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C3F2F4FD-4E3A-E260-ABE7-A59F342AB938}"/>
              </a:ext>
            </a:extLst>
          </p:cNvPr>
          <p:cNvSpPr txBox="1">
            <a:spLocks/>
          </p:cNvSpPr>
          <p:nvPr/>
        </p:nvSpPr>
        <p:spPr>
          <a:xfrm>
            <a:off x="784260" y="5018997"/>
            <a:ext cx="250629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00" b="1" i="0">
                <a:solidFill>
                  <a:srgbClr val="1780B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pl-PL" sz="2400" kern="0" spc="-10" dirty="0">
                <a:solidFill>
                  <a:schemeClr val="tx1"/>
                </a:solidFill>
                <a:latin typeface="Urbane Light" panose="00000400000000000000" pitchFamily="2" charset="-18"/>
              </a:rPr>
              <a:t>Mieszkanie 70 m</a:t>
            </a:r>
            <a:r>
              <a:rPr lang="pl-PL" sz="2400" spc="30" baseline="25641" dirty="0">
                <a:solidFill>
                  <a:schemeClr val="tx1"/>
                </a:solidFill>
                <a:latin typeface="Urbane Light" panose="00000400000000000000" pitchFamily="2" charset="-18"/>
              </a:rPr>
              <a:t>2</a:t>
            </a:r>
            <a:endParaRPr lang="pl-PL" sz="2400" kern="0" dirty="0">
              <a:solidFill>
                <a:schemeClr val="tx1"/>
              </a:solidFill>
              <a:latin typeface="Urbane Light" panose="000004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BFA25E4-7922-176D-B5C8-3ECDFE14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61957"/>
            <a:ext cx="6248400" cy="38063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4316</TotalTime>
  <Words>1141</Words>
  <Application>Microsoft Office PowerPoint</Application>
  <PresentationFormat>Panoramiczny</PresentationFormat>
  <Paragraphs>145</Paragraphs>
  <Slides>25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25</vt:i4>
      </vt:variant>
    </vt:vector>
  </HeadingPairs>
  <TitlesOfParts>
    <vt:vector size="38" baseType="lpstr">
      <vt:lpstr>Arial</vt:lpstr>
      <vt:lpstr>Barlow</vt:lpstr>
      <vt:lpstr>Calibri</vt:lpstr>
      <vt:lpstr>Times New Roman</vt:lpstr>
      <vt:lpstr>Trebuchet MS</vt:lpstr>
      <vt:lpstr>Urabne</vt:lpstr>
      <vt:lpstr>Urbane Bold</vt:lpstr>
      <vt:lpstr>Urbane Demi Bold</vt:lpstr>
      <vt:lpstr>Urbane Light</vt:lpstr>
      <vt:lpstr>Wingdings</vt:lpstr>
      <vt:lpstr>Wingdings 3</vt:lpstr>
      <vt:lpstr>Office Theme</vt:lpstr>
      <vt:lpstr>Faseta</vt:lpstr>
      <vt:lpstr>Prezentacja programu PowerPoint</vt:lpstr>
      <vt:lpstr>Prezentacja programu PowerPoint</vt:lpstr>
      <vt:lpstr>MIESZKAŃ  które powstaną w wyniku gruntownego remontu dawnej szkoły w Demblinie</vt:lpstr>
      <vt:lpstr>Mieszkania</vt:lpstr>
      <vt:lpstr>Przykładowe mieszkania</vt:lpstr>
      <vt:lpstr>Prezentacja programu PowerPoint</vt:lpstr>
      <vt:lpstr>Prezentacja programu PowerPoint</vt:lpstr>
      <vt:lpstr>Kaucja zabezpieczająca</vt:lpstr>
      <vt:lpstr>Szacowany czynsz w SIM </vt:lpstr>
      <vt:lpstr>Dopłaty  do czynszu</vt:lpstr>
      <vt:lpstr>Najem - koszty</vt:lpstr>
      <vt:lpstr>Dojście do  własności</vt:lpstr>
      <vt:lpstr>Standard  mieszkania</vt:lpstr>
      <vt:lpstr>PROCES  od naboru do najmu</vt:lpstr>
      <vt:lpstr>Nabór</vt:lpstr>
      <vt:lpstr>Wnioski należy  składać:</vt:lpstr>
      <vt:lpstr>Możliwość udziału w programie - 2 podstawowe kryteria!</vt:lpstr>
      <vt:lpstr>Kryteria punktowe – Uchwała Rady Gminy Wietrzychowice</vt:lpstr>
      <vt:lpstr>Prezentacja programu PowerPoint</vt:lpstr>
      <vt:lpstr>Prezentacja programu PowerPoint</vt:lpstr>
      <vt:lpstr>Suma miesięcznych dochodów (netto) za 2022 rok:</vt:lpstr>
      <vt:lpstr>Prezentacja programu PowerPoint</vt:lpstr>
      <vt:lpstr>Prezentacja programu PowerPoint</vt:lpstr>
      <vt:lpstr>WYBÓR mieszkania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 Podkarpacie</dc:title>
  <dc:creator>SIM Boguchwała</dc:creator>
  <cp:lastModifiedBy>Grzegorz Kogut</cp:lastModifiedBy>
  <cp:revision>129</cp:revision>
  <cp:lastPrinted>2023-07-10T19:53:28Z</cp:lastPrinted>
  <dcterms:created xsi:type="dcterms:W3CDTF">2023-02-23T16:21:55Z</dcterms:created>
  <dcterms:modified xsi:type="dcterms:W3CDTF">2024-07-19T11:28:01Z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2022-05-11T00:00:00Z</vt:filetime>
  </property>
  <property fmtid="{D5CDD505-2E9C-101B-9397-08002B2CF9AE}" pid="3" name="Creator">
    <vt:lpwstr>Microsoft® PowerPoint® dla Microsoft 365</vt:lpwstr>
  </property>
  <property fmtid="{D5CDD505-2E9C-101B-9397-08002B2CF9AE}" pid="4" name="LastSaved">
    <vt:filetime>2023-02-23T00:00:00Z</vt:filetime>
  </property>
</Properties>
</file>