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256" r:id="rId2"/>
    <p:sldId id="262" r:id="rId3"/>
    <p:sldId id="411" r:id="rId4"/>
    <p:sldId id="427" r:id="rId5"/>
    <p:sldId id="415" r:id="rId6"/>
    <p:sldId id="414" r:id="rId7"/>
    <p:sldId id="416" r:id="rId8"/>
    <p:sldId id="417" r:id="rId9"/>
    <p:sldId id="419" r:id="rId10"/>
    <p:sldId id="421" r:id="rId11"/>
    <p:sldId id="418" r:id="rId12"/>
    <p:sldId id="420" r:id="rId13"/>
    <p:sldId id="422" r:id="rId14"/>
    <p:sldId id="423" r:id="rId15"/>
    <p:sldId id="425" r:id="rId16"/>
    <p:sldId id="426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81" d="100"/>
          <a:sy n="81" d="100"/>
        </p:scale>
        <p:origin x="-300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11A6A15-6E39-4FFA-B5DC-89EB633E6D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8300" y="1371600"/>
            <a:ext cx="8127574" cy="2736443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A169311-3201-45EC-B973-82EC27DA5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38300" y="4299358"/>
            <a:ext cx="8127574" cy="1187042"/>
          </a:xfrm>
        </p:spPr>
        <p:txBody>
          <a:bodyPr>
            <a:normAutofit/>
          </a:bodyPr>
          <a:lstStyle>
            <a:lvl1pPr marL="0" indent="0" algn="l">
              <a:buNone/>
              <a:defRPr sz="1800" cap="all" spc="2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29AE4B9-EDEF-4A2C-B464-332C5C624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2B4C951-4861-4549-8E72-CEECA89E4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F2E1401-5637-41BC-AC21-891056450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28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62B3747-9ADB-4FCC-89CE-6E84D1347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DAEC9C6-5D7D-4249-8820-D4C99D0AE8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21F35F7-46A1-40A9-ACD7-C49239926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A345637-B780-4999-A87D-0039BC5A9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CD9777F-E471-4CC5-B27B-137CB061E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634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BDCB1D-064E-46DE-B533-7CDA331EE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2748406"/>
            <a:ext cx="8115300" cy="273799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FD222C0-D002-4A94-BAFF-FD1A1CCA6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1371600"/>
            <a:ext cx="8115300" cy="133327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53E7D7E-EC9F-4AA5-A559-EF556C6AD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677A8EE-88C1-400C-A23F-656DC76B9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3C245A4-F9C6-44E9-929F-78C657C8B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779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30DF34F-B65E-4FA0-87E8-8890F482B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9382348" cy="13716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D625A67-10CA-4531-93E1-39892C087E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38297" y="2057400"/>
            <a:ext cx="4553103" cy="41250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622BE36-0CAF-4D92-9AC2-9249276B96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7000" y="2057400"/>
            <a:ext cx="4543647" cy="4125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3C36479-3B04-43BD-9B59-DBF6CA2BF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CFD4449-57DB-41D2-B49E-694E7C13F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E60CC2C-E50B-47D2-B62F-D5C4C9CDA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8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948530B-D0F2-4FC4-A10F-1E54EF82C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755118"/>
            <a:ext cx="9378304" cy="122276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868865C-9D06-4FA3-BA3D-7187BB41B5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2034147"/>
            <a:ext cx="4529391" cy="681591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2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F656570-8F97-4B7E-A805-96925AC47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38300" y="2748405"/>
            <a:ext cx="4529391" cy="344125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057EF54-F63F-4730-99EE-0E472578F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7213" y="2034147"/>
            <a:ext cx="4529391" cy="681591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2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5908453E-B012-4889-9F49-E1351532AD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87213" y="2748405"/>
            <a:ext cx="4529391" cy="344125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E89FC47A-8514-4C98-B1BE-FF6CC666C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CED4301A-D375-4163-9488-27A9CDC6F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6EED6105-4A37-4D4B-9BE8-715FB732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737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D13007F-6649-4D23-8869-C1CC29D00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688B85A1-41F9-4BC1-9C40-3E5D5C042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7B23774-EAA9-47ED-87EF-EE2B29A25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2526550-DD4D-45E2-8916-8314C5D06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684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1B35FACD-1A4D-49F3-8EA8-21B5C1A6A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C4FFD9DD-0E4E-4C36-AF85-B3EAD7FE6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76E6F4C8-14FA-4405-85EE-ABF53FB03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254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88E7C28-5DEE-493D-ABAD-38E4F2D75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621" y="1085481"/>
            <a:ext cx="3651180" cy="1657719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A5E79C5-E567-4F12-96B8-8BBEAE3D8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6900" y="1132676"/>
            <a:ext cx="5289480" cy="4728374"/>
          </a:xfrm>
        </p:spPr>
        <p:txBody>
          <a:bodyPr/>
          <a:lstStyle>
            <a:lvl1pPr>
              <a:lnSpc>
                <a:spcPct val="110000"/>
              </a:lnSpc>
              <a:defRPr sz="3200"/>
            </a:lvl1pPr>
            <a:lvl2pPr>
              <a:lnSpc>
                <a:spcPct val="110000"/>
              </a:lnSpc>
              <a:defRPr sz="2800"/>
            </a:lvl2pPr>
            <a:lvl3pPr>
              <a:lnSpc>
                <a:spcPct val="110000"/>
              </a:lnSpc>
              <a:defRPr sz="2400"/>
            </a:lvl3pPr>
            <a:lvl4pPr>
              <a:lnSpc>
                <a:spcPct val="110000"/>
              </a:lnSpc>
              <a:defRPr sz="2000"/>
            </a:lvl4pPr>
            <a:lvl5pPr>
              <a:lnSpc>
                <a:spcPct val="110000"/>
              </a:lnSpc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5733DF7F-0B5C-40CE-A65F-779FA7EFBF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25621" y="2748406"/>
            <a:ext cx="3651180" cy="3112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4022248C-1826-4833-9592-383B5873A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E80219DC-2646-42AD-897A-EB765DCBE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AF238D7-4EEA-475B-B1CA-C44B89BEA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277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2DD65BE-C907-4660-A586-71C6A1D10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1085481"/>
            <a:ext cx="3657600" cy="1657719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044C8A9-67DF-419C-B2FC-3A879CCEF3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76900" y="1061885"/>
            <a:ext cx="5331069" cy="477556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EDA94A1-3058-402A-9C3F-2F210D91D9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19200" y="2748406"/>
            <a:ext cx="3657600" cy="31126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BC3CA50-C8D8-4F83-B2F6-BCE825866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57E5BE3-7B02-4281-BD90-C1FAAF636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2FE256D-ACD5-438F-BA6F-605E5260E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15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EAD0E6-AD36-493C-9DC3-5ACC2059E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8915402" cy="1371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10B8558-FA83-4F6C-A6D1-2DF9D3F74B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38299" y="2057399"/>
            <a:ext cx="8915401" cy="41148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B6DE619-0CC6-4480-ABDE-277D36BDF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40791E6-BE35-4ECA-8AD1-E8EC09B85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1F94606-B928-42D6-85CC-9576F60E3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461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D7F18D8A-5002-491C-922A-E9624E2DBD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65882C6-2BE9-4E25-B8BB-A2346A2B0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C7BEFF9-B3BC-4C07-BF6C-2E3C91B54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1BCC-AD73-4203-A5A6-E62EB28B0FE6}" type="datetimeFigureOut">
              <a:rPr lang="en-US" smtClean="0"/>
              <a:t>4/16/2023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E0F4CF6-CDF1-4AFD-8319-71FD4FED4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E01A026-57F4-47F7-B4F0-E0D48E012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F8FC-4B86-4690-8888-22AB2F781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727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7F31A689-589E-4A73-9313-EF44F7E4E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685800"/>
            <a:ext cx="8915402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CB2B11B8-9E77-4144-B9C1-FD164D9A1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8300" y="2057400"/>
            <a:ext cx="8915402" cy="4137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D06E4CC-CF79-4C8D-9E5F-1BB517435A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-1001475" y="1517536"/>
            <a:ext cx="28011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fld id="{B6D41BCC-AD73-4203-A5A6-E62EB28B0FE6}" type="datetimeFigureOut">
              <a:rPr lang="en-US" smtClean="0"/>
              <a:pPr/>
              <a:t>4/16/2023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3D79449-05F6-4BC7-95DF-F04E1F1614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118764" y="4237870"/>
            <a:ext cx="3344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9317FE5-2D1F-4ECC-9460-08145C3BB9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28877" y="6319138"/>
            <a:ext cx="7106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100" baseline="0">
                <a:solidFill>
                  <a:schemeClr val="tx1"/>
                </a:solidFill>
              </a:defRPr>
            </a:lvl1pPr>
          </a:lstStyle>
          <a:p>
            <a:fld id="{D637F8FC-4B86-4690-8888-22AB2F781B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393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01" r:id="rId5"/>
    <p:sldLayoutId id="2147483706" r:id="rId6"/>
    <p:sldLayoutId id="2147483702" r:id="rId7"/>
    <p:sldLayoutId id="2147483703" r:id="rId8"/>
    <p:sldLayoutId id="2147483704" r:id="rId9"/>
    <p:sldLayoutId id="2147483705" r:id="rId10"/>
    <p:sldLayoutId id="2147483707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BE229233-9672-4675-99B7-6CBCEF1CD41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EC5FF010-B53C-46BE-BEEF-AF926A00F67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1226014" y="2057400"/>
            <a:ext cx="3650786" cy="2743201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Jigsaw Puzzles w plastikowych figurach">
            <a:extLst>
              <a:ext uri="{FF2B5EF4-FFF2-40B4-BE49-F238E27FC236}">
                <a16:creationId xmlns="" xmlns:a16="http://schemas.microsoft.com/office/drawing/2014/main" id="{C6E46DF9-3B27-184F-3A55-98BFAA5D50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51" r="10982" b="-1"/>
          <a:stretch/>
        </p:blipFill>
        <p:spPr>
          <a:xfrm>
            <a:off x="4876800" y="-2"/>
            <a:ext cx="7315200" cy="685800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="" xmlns:a16="http://schemas.microsoft.com/office/drawing/2014/main" id="{8509AD9C-1F43-4138-A72B-8CA988EDD47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876800" y="2057400"/>
            <a:ext cx="3238500" cy="2743201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="" xmlns:a16="http://schemas.microsoft.com/office/drawing/2014/main" id="{B759B4F1-1D94-695C-FC9E-AA330160D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6014" y="2502489"/>
            <a:ext cx="3432139" cy="1853023"/>
          </a:xfrm>
        </p:spPr>
        <p:txBody>
          <a:bodyPr anchor="ctr">
            <a:normAutofit/>
          </a:bodyPr>
          <a:lstStyle/>
          <a:p>
            <a:r>
              <a:rPr lang="pl-PL" sz="3200" dirty="0"/>
              <a:t>KONSULTACJE</a:t>
            </a:r>
            <a:br>
              <a:rPr lang="pl-PL" sz="3200" dirty="0"/>
            </a:br>
            <a:r>
              <a:rPr lang="pl-PL" sz="3200" dirty="0"/>
              <a:t>SPOŁECZNE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="" xmlns:a16="http://schemas.microsoft.com/office/drawing/2014/main" id="{493660B7-7FC6-BE81-1444-8D6DCFFC42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3454" y="2527656"/>
            <a:ext cx="2460065" cy="1932584"/>
          </a:xfrm>
        </p:spPr>
        <p:txBody>
          <a:bodyPr anchor="ctr">
            <a:normAutofit fontScale="62500" lnSpcReduction="20000"/>
          </a:bodyPr>
          <a:lstStyle/>
          <a:p>
            <a:r>
              <a:rPr lang="pl-PL" sz="1600" dirty="0">
                <a:effectLst/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Konsultacje społeczne są współfinansowane ze środków Unii Europejskiej w ramach poddziałania 19.1 „Wsparcie przygotowawcze”                  w ramach działania „Wsparcie dla rozwoju lokalnego w ramach inicjatywy LEADER PROW 2014-2020”. </a:t>
            </a:r>
          </a:p>
          <a:p>
            <a:endParaRPr lang="pl-PL" sz="1600" dirty="0"/>
          </a:p>
        </p:txBody>
      </p:sp>
      <p:pic>
        <p:nvPicPr>
          <p:cNvPr id="5" name="image4.jpeg">
            <a:extLst>
              <a:ext uri="{FF2B5EF4-FFF2-40B4-BE49-F238E27FC236}">
                <a16:creationId xmlns="" xmlns:a16="http://schemas.microsoft.com/office/drawing/2014/main" id="{85D4DE70-D47E-265F-D85C-C3EBA012EC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57" y="262731"/>
            <a:ext cx="819150" cy="59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1.jpeg">
            <a:extLst>
              <a:ext uri="{FF2B5EF4-FFF2-40B4-BE49-F238E27FC236}">
                <a16:creationId xmlns="" xmlns:a16="http://schemas.microsoft.com/office/drawing/2014/main" id="{22FCB476-670F-BAC8-B081-B0D2D58F8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864" y="238198"/>
            <a:ext cx="1096963" cy="595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2.jpeg" descr="leader">
            <a:extLst>
              <a:ext uri="{FF2B5EF4-FFF2-40B4-BE49-F238E27FC236}">
                <a16:creationId xmlns="" xmlns:a16="http://schemas.microsoft.com/office/drawing/2014/main" id="{981EE14F-5E5C-4F99-E6C8-43234DFE4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343" y="280987"/>
            <a:ext cx="596900" cy="56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3.jpeg" descr="http://mazowieckie.ksow.pl/typo3temp/pics/13c8f5ec77.jpg">
            <a:extLst>
              <a:ext uri="{FF2B5EF4-FFF2-40B4-BE49-F238E27FC236}">
                <a16:creationId xmlns="" xmlns:a16="http://schemas.microsoft.com/office/drawing/2014/main" id="{CC0A5A80-0608-587B-D28A-3B96FADF5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733" y="224631"/>
            <a:ext cx="1095375" cy="63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Kamera 15">
            <a:extLst>
              <a:ext uri="{FF2B5EF4-FFF2-40B4-BE49-F238E27FC236}">
                <a16:creationId xmlns="" xmlns:a16="http://schemas.microsoft.com/office/drawing/2014/main" id="{79220435-352A-33B7-C627-C2C9E1D952EC}"/>
              </a:ext>
            </a:extLst>
          </p:cNvPr>
          <p:cNvPicPr>
            <a:picLocks noChangeAspect="1"/>
            <a:extLst>
              <a:ext uri="{51228E76-BA90-4043-B771-695A4F85340A}">
                <alf:liveFeedProps xmlns="" xmlns:alf="http://schemas.microsoft.com/office/drawing/2021/livefeed"/>
              </a:ext>
            </a:extLst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09858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9A37F6AE-D441-9EB8-5CEA-A82BAB334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1" y="3054927"/>
            <a:ext cx="3467099" cy="1745673"/>
          </a:xfrm>
        </p:spPr>
        <p:txBody>
          <a:bodyPr anchor="b">
            <a:normAutofit/>
          </a:bodyPr>
          <a:lstStyle/>
          <a:p>
            <a:r>
              <a:rPr lang="pl-PL" sz="3000"/>
              <a:t>Grupy </a:t>
            </a:r>
            <a:r>
              <a:rPr lang="pl-PL" sz="3000" err="1"/>
              <a:t>defowaryzowane</a:t>
            </a:r>
            <a:r>
              <a:rPr lang="pl-PL" sz="3000"/>
              <a:t>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09AF69D1-7138-EF28-B043-18727A21B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685800"/>
            <a:ext cx="4902626" cy="5508859"/>
          </a:xfrm>
        </p:spPr>
        <p:txBody>
          <a:bodyPr>
            <a:normAutofit/>
          </a:bodyPr>
          <a:lstStyle/>
          <a:p>
            <a:r>
              <a:rPr lang="pl-PL" sz="2400" b="1" dirty="0"/>
              <a:t>Osoby niepełnosprawne </a:t>
            </a:r>
          </a:p>
          <a:p>
            <a:r>
              <a:rPr lang="pl-PL" sz="2400" b="1" dirty="0"/>
              <a:t>Osoby powyżej 60 roku życia</a:t>
            </a:r>
          </a:p>
          <a:p>
            <a:r>
              <a:rPr lang="pl-PL" sz="2400" b="1" i="0" dirty="0">
                <a:effectLst/>
              </a:rPr>
              <a:t>Dzieci, młodzież oraz osoby uczące się do 25 roku życia</a:t>
            </a:r>
          </a:p>
          <a:p>
            <a:r>
              <a:rPr lang="pl-PL" sz="2400" b="1" i="0" dirty="0">
                <a:effectLst/>
              </a:rPr>
              <a:t>Osoby nieaktywne zawodowo</a:t>
            </a:r>
          </a:p>
          <a:p>
            <a:r>
              <a:rPr lang="pl-PL" sz="2400" b="1" dirty="0"/>
              <a:t>Kobiety </a:t>
            </a:r>
          </a:p>
          <a:p>
            <a:r>
              <a:rPr lang="pl-PL" sz="2400" b="1" dirty="0"/>
              <a:t>Inni- migranci</a:t>
            </a:r>
          </a:p>
        </p:txBody>
      </p:sp>
      <p:pic>
        <p:nvPicPr>
          <p:cNvPr id="4" name="Picture 3" descr="Jigsaw Puzzles w plastikowych figurach">
            <a:extLst>
              <a:ext uri="{FF2B5EF4-FFF2-40B4-BE49-F238E27FC236}">
                <a16:creationId xmlns="" xmlns:a16="http://schemas.microsoft.com/office/drawing/2014/main" id="{4F88532B-79A4-7B3A-0CC0-A566D65F32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09" r="20354"/>
          <a:stretch/>
        </p:blipFill>
        <p:spPr>
          <a:xfrm>
            <a:off x="1601783" y="685800"/>
            <a:ext cx="1635135" cy="2057400"/>
          </a:xfrm>
          <a:prstGeom prst="rect">
            <a:avLst/>
          </a:prstGeom>
          <a:noFill/>
        </p:spPr>
      </p:pic>
      <p:sp>
        <p:nvSpPr>
          <p:cNvPr id="15" name="Date Placeholder 3">
            <a:extLst>
              <a:ext uri="{FF2B5EF4-FFF2-40B4-BE49-F238E27FC236}">
                <a16:creationId xmlns="" xmlns:a16="http://schemas.microsoft.com/office/drawing/2014/main" id="{B9EB0472-F505-4D1D-A3EE-FED6D85BC9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42CE256-A16D-4C05-82F9-D2517162EDD4}" type="datetime1">
              <a:rPr lang="en-US" smtClean="0"/>
              <a:pPr>
                <a:spcAft>
                  <a:spcPts val="600"/>
                </a:spcAft>
              </a:pPr>
              <a:t>4/16/2023</a:t>
            </a:fld>
            <a:endParaRPr lang="en-US"/>
          </a:p>
        </p:txBody>
      </p:sp>
      <p:sp>
        <p:nvSpPr>
          <p:cNvPr id="16" name="Footer Placeholder 4">
            <a:extLst>
              <a:ext uri="{FF2B5EF4-FFF2-40B4-BE49-F238E27FC236}">
                <a16:creationId xmlns="" xmlns:a16="http://schemas.microsoft.com/office/drawing/2014/main" id="{C3699620-738E-4A53-8C81-FFFBBBCBB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="" xmlns:a16="http://schemas.microsoft.com/office/drawing/2014/main" id="{3109FE0B-0AFC-4929-8515-CCE334CA8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15563AB-8317-4F4A-8C10-D6F570F02A77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536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808C1506-C3D1-2F53-191B-122A7F9E5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1" y="3054927"/>
            <a:ext cx="3467099" cy="1745673"/>
          </a:xfrm>
        </p:spPr>
        <p:txBody>
          <a:bodyPr anchor="b">
            <a:normAutofit/>
          </a:bodyPr>
          <a:lstStyle/>
          <a:p>
            <a:r>
              <a:rPr lang="pl-PL"/>
              <a:t>ZAKRES WSPARCIA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72452A16-CDF4-DA0B-2556-3B0509527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685800"/>
            <a:ext cx="4902626" cy="55088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/>
              <a:t>1. ROZWÓJ PRZEDSIĘBIORCZOŚCI</a:t>
            </a:r>
          </a:p>
          <a:p>
            <a:pPr>
              <a:buFontTx/>
              <a:buChar char="-"/>
            </a:pPr>
            <a:r>
              <a:rPr lang="pl-PL" i="1" dirty="0"/>
              <a:t>podejmowanie pozarolniczej działalności gospodarczej przez osoby fizyczne</a:t>
            </a:r>
          </a:p>
          <a:p>
            <a:pPr>
              <a:buFontTx/>
              <a:buChar char="-"/>
            </a:pPr>
            <a:r>
              <a:rPr lang="pl-PL" i="1" dirty="0"/>
              <a:t>rozwijanie pozarolniczej działalności gospodarczej</a:t>
            </a:r>
          </a:p>
          <a:p>
            <a:pPr>
              <a:buFontTx/>
              <a:buChar char="-"/>
            </a:pPr>
            <a:r>
              <a:rPr lang="pl-PL" i="1" dirty="0"/>
              <a:t>rozwijanie przedsiębiorstw społecznych</a:t>
            </a:r>
          </a:p>
          <a:p>
            <a:pPr marL="0" indent="0">
              <a:buNone/>
            </a:pPr>
            <a:r>
              <a:rPr lang="pl-PL" b="1" dirty="0"/>
              <a:t>2. ROZWÓJ POZAROLNICZYCH FUNKCJI GOSPODARSTW ROLNYCH</a:t>
            </a:r>
          </a:p>
          <a:p>
            <a:pPr>
              <a:buFontTx/>
              <a:buChar char="-"/>
            </a:pPr>
            <a:r>
              <a:rPr lang="pl-PL" i="1" dirty="0"/>
              <a:t>gospodarstw agroturystycznych</a:t>
            </a:r>
          </a:p>
          <a:p>
            <a:pPr>
              <a:buFontTx/>
              <a:buChar char="-"/>
            </a:pPr>
            <a:r>
              <a:rPr lang="pl-PL" i="1" dirty="0"/>
              <a:t>zagród edukacyjnych</a:t>
            </a:r>
          </a:p>
          <a:p>
            <a:pPr>
              <a:buFontTx/>
              <a:buChar char="-"/>
            </a:pPr>
            <a:r>
              <a:rPr lang="pl-PL" i="1" dirty="0"/>
              <a:t>gospodarstw opiekuńczych </a:t>
            </a:r>
          </a:p>
          <a:p>
            <a:pPr>
              <a:buFontTx/>
              <a:buChar char="-"/>
            </a:pPr>
            <a:r>
              <a:rPr lang="pl-PL" i="1" dirty="0"/>
              <a:t>rozwój współpracy w ramach krótkich łańcuchów żywnościowych </a:t>
            </a:r>
          </a:p>
        </p:txBody>
      </p:sp>
      <p:pic>
        <p:nvPicPr>
          <p:cNvPr id="4" name="Picture 3" descr="Jigsaw Puzzles w plastikowych figurach">
            <a:extLst>
              <a:ext uri="{FF2B5EF4-FFF2-40B4-BE49-F238E27FC236}">
                <a16:creationId xmlns="" xmlns:a16="http://schemas.microsoft.com/office/drawing/2014/main" id="{F526D65A-9F5A-DEF0-5511-95FE3030BD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773" r="18519" b="2"/>
          <a:stretch/>
        </p:blipFill>
        <p:spPr>
          <a:xfrm>
            <a:off x="1547233" y="685800"/>
            <a:ext cx="1744235" cy="2057400"/>
          </a:xfrm>
          <a:prstGeom prst="rect">
            <a:avLst/>
          </a:prstGeom>
          <a:noFill/>
        </p:spPr>
      </p:pic>
      <p:sp>
        <p:nvSpPr>
          <p:cNvPr id="9" name="Date Placeholder 3">
            <a:extLst>
              <a:ext uri="{FF2B5EF4-FFF2-40B4-BE49-F238E27FC236}">
                <a16:creationId xmlns="" xmlns:a16="http://schemas.microsoft.com/office/drawing/2014/main" id="{D43CCAB2-22D6-47AE-BDF4-5E1E0EDFDC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42CE256-A16D-4C05-82F9-D2517162EDD4}" type="datetime1">
              <a:rPr lang="en-US" smtClean="0"/>
              <a:pPr>
                <a:spcAft>
                  <a:spcPts val="600"/>
                </a:spcAft>
              </a:pPr>
              <a:t>4/16/2023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="" xmlns:a16="http://schemas.microsoft.com/office/drawing/2014/main" id="{F4AD6949-88FF-48FF-8190-99C87E364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="" xmlns:a16="http://schemas.microsoft.com/office/drawing/2014/main" id="{50E2B0EB-3E00-4ED9-8E36-A8AF03FD3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15563AB-8317-4F4A-8C10-D6F570F02A77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993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808C1506-C3D1-2F53-191B-122A7F9E5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1" y="3054927"/>
            <a:ext cx="3467099" cy="1745673"/>
          </a:xfrm>
        </p:spPr>
        <p:txBody>
          <a:bodyPr anchor="b">
            <a:normAutofit/>
          </a:bodyPr>
          <a:lstStyle/>
          <a:p>
            <a:r>
              <a:rPr lang="pl-PL"/>
              <a:t>ZAKRES WSPARCIA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72452A16-CDF4-DA0B-2556-3B0509527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4267" y="583600"/>
            <a:ext cx="4902626" cy="5508859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endParaRPr lang="pl-PL" sz="1800" dirty="0"/>
          </a:p>
          <a:p>
            <a:pPr marL="0" indent="0">
              <a:lnSpc>
                <a:spcPct val="110000"/>
              </a:lnSpc>
              <a:buNone/>
            </a:pPr>
            <a:r>
              <a:rPr lang="pl-PL" sz="1800" dirty="0"/>
              <a:t>4. POPRAWA DOSTĘPU DO USŁUG DLA LOKALNYCH SPOŁECZNOŚCI</a:t>
            </a:r>
          </a:p>
          <a:p>
            <a:pPr marL="0" indent="0">
              <a:lnSpc>
                <a:spcPct val="110000"/>
              </a:lnSpc>
              <a:buNone/>
            </a:pPr>
            <a:endParaRPr lang="pl-PL" sz="1800" dirty="0"/>
          </a:p>
          <a:p>
            <a:pPr marL="0" indent="0">
              <a:lnSpc>
                <a:spcPct val="110000"/>
              </a:lnSpc>
              <a:buNone/>
            </a:pPr>
            <a:r>
              <a:rPr lang="pl-PL" sz="1800" dirty="0"/>
              <a:t>5. PRZYGOTOWANIE KONCEPCJI INTELIGNTNEJ WSI</a:t>
            </a:r>
          </a:p>
          <a:p>
            <a:pPr marL="0" indent="0">
              <a:lnSpc>
                <a:spcPct val="110000"/>
              </a:lnSpc>
              <a:buNone/>
            </a:pPr>
            <a:endParaRPr lang="pl-PL" sz="1800" dirty="0"/>
          </a:p>
          <a:p>
            <a:pPr marL="0" indent="0">
              <a:lnSpc>
                <a:spcPct val="110000"/>
              </a:lnSpc>
              <a:buNone/>
            </a:pPr>
            <a:r>
              <a:rPr lang="pl-PL" sz="1800" dirty="0"/>
              <a:t>6. POPRAWA DOSTĘPU DO MAŁEJ INSTRAKTUKTURY PUBLICZNEJ</a:t>
            </a:r>
          </a:p>
          <a:p>
            <a:pPr marL="0" indent="0">
              <a:lnSpc>
                <a:spcPct val="110000"/>
              </a:lnSpc>
              <a:buNone/>
            </a:pPr>
            <a:endParaRPr lang="pl-PL" sz="1800" dirty="0"/>
          </a:p>
          <a:p>
            <a:pPr marL="0" indent="0">
              <a:lnSpc>
                <a:spcPct val="110000"/>
              </a:lnSpc>
              <a:buNone/>
            </a:pPr>
            <a:r>
              <a:rPr lang="pl-PL" sz="1800" dirty="0"/>
              <a:t>7. KSZTAŁTOWANIE ŚWIADOMOŚCI OBYWATELSKIEJ</a:t>
            </a:r>
          </a:p>
          <a:p>
            <a:pPr marL="0" indent="0">
              <a:lnSpc>
                <a:spcPct val="110000"/>
              </a:lnSpc>
              <a:buNone/>
            </a:pPr>
            <a:endParaRPr lang="pl-PL" sz="1800" dirty="0"/>
          </a:p>
          <a:p>
            <a:pPr marL="0" indent="0">
              <a:lnSpc>
                <a:spcPct val="110000"/>
              </a:lnSpc>
              <a:buNone/>
            </a:pPr>
            <a:r>
              <a:rPr lang="pl-PL" sz="1800" dirty="0"/>
              <a:t>8. WŁĄCZENIE SPOŁECZNE OSÓB W NIEKORZYSTYCH SYTUACJACH</a:t>
            </a:r>
            <a:r>
              <a:rPr lang="pl-PL" sz="1200" dirty="0"/>
              <a:t>. </a:t>
            </a:r>
          </a:p>
        </p:txBody>
      </p:sp>
      <p:pic>
        <p:nvPicPr>
          <p:cNvPr id="4" name="Picture 3" descr="Jigsaw Puzzles w plastikowych figurach">
            <a:extLst>
              <a:ext uri="{FF2B5EF4-FFF2-40B4-BE49-F238E27FC236}">
                <a16:creationId xmlns="" xmlns:a16="http://schemas.microsoft.com/office/drawing/2014/main" id="{F526D65A-9F5A-DEF0-5511-95FE3030BD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773" r="18519" b="2"/>
          <a:stretch/>
        </p:blipFill>
        <p:spPr>
          <a:xfrm>
            <a:off x="1547233" y="685800"/>
            <a:ext cx="1744235" cy="2057400"/>
          </a:xfrm>
          <a:prstGeom prst="rect">
            <a:avLst/>
          </a:prstGeom>
          <a:noFill/>
        </p:spPr>
      </p:pic>
      <p:sp>
        <p:nvSpPr>
          <p:cNvPr id="9" name="Date Placeholder 3">
            <a:extLst>
              <a:ext uri="{FF2B5EF4-FFF2-40B4-BE49-F238E27FC236}">
                <a16:creationId xmlns="" xmlns:a16="http://schemas.microsoft.com/office/drawing/2014/main" id="{D43CCAB2-22D6-47AE-BDF4-5E1E0EDFDC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42CE256-A16D-4C05-82F9-D2517162EDD4}" type="datetime1">
              <a:rPr lang="en-US" smtClean="0"/>
              <a:pPr>
                <a:spcAft>
                  <a:spcPts val="600"/>
                </a:spcAft>
              </a:pPr>
              <a:t>4/16/2023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="" xmlns:a16="http://schemas.microsoft.com/office/drawing/2014/main" id="{F4AD6949-88FF-48FF-8190-99C87E364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="" xmlns:a16="http://schemas.microsoft.com/office/drawing/2014/main" id="{50E2B0EB-3E00-4ED9-8E36-A8AF03FD3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15563AB-8317-4F4A-8C10-D6F570F02A77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444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8A03251-7014-2FA4-A11B-05517E61D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581" y="3095580"/>
            <a:ext cx="3467099" cy="1745673"/>
          </a:xfrm>
        </p:spPr>
        <p:txBody>
          <a:bodyPr anchor="b">
            <a:normAutofit/>
          </a:bodyPr>
          <a:lstStyle/>
          <a:p>
            <a:r>
              <a:rPr lang="pl-PL" dirty="0"/>
              <a:t>Gospodarstwo agroturystyczne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4E49A2E0-46C0-82E4-3A77-45B9DD763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685800"/>
            <a:ext cx="4902626" cy="5508859"/>
          </a:xfrm>
        </p:spPr>
        <p:txBody>
          <a:bodyPr>
            <a:normAutofit/>
          </a:bodyPr>
          <a:lstStyle/>
          <a:p>
            <a:r>
              <a:rPr lang="pl-PL" dirty="0"/>
              <a:t>To czynne gospodarstwo rolne, w którym świadczenie usług turystycznych odbywa się w oparciu o zabudowania, grunty i inne zasoby tego gospodarstwa, bez zmiany ich charakteru i naruszania podstawowej funkcji, jaką jest zachowanie zdolności do produkcji rolnej.</a:t>
            </a:r>
          </a:p>
          <a:p>
            <a:r>
              <a:rPr lang="pl-PL" b="1" dirty="0"/>
              <a:t>Warunki kwalifikowalności</a:t>
            </a:r>
            <a:r>
              <a:rPr lang="pl-PL" dirty="0"/>
              <a:t>:</a:t>
            </a:r>
          </a:p>
          <a:p>
            <a:pPr marL="342900" indent="-342900">
              <a:buAutoNum type="arabicPeriod"/>
            </a:pPr>
            <a:r>
              <a:rPr lang="pl-PL" dirty="0"/>
              <a:t>Koncepcja wdrożenia systemów jakości wiejskiej bazy noclegowej oraz rozwoju usług czasu wolnego i gospodarki doświadczeń</a:t>
            </a:r>
          </a:p>
          <a:p>
            <a:pPr marL="342900" indent="-342900">
              <a:buAutoNum type="arabicPeriod"/>
            </a:pPr>
            <a:r>
              <a:rPr lang="pl-PL" dirty="0"/>
              <a:t>Przystąpienie do organizacji zrzeszającej </a:t>
            </a:r>
            <a:r>
              <a:rPr lang="pl-PL" dirty="0" err="1"/>
              <a:t>kwaterodawców</a:t>
            </a:r>
            <a:r>
              <a:rPr lang="pl-PL" dirty="0"/>
              <a:t> wiejskich nie później niż w dniu złożenia wniosku o płatność</a:t>
            </a:r>
          </a:p>
        </p:txBody>
      </p:sp>
      <p:pic>
        <p:nvPicPr>
          <p:cNvPr id="4" name="Picture 3" descr="Jigsaw Puzzles w plastikowych figurach">
            <a:extLst>
              <a:ext uri="{FF2B5EF4-FFF2-40B4-BE49-F238E27FC236}">
                <a16:creationId xmlns="" xmlns:a16="http://schemas.microsoft.com/office/drawing/2014/main" id="{79AB5B25-B43B-28D7-FF0A-95109F089A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18" r="24565" b="2"/>
          <a:stretch/>
        </p:blipFill>
        <p:spPr>
          <a:xfrm>
            <a:off x="1726847" y="685800"/>
            <a:ext cx="1385007" cy="2057400"/>
          </a:xfrm>
          <a:prstGeom prst="rect">
            <a:avLst/>
          </a:prstGeom>
          <a:noFill/>
        </p:spPr>
      </p:pic>
      <p:sp>
        <p:nvSpPr>
          <p:cNvPr id="9" name="Date Placeholder 3">
            <a:extLst>
              <a:ext uri="{FF2B5EF4-FFF2-40B4-BE49-F238E27FC236}">
                <a16:creationId xmlns="" xmlns:a16="http://schemas.microsoft.com/office/drawing/2014/main" id="{D43CCAB2-22D6-47AE-BDF4-5E1E0EDFDC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42CE256-A16D-4C05-82F9-D2517162EDD4}" type="datetime1">
              <a:rPr lang="en-US" smtClean="0"/>
              <a:pPr>
                <a:spcAft>
                  <a:spcPts val="600"/>
                </a:spcAft>
              </a:pPr>
              <a:t>4/16/2023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="" xmlns:a16="http://schemas.microsoft.com/office/drawing/2014/main" id="{F4AD6949-88FF-48FF-8190-99C87E364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Sample Footer Text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="" xmlns:a16="http://schemas.microsoft.com/office/drawing/2014/main" id="{50E2B0EB-3E00-4ED9-8E36-A8AF03FD3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15563AB-8317-4F4A-8C10-D6F570F02A77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5</a:t>
            </a:fld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26638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93F60E7D-C794-79B2-851B-2B6F52644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1" y="3054927"/>
            <a:ext cx="3467099" cy="1745673"/>
          </a:xfrm>
        </p:spPr>
        <p:txBody>
          <a:bodyPr anchor="b">
            <a:normAutofit/>
          </a:bodyPr>
          <a:lstStyle/>
          <a:p>
            <a:r>
              <a:rPr lang="pl-PL" dirty="0"/>
              <a:t>Zagrody edukacyjne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4954B594-C65B-D996-B992-D28D606AF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685800"/>
            <a:ext cx="4902626" cy="5508859"/>
          </a:xfrm>
        </p:spPr>
        <p:txBody>
          <a:bodyPr>
            <a:normAutofit/>
          </a:bodyPr>
          <a:lstStyle/>
          <a:p>
            <a:r>
              <a:rPr lang="pl-PL" b="0" i="0" dirty="0">
                <a:effectLst/>
              </a:rPr>
              <a:t>To przedsięwzięcie prowadzone przez mieszkańców wsi na obszarach wiejskich, gdzie realizowane są przynajmniej dwa cele edukacyjne spośród niżej wymienionych:</a:t>
            </a:r>
          </a:p>
          <a:p>
            <a:pPr>
              <a:buFontTx/>
              <a:buChar char="-"/>
            </a:pPr>
            <a:r>
              <a:rPr lang="pl-PL" b="0" i="0" dirty="0">
                <a:effectLst/>
              </a:rPr>
              <a:t>edukacja w zakresie produkcji roślinnej,</a:t>
            </a:r>
          </a:p>
          <a:p>
            <a:pPr>
              <a:buFontTx/>
              <a:buChar char="-"/>
            </a:pPr>
            <a:r>
              <a:rPr lang="pl-PL" b="0" i="0" dirty="0">
                <a:effectLst/>
              </a:rPr>
              <a:t>edukacja w zakresie produkcji zwierzęcej,</a:t>
            </a:r>
          </a:p>
          <a:p>
            <a:pPr>
              <a:buFontTx/>
              <a:buChar char="-"/>
            </a:pPr>
            <a:r>
              <a:rPr lang="pl-PL" b="0" i="0" dirty="0">
                <a:effectLst/>
              </a:rPr>
              <a:t>edukacja w zakresie przetwórstwa płodów rolnych,</a:t>
            </a:r>
          </a:p>
          <a:p>
            <a:pPr>
              <a:buFontTx/>
              <a:buChar char="-"/>
            </a:pPr>
            <a:r>
              <a:rPr lang="pl-PL" b="0" i="0" dirty="0">
                <a:effectLst/>
              </a:rPr>
              <a:t>edukacja w zakresie świadomości ekologicznej i konsumenckiej,</a:t>
            </a:r>
          </a:p>
          <a:p>
            <a:pPr>
              <a:buFontTx/>
              <a:buChar char="-"/>
            </a:pPr>
            <a:r>
              <a:rPr lang="pl-PL" b="0" i="0" dirty="0">
                <a:effectLst/>
              </a:rPr>
              <a:t>edukacja w zakresie dziedzictwa kultury materialnej wsi, tradycyjnych zawodów, rękodzieła i twórczości ludowej.</a:t>
            </a:r>
          </a:p>
          <a:p>
            <a:endParaRPr lang="pl-PL" dirty="0"/>
          </a:p>
        </p:txBody>
      </p:sp>
      <p:pic>
        <p:nvPicPr>
          <p:cNvPr id="4" name="Picture 3" descr="Jigsaw Puzzles w plastikowych figurach">
            <a:extLst>
              <a:ext uri="{FF2B5EF4-FFF2-40B4-BE49-F238E27FC236}">
                <a16:creationId xmlns="" xmlns:a16="http://schemas.microsoft.com/office/drawing/2014/main" id="{5A66DD0A-A292-79EA-D185-040BD36F36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18" r="24565" b="2"/>
          <a:stretch/>
        </p:blipFill>
        <p:spPr>
          <a:xfrm>
            <a:off x="1726847" y="685800"/>
            <a:ext cx="1385007" cy="2057400"/>
          </a:xfrm>
          <a:prstGeom prst="rect">
            <a:avLst/>
          </a:prstGeom>
          <a:noFill/>
        </p:spPr>
      </p:pic>
      <p:sp>
        <p:nvSpPr>
          <p:cNvPr id="9" name="Date Placeholder 8">
            <a:extLst>
              <a:ext uri="{FF2B5EF4-FFF2-40B4-BE49-F238E27FC236}">
                <a16:creationId xmlns="" xmlns:a16="http://schemas.microsoft.com/office/drawing/2014/main" id="{2C656694-E8B8-4DAB-A4FD-23655A1F11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8C60573-8BA9-4F06-8BC5-309D58F96E5C}" type="datetime1">
              <a:rPr lang="en-US" smtClean="0"/>
              <a:pPr>
                <a:spcAft>
                  <a:spcPts val="600"/>
                </a:spcAft>
              </a:pPr>
              <a:t>4/16/2023</a:t>
            </a:fld>
            <a:endParaRPr lang="en-US"/>
          </a:p>
        </p:txBody>
      </p:sp>
      <p:sp>
        <p:nvSpPr>
          <p:cNvPr id="11" name="Footer Placeholder 9">
            <a:extLst>
              <a:ext uri="{FF2B5EF4-FFF2-40B4-BE49-F238E27FC236}">
                <a16:creationId xmlns="" xmlns:a16="http://schemas.microsoft.com/office/drawing/2014/main" id="{2C26A52E-FD03-472C-B2A6-1828C634D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3" name="Slide Number Placeholder 10">
            <a:extLst>
              <a:ext uri="{FF2B5EF4-FFF2-40B4-BE49-F238E27FC236}">
                <a16:creationId xmlns="" xmlns:a16="http://schemas.microsoft.com/office/drawing/2014/main" id="{1F03B11F-7EA0-4DD0-B80D-8B0E6DF73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38AB6432-E879-4FE7-87DD-5FEE9CC88187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358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93F60E7D-C794-79B2-851B-2B6F52644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1" y="3054927"/>
            <a:ext cx="3467099" cy="1745673"/>
          </a:xfrm>
        </p:spPr>
        <p:txBody>
          <a:bodyPr anchor="b">
            <a:normAutofit/>
          </a:bodyPr>
          <a:lstStyle/>
          <a:p>
            <a:r>
              <a:rPr lang="pl-PL" dirty="0"/>
              <a:t>Zagrody edukacyjne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4954B594-C65B-D996-B992-D28D606AF4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685800"/>
            <a:ext cx="4902626" cy="5508859"/>
          </a:xfrm>
        </p:spPr>
        <p:txBody>
          <a:bodyPr>
            <a:normAutofit/>
          </a:bodyPr>
          <a:lstStyle/>
          <a:p>
            <a:r>
              <a:rPr lang="pl-PL" sz="2000" b="1" dirty="0"/>
              <a:t>Warunki kwalifikowalności:</a:t>
            </a:r>
          </a:p>
          <a:p>
            <a:pPr marL="342900" indent="-342900">
              <a:buAutoNum type="arabicPeriod"/>
            </a:pPr>
            <a:r>
              <a:rPr lang="pl-PL" sz="2000" dirty="0"/>
              <a:t>Koncepcja rozwoju usług czasu wolnego i gospodarki doświadczeń.</a:t>
            </a:r>
          </a:p>
          <a:p>
            <a:pPr marL="342900" indent="-342900">
              <a:buAutoNum type="arabicPeriod"/>
            </a:pPr>
            <a:r>
              <a:rPr lang="pl-PL" sz="2000" dirty="0"/>
              <a:t>Przystąpienie do Ogólnopolskiej Sieci Zagród Edukacyjnych prowadzonej przez CDR O/Kraków nie później niż w dniu złożenia wniosku o płatność.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4" name="Picture 3" descr="Jigsaw Puzzles w plastikowych figurach">
            <a:extLst>
              <a:ext uri="{FF2B5EF4-FFF2-40B4-BE49-F238E27FC236}">
                <a16:creationId xmlns="" xmlns:a16="http://schemas.microsoft.com/office/drawing/2014/main" id="{A8EA5D62-95FB-3013-64C0-ECCAC6BC67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18" r="24565" b="2"/>
          <a:stretch/>
        </p:blipFill>
        <p:spPr>
          <a:xfrm>
            <a:off x="1726847" y="685800"/>
            <a:ext cx="1385007" cy="2057400"/>
          </a:xfrm>
          <a:prstGeom prst="rect">
            <a:avLst/>
          </a:prstGeom>
          <a:noFill/>
        </p:spPr>
      </p:pic>
      <p:sp>
        <p:nvSpPr>
          <p:cNvPr id="9" name="Date Placeholder 3">
            <a:extLst>
              <a:ext uri="{FF2B5EF4-FFF2-40B4-BE49-F238E27FC236}">
                <a16:creationId xmlns="" xmlns:a16="http://schemas.microsoft.com/office/drawing/2014/main" id="{C8CB4EC0-30D7-4FCD-85AE-CD9CFAADBA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42CE256-A16D-4C05-82F9-D2517162EDD4}" type="datetime1">
              <a:rPr lang="en-US" smtClean="0"/>
              <a:pPr>
                <a:spcAft>
                  <a:spcPts val="600"/>
                </a:spcAft>
              </a:pPr>
              <a:t>4/16/2023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="" xmlns:a16="http://schemas.microsoft.com/office/drawing/2014/main" id="{FC471A90-173B-4ACC-8B12-3CB7E5F6C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="" xmlns:a16="http://schemas.microsoft.com/office/drawing/2014/main" id="{8433DBE3-DD23-42C3-8133-949FBC7A1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15563AB-8317-4F4A-8C10-D6F570F02A77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6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E25F1E57-B8EB-DC52-819A-A323507CA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299" y="2102287"/>
            <a:ext cx="4762500" cy="530940"/>
          </a:xfrm>
        </p:spPr>
        <p:txBody>
          <a:bodyPr>
            <a:normAutofit fontScale="90000"/>
          </a:bodyPr>
          <a:lstStyle/>
          <a:p>
            <a:r>
              <a:rPr lang="pl-PL" dirty="0"/>
              <a:t>Gospodarstwa opiekuńcze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EED288B8-8950-9459-BC5C-3AEE1B698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7358" y="1193799"/>
            <a:ext cx="2946402" cy="20505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Forma gospodarowania polegająca na łączeniu działalności rolniczej z opieką nad osobami potrzebującymi wsparcia.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sp>
        <p:nvSpPr>
          <p:cNvPr id="5" name="pole tekstowe 4">
            <a:extLst>
              <a:ext uri="{FF2B5EF4-FFF2-40B4-BE49-F238E27FC236}">
                <a16:creationId xmlns="" xmlns:a16="http://schemas.microsoft.com/office/drawing/2014/main" id="{8E98AAEF-D897-A1D6-8A9F-B84DD63A81B1}"/>
              </a:ext>
            </a:extLst>
          </p:cNvPr>
          <p:cNvSpPr txBox="1"/>
          <p:nvPr/>
        </p:nvSpPr>
        <p:spPr>
          <a:xfrm>
            <a:off x="1760219" y="3375061"/>
            <a:ext cx="75057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="" xmlns:a16="http://schemas.microsoft.com/office/drawing/2014/main" id="{7C7E02DD-B110-3EE8-E9FA-AE98D36CAD70}"/>
              </a:ext>
            </a:extLst>
          </p:cNvPr>
          <p:cNvSpPr txBox="1"/>
          <p:nvPr/>
        </p:nvSpPr>
        <p:spPr>
          <a:xfrm>
            <a:off x="1557019" y="4473791"/>
            <a:ext cx="3208021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900" b="1" dirty="0">
                <a:latin typeface="+mj-lt"/>
              </a:rPr>
              <a:t>Krótki łańcuch żywnościowy </a:t>
            </a:r>
          </a:p>
          <a:p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="" xmlns:a16="http://schemas.microsoft.com/office/drawing/2014/main" id="{AC3F51D1-1C0B-E8C0-1811-E7D17880F66D}"/>
              </a:ext>
            </a:extLst>
          </p:cNvPr>
          <p:cNvSpPr txBox="1"/>
          <p:nvPr/>
        </p:nvSpPr>
        <p:spPr>
          <a:xfrm>
            <a:off x="8087358" y="4022161"/>
            <a:ext cx="2946401" cy="1394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pl-PL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oncepcja eliminacji pośredników z obrotów żywnością produkowaną przez rolników. 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Picture 3" descr="Jigsaw Puzzles w plastikowych figurach">
            <a:extLst>
              <a:ext uri="{FF2B5EF4-FFF2-40B4-BE49-F238E27FC236}">
                <a16:creationId xmlns="" xmlns:a16="http://schemas.microsoft.com/office/drawing/2014/main" id="{5BC91D43-98F7-269F-EAF3-3CA9A079C5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18" r="24565" b="2"/>
          <a:stretch/>
        </p:blipFill>
        <p:spPr>
          <a:xfrm>
            <a:off x="2155688" y="416560"/>
            <a:ext cx="794938" cy="1180864"/>
          </a:xfrm>
          <a:prstGeom prst="rect">
            <a:avLst/>
          </a:prstGeom>
          <a:noFill/>
        </p:spPr>
      </p:pic>
      <p:pic>
        <p:nvPicPr>
          <p:cNvPr id="11" name="Picture 3" descr="Jigsaw Puzzles w plastikowych figurach">
            <a:extLst>
              <a:ext uri="{FF2B5EF4-FFF2-40B4-BE49-F238E27FC236}">
                <a16:creationId xmlns="" xmlns:a16="http://schemas.microsoft.com/office/drawing/2014/main" id="{58DD965D-526E-6DC8-1302-9BB1E2AF5F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18" r="24565" b="2"/>
          <a:stretch/>
        </p:blipFill>
        <p:spPr>
          <a:xfrm>
            <a:off x="2112828" y="3151868"/>
            <a:ext cx="813252" cy="12080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5220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Jigsaw Puzzles w plastikowych figurach">
            <a:extLst>
              <a:ext uri="{FF2B5EF4-FFF2-40B4-BE49-F238E27FC236}">
                <a16:creationId xmlns="" xmlns:a16="http://schemas.microsoft.com/office/drawing/2014/main" id="{70C87513-D000-E403-2B28-E489CD20E0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78" r="19222"/>
          <a:stretch/>
        </p:blipFill>
        <p:spPr>
          <a:xfrm>
            <a:off x="20" y="10"/>
            <a:ext cx="5674560" cy="6857990"/>
          </a:xfrm>
          <a:prstGeom prst="rect">
            <a:avLst/>
          </a:prstGeom>
          <a:noFill/>
        </p:spPr>
      </p:pic>
      <p:sp>
        <p:nvSpPr>
          <p:cNvPr id="4" name="Prostokąt zaokrąglony 24">
            <a:extLst>
              <a:ext uri="{FF2B5EF4-FFF2-40B4-BE49-F238E27FC236}">
                <a16:creationId xmlns="" xmlns:a16="http://schemas.microsoft.com/office/drawing/2014/main" id="{EB0739FF-A445-6C26-8D05-C1F5B4F9E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300" y="2057400"/>
            <a:ext cx="3454484" cy="2743200"/>
          </a:xfr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normAutofit/>
          </a:bodyPr>
          <a:lstStyle/>
          <a:p>
            <a:pPr>
              <a:spcAft>
                <a:spcPts val="0"/>
              </a:spcAft>
            </a:pPr>
            <a:r>
              <a:rPr lang="pl-PL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Różnorodność metod aktywizujących społeczność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474CB2B5-9FDF-EB97-0478-654B2CA4F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4679" y="299537"/>
            <a:ext cx="5239801" cy="6172383"/>
          </a:xfrm>
        </p:spPr>
        <p:txBody>
          <a:bodyPr>
            <a:normAutofit/>
          </a:bodyPr>
          <a:lstStyle/>
          <a:p>
            <a:pPr lvl="0">
              <a:lnSpc>
                <a:spcPct val="110000"/>
              </a:lnSpc>
              <a:spcAft>
                <a:spcPts val="800"/>
              </a:spcAft>
            </a:pPr>
            <a:r>
              <a:rPr lang="pl-PL" sz="2400" dirty="0">
                <a:effectLst/>
              </a:rPr>
              <a:t>W LSR uwzględniono adekwatne do lokalnych potrzeb różnorodne aktywizujące społeczność lokalną metody realizacji operacji w ramach LSR:</a:t>
            </a:r>
          </a:p>
          <a:p>
            <a:pPr marL="342900" lvl="0" indent="-342900">
              <a:lnSpc>
                <a:spcPct val="110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pl-PL" sz="2400" b="1" dirty="0">
                <a:effectLst/>
              </a:rPr>
              <a:t>projekty grantowe</a:t>
            </a:r>
            <a:r>
              <a:rPr lang="pl-PL" sz="2400" dirty="0">
                <a:effectLst/>
              </a:rPr>
              <a:t>,</a:t>
            </a:r>
          </a:p>
          <a:p>
            <a:pPr marL="342900" lvl="0" indent="-342900">
              <a:lnSpc>
                <a:spcPct val="110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pl-PL" sz="2400" b="1" dirty="0">
                <a:effectLst/>
              </a:rPr>
              <a:t>operacje realizowane w partnerstwie przez podmioty z obszaru objętego LSR, </a:t>
            </a:r>
          </a:p>
          <a:p>
            <a:pPr marL="342900" lvl="0" indent="-342900">
              <a:lnSpc>
                <a:spcPct val="110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pl-PL" sz="2400" b="1" dirty="0">
                <a:effectLst/>
              </a:rPr>
              <a:t>przygotowanie koncepcji Smart </a:t>
            </a:r>
            <a:r>
              <a:rPr lang="pl-PL" sz="2400" b="1" dirty="0" err="1">
                <a:effectLst/>
              </a:rPr>
              <a:t>Village</a:t>
            </a:r>
            <a:r>
              <a:rPr lang="pl-PL" sz="2400" b="1" dirty="0">
                <a:effectLst/>
              </a:rPr>
              <a:t>. </a:t>
            </a:r>
          </a:p>
          <a:p>
            <a:pPr>
              <a:lnSpc>
                <a:spcPct val="110000"/>
              </a:lnSpc>
            </a:pPr>
            <a:endParaRPr lang="pl-PL" sz="1500" dirty="0"/>
          </a:p>
        </p:txBody>
      </p:sp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EA212C5A-8FAE-471C-AF2F-1E8E9BE94D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42CE256-A16D-4C05-82F9-D2517162EDD4}" type="datetime1">
              <a:rPr lang="en-US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spcAft>
                  <a:spcPts val="600"/>
                </a:spcAft>
              </a:pPr>
              <a:t>4/16/2023</a:t>
            </a:fld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="" xmlns:a16="http://schemas.microsoft.com/office/drawing/2014/main" id="{C1C9EDAE-C2E5-46B5-A644-497C25568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="" xmlns:a16="http://schemas.microsoft.com/office/drawing/2014/main" id="{FE4C4A6C-CDCF-47F8-9700-290D2AAB1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15563AB-8317-4F4A-8C10-D6F570F02A77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125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33483996-FD61-9600-333F-827F23135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1" y="3054927"/>
            <a:ext cx="3467099" cy="1745673"/>
          </a:xfrm>
        </p:spPr>
        <p:txBody>
          <a:bodyPr anchor="b">
            <a:normAutofit/>
          </a:bodyPr>
          <a:lstStyle/>
          <a:p>
            <a:r>
              <a:rPr lang="pl-PL" dirty="0"/>
              <a:t>Projekty grantowe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36195B71-DA5E-3F7D-A22C-3947E9F01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685800"/>
            <a:ext cx="4902626" cy="5508859"/>
          </a:xfrm>
        </p:spPr>
        <p:txBody>
          <a:bodyPr>
            <a:normAutofit/>
          </a:bodyPr>
          <a:lstStyle/>
          <a:p>
            <a:r>
              <a:rPr lang="pl-PL" sz="2000" dirty="0"/>
              <a:t>Składa się z zadań podobnych lub kilku zadań komplementarnych składających się na jedną spójną operację.</a:t>
            </a:r>
          </a:p>
          <a:p>
            <a:r>
              <a:rPr lang="pl-PL" sz="2000" dirty="0"/>
              <a:t>Kosztami kwalifikowalnymi projektu grantowego są granty, tj. środki finansowe przeznaczone na realizację danego zadania powierzonego do realizacji </a:t>
            </a:r>
            <a:r>
              <a:rPr lang="pl-PL" sz="2000" dirty="0" err="1"/>
              <a:t>grantobiorcy</a:t>
            </a:r>
            <a:r>
              <a:rPr lang="pl-PL" sz="2000" dirty="0"/>
              <a:t>. </a:t>
            </a:r>
          </a:p>
          <a:p>
            <a:r>
              <a:rPr lang="pl-PL" sz="2000" dirty="0"/>
              <a:t>Do wyboru </a:t>
            </a:r>
            <a:r>
              <a:rPr lang="pl-PL" sz="2000" dirty="0" err="1"/>
              <a:t>grantobiorców</a:t>
            </a:r>
            <a:r>
              <a:rPr lang="pl-PL" sz="2000" dirty="0"/>
              <a:t> do realizacji zadań w ramach projektu grantowego LGD stosuje określoną przez siebie procedurę.</a:t>
            </a:r>
          </a:p>
        </p:txBody>
      </p:sp>
      <p:pic>
        <p:nvPicPr>
          <p:cNvPr id="4" name="Picture 3" descr="Jigsaw Puzzles w plastikowych figurach">
            <a:extLst>
              <a:ext uri="{FF2B5EF4-FFF2-40B4-BE49-F238E27FC236}">
                <a16:creationId xmlns="" xmlns:a16="http://schemas.microsoft.com/office/drawing/2014/main" id="{ECF6C7E3-F5C6-CD8C-3747-D48BA426CD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18" r="24565" b="2"/>
          <a:stretch/>
        </p:blipFill>
        <p:spPr>
          <a:xfrm>
            <a:off x="1726847" y="685800"/>
            <a:ext cx="1385007" cy="2057400"/>
          </a:xfrm>
          <a:prstGeom prst="rect">
            <a:avLst/>
          </a:prstGeom>
          <a:noFill/>
        </p:spPr>
      </p:pic>
      <p:sp>
        <p:nvSpPr>
          <p:cNvPr id="9" name="Date Placeholder 3">
            <a:extLst>
              <a:ext uri="{FF2B5EF4-FFF2-40B4-BE49-F238E27FC236}">
                <a16:creationId xmlns="" xmlns:a16="http://schemas.microsoft.com/office/drawing/2014/main" id="{C8CB4EC0-30D7-4FCD-85AE-CD9CFAADBA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42CE256-A16D-4C05-82F9-D2517162EDD4}" type="datetime1">
              <a:rPr lang="en-US" smtClean="0"/>
              <a:pPr>
                <a:spcAft>
                  <a:spcPts val="600"/>
                </a:spcAft>
              </a:pPr>
              <a:t>4/16/2023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="" xmlns:a16="http://schemas.microsoft.com/office/drawing/2014/main" id="{FC471A90-173B-4ACC-8B12-3CB7E5F6C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="" xmlns:a16="http://schemas.microsoft.com/office/drawing/2014/main" id="{8433DBE3-DD23-42C3-8133-949FBC7A1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15563AB-8317-4F4A-8C10-D6F570F02A77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954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EFC1D98C-920A-CEEE-6B19-D54EF7F94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890" y="3440094"/>
            <a:ext cx="4536509" cy="1342469"/>
          </a:xfrm>
        </p:spPr>
        <p:txBody>
          <a:bodyPr>
            <a:normAutofit/>
          </a:bodyPr>
          <a:lstStyle/>
          <a:p>
            <a:r>
              <a:rPr lang="pl-PL" dirty="0"/>
              <a:t>Inteligentna wieś - </a:t>
            </a:r>
            <a:r>
              <a:rPr lang="pl-PL" dirty="0">
                <a:effectLst/>
              </a:rPr>
              <a:t>Smart </a:t>
            </a:r>
            <a:r>
              <a:rPr lang="pl-PL" dirty="0" err="1">
                <a:effectLst/>
              </a:rPr>
              <a:t>Village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773F1F36-B3F0-442B-F0F2-E3BAF666C013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6583679" y="963852"/>
            <a:ext cx="5110479" cy="5128608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pl-PL" sz="2000" dirty="0">
                <a:effectLst/>
              </a:rPr>
              <a:t>Społeczność wiejska, która wykorzystuje swoje obecnie silne punkty i atuty oraz pojawiające się szanse, w których tradycje oraz nowe sieci i usługi są udoskonalane za pomocą technologii cyfrowych, telekomunikacyjnych, innowacji oraz lepszego wykorzystania wiedzy. </a:t>
            </a:r>
          </a:p>
          <a:p>
            <a:pPr marL="342900" indent="-342900">
              <a:lnSpc>
                <a:spcPct val="110000"/>
              </a:lnSpc>
              <a:buAutoNum type="alphaLcParenR"/>
            </a:pPr>
            <a:endParaRPr lang="pl-PL" sz="1100" dirty="0"/>
          </a:p>
        </p:txBody>
      </p:sp>
      <p:sp>
        <p:nvSpPr>
          <p:cNvPr id="9" name="Date Placeholder 8">
            <a:extLst>
              <a:ext uri="{FF2B5EF4-FFF2-40B4-BE49-F238E27FC236}">
                <a16:creationId xmlns="" xmlns:a16="http://schemas.microsoft.com/office/drawing/2014/main" id="{2C656694-E8B8-4DAB-A4FD-23655A1F11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E8C60573-8BA9-4F06-8BC5-309D58F96E5C}" type="datetime1">
              <a:rPr lang="en-US" smtClean="0"/>
              <a:pPr>
                <a:spcAft>
                  <a:spcPts val="600"/>
                </a:spcAft>
              </a:pPr>
              <a:t>4/16/2023</a:t>
            </a:fld>
            <a:endParaRPr lang="en-US"/>
          </a:p>
        </p:txBody>
      </p:sp>
      <p:sp>
        <p:nvSpPr>
          <p:cNvPr id="11" name="Footer Placeholder 9">
            <a:extLst>
              <a:ext uri="{FF2B5EF4-FFF2-40B4-BE49-F238E27FC236}">
                <a16:creationId xmlns="" xmlns:a16="http://schemas.microsoft.com/office/drawing/2014/main" id="{2C26A52E-FD03-472C-B2A6-1828C634D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3" name="Slide Number Placeholder 10">
            <a:extLst>
              <a:ext uri="{FF2B5EF4-FFF2-40B4-BE49-F238E27FC236}">
                <a16:creationId xmlns="" xmlns:a16="http://schemas.microsoft.com/office/drawing/2014/main" id="{1F03B11F-7EA0-4DD0-B80D-8B0E6DF73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8AB6432-E879-4FE7-87DD-5FEE9CC88187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pic>
        <p:nvPicPr>
          <p:cNvPr id="5" name="Picture 3" descr="Jigsaw Puzzles w plastikowych figurach">
            <a:extLst>
              <a:ext uri="{FF2B5EF4-FFF2-40B4-BE49-F238E27FC236}">
                <a16:creationId xmlns="" xmlns:a16="http://schemas.microsoft.com/office/drawing/2014/main" id="{EAFA964E-6DE0-89A6-DF40-21016F8136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18" r="24565" b="2"/>
          <a:stretch/>
        </p:blipFill>
        <p:spPr>
          <a:xfrm>
            <a:off x="1726847" y="685800"/>
            <a:ext cx="1385007" cy="2057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25593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EFC1D98C-920A-CEEE-6B19-D54EF7F94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1" y="3054927"/>
            <a:ext cx="3467099" cy="1745673"/>
          </a:xfrm>
        </p:spPr>
        <p:txBody>
          <a:bodyPr anchor="b">
            <a:normAutofit/>
          </a:bodyPr>
          <a:lstStyle/>
          <a:p>
            <a:r>
              <a:rPr lang="pl-PL" dirty="0"/>
              <a:t>Inteligentna wieś - </a:t>
            </a:r>
            <a:r>
              <a:rPr lang="pl-PL">
                <a:effectLst/>
              </a:rPr>
              <a:t>Smart </a:t>
            </a:r>
            <a:r>
              <a:rPr lang="pl-PL" err="1">
                <a:effectLst/>
              </a:rPr>
              <a:t>Village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773F1F36-B3F0-442B-F0F2-E3BAF666C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685800"/>
            <a:ext cx="5132876" cy="585724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pl-PL" sz="2000" dirty="0"/>
              <a:t>Koncepcja zawiera w szczególności:</a:t>
            </a:r>
          </a:p>
          <a:p>
            <a:pPr marL="342900" indent="-342900">
              <a:lnSpc>
                <a:spcPct val="110000"/>
              </a:lnSpc>
              <a:buAutoNum type="alphaLcParenR"/>
            </a:pPr>
            <a:r>
              <a:rPr lang="pl-PL" sz="2000" dirty="0"/>
              <a:t>opis procesu opracowania koncepcji, w tym przeprowadzenia ze społecznością obszaru konsultacji wyników prac partnerstwa, </a:t>
            </a:r>
          </a:p>
          <a:p>
            <a:pPr marL="342900" indent="-342900">
              <a:lnSpc>
                <a:spcPct val="110000"/>
              </a:lnSpc>
              <a:buAutoNum type="alphaLcParenR"/>
            </a:pPr>
            <a:r>
              <a:rPr lang="pl-PL" sz="2000" dirty="0"/>
              <a:t> uproszczoną analizę SWOT obszaru objętego tą koncepcją,</a:t>
            </a:r>
          </a:p>
          <a:p>
            <a:pPr marL="342900" indent="-342900">
              <a:lnSpc>
                <a:spcPct val="110000"/>
              </a:lnSpc>
              <a:buAutoNum type="alphaLcParenR"/>
            </a:pPr>
            <a:r>
              <a:rPr lang="pl-PL" sz="2000" dirty="0"/>
              <a:t>plan włączenia społeczności w późniejszą ewentualną realizację tej koncepcji, z uwzględnieniem roli sołtysa lub rady sołeckiej w tym procesie, </a:t>
            </a:r>
          </a:p>
          <a:p>
            <a:pPr marL="342900" indent="-342900">
              <a:lnSpc>
                <a:spcPct val="110000"/>
              </a:lnSpc>
              <a:buAutoNum type="alphaLcParenR"/>
            </a:pPr>
            <a:r>
              <a:rPr lang="pl-PL" sz="2000" dirty="0"/>
              <a:t> listę projektów, które składać się będą na realizację tej koncepcji, uwzględniających komponent cyfrowy lub środowiskowy lub klimatyczny.</a:t>
            </a:r>
          </a:p>
          <a:p>
            <a:pPr marL="342900" indent="-342900">
              <a:lnSpc>
                <a:spcPct val="110000"/>
              </a:lnSpc>
              <a:buAutoNum type="alphaLcParenR"/>
            </a:pPr>
            <a:endParaRPr lang="pl-PL" dirty="0"/>
          </a:p>
        </p:txBody>
      </p:sp>
      <p:pic>
        <p:nvPicPr>
          <p:cNvPr id="4" name="Picture 3" descr="Jigsaw Puzzles w plastikowych figurach">
            <a:extLst>
              <a:ext uri="{FF2B5EF4-FFF2-40B4-BE49-F238E27FC236}">
                <a16:creationId xmlns="" xmlns:a16="http://schemas.microsoft.com/office/drawing/2014/main" id="{1AA97F30-0298-89FD-E8DC-29F524D8D3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18" r="24565" b="2"/>
          <a:stretch/>
        </p:blipFill>
        <p:spPr>
          <a:xfrm>
            <a:off x="1726847" y="685800"/>
            <a:ext cx="1385007" cy="2057400"/>
          </a:xfrm>
          <a:prstGeom prst="rect">
            <a:avLst/>
          </a:prstGeom>
          <a:noFill/>
        </p:spPr>
      </p:pic>
      <p:sp>
        <p:nvSpPr>
          <p:cNvPr id="9" name="Date Placeholder 3">
            <a:extLst>
              <a:ext uri="{FF2B5EF4-FFF2-40B4-BE49-F238E27FC236}">
                <a16:creationId xmlns="" xmlns:a16="http://schemas.microsoft.com/office/drawing/2014/main" id="{F2C9FCAE-31D4-449C-A061-3E391FF267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F9FBD965-118F-45CC-BAB5-079B7FDF8E8A}" type="datetime1">
              <a:rPr lang="en-US" smtClean="0"/>
              <a:pPr>
                <a:spcAft>
                  <a:spcPts val="600"/>
                </a:spcAft>
              </a:pPr>
              <a:t>4/16/2023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="" xmlns:a16="http://schemas.microsoft.com/office/drawing/2014/main" id="{5E144B07-FF14-46D1-8EE2-DE68BC8AA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="" xmlns:a16="http://schemas.microsoft.com/office/drawing/2014/main" id="{92A046F9-F581-4A07-AE81-92CEA9D12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5598AC62-48F6-42A1-B6C2-913025A97D58}" type="slidenum">
              <a:rPr lang="en-US" smtClean="0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659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37A9CF3-F41C-9D4A-2EBE-EC757CC8D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1" y="3054927"/>
            <a:ext cx="3467099" cy="1745673"/>
          </a:xfrm>
        </p:spPr>
        <p:txBody>
          <a:bodyPr anchor="b">
            <a:normAutofit/>
          </a:bodyPr>
          <a:lstStyle/>
          <a:p>
            <a:r>
              <a:rPr lang="pl-PL" dirty="0"/>
              <a:t>Projekty partnerskie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08492667-7C9F-D373-EC2A-C35E92633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685800"/>
            <a:ext cx="4902626" cy="5508859"/>
          </a:xfrm>
        </p:spPr>
        <p:txBody>
          <a:bodyPr>
            <a:normAutofit/>
          </a:bodyPr>
          <a:lstStyle/>
          <a:p>
            <a:r>
              <a:rPr lang="pl-PL" dirty="0"/>
              <a:t>Podstawą realizacji projektu partnerskiego zawsze jest umowa partnerska/umowa o współpracy zawarta pomiędzy wszystkimi partnerami (niezależnie od tego jakie finalnie będzie źródło finasowania zadań partnerów projektu).</a:t>
            </a:r>
          </a:p>
          <a:p>
            <a:r>
              <a:rPr lang="pl-PL" dirty="0"/>
              <a:t>Zadaniem LGD jest </a:t>
            </a:r>
            <a:r>
              <a:rPr lang="pl-PL" b="1" dirty="0"/>
              <a:t>wspieranie współpracy z innymi podmiotami</a:t>
            </a:r>
            <a:r>
              <a:rPr lang="pl-PL" dirty="0"/>
              <a:t>, tj. animowanie podmiotów z obszaru objętego LSR do współpracy z innymi podmiotami poprzez szkolenia, spotkania aktywizacyjne, itp. LGD powinna wspierać realizację projektów partnerskich, czego istotnym elementem jest </a:t>
            </a:r>
            <a:r>
              <a:rPr lang="pl-PL" b="1" dirty="0"/>
              <a:t>kojarzenie partnerów</a:t>
            </a:r>
            <a:r>
              <a:rPr lang="pl-PL" dirty="0"/>
              <a:t>.</a:t>
            </a:r>
          </a:p>
          <a:p>
            <a:endParaRPr lang="pl-PL" dirty="0"/>
          </a:p>
        </p:txBody>
      </p:sp>
      <p:pic>
        <p:nvPicPr>
          <p:cNvPr id="4" name="Picture 3" descr="Jigsaw Puzzles w plastikowych figurach">
            <a:extLst>
              <a:ext uri="{FF2B5EF4-FFF2-40B4-BE49-F238E27FC236}">
                <a16:creationId xmlns="" xmlns:a16="http://schemas.microsoft.com/office/drawing/2014/main" id="{CF83FD4F-DD9A-9D92-1BC5-D5555012BD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18" r="24565" b="2"/>
          <a:stretch/>
        </p:blipFill>
        <p:spPr>
          <a:xfrm>
            <a:off x="1726847" y="685800"/>
            <a:ext cx="1385007" cy="2057400"/>
          </a:xfrm>
          <a:prstGeom prst="rect">
            <a:avLst/>
          </a:prstGeom>
          <a:noFill/>
        </p:spPr>
      </p:pic>
      <p:sp>
        <p:nvSpPr>
          <p:cNvPr id="9" name="Date Placeholder 3">
            <a:extLst>
              <a:ext uri="{FF2B5EF4-FFF2-40B4-BE49-F238E27FC236}">
                <a16:creationId xmlns="" xmlns:a16="http://schemas.microsoft.com/office/drawing/2014/main" id="{F2C9FCAE-31D4-449C-A061-3E391FF267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-1001475" y="1517536"/>
            <a:ext cx="28011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F9FBD965-118F-45CC-BAB5-079B7FDF8E8A}" type="datetime1">
              <a:rPr lang="en-US" smtClean="0"/>
              <a:pPr>
                <a:spcAft>
                  <a:spcPts val="600"/>
                </a:spcAft>
              </a:pPr>
              <a:t>4/16/2023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="" xmlns:a16="http://schemas.microsoft.com/office/drawing/2014/main" id="{5E144B07-FF14-46D1-8EE2-DE68BC8AA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0118764" y="4237870"/>
            <a:ext cx="334405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Sample Footer Text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="" xmlns:a16="http://schemas.microsoft.com/office/drawing/2014/main" id="{92A046F9-F581-4A07-AE81-92CEA9D12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8877" y="6319138"/>
            <a:ext cx="710647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5598AC62-48F6-42A1-B6C2-913025A97D58}" type="slidenum">
              <a:rPr lang="en-US" smtClean="0"/>
              <a:pPr>
                <a:spcAft>
                  <a:spcPts val="600"/>
                </a:spcAft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525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37A9CF3-F41C-9D4A-2EBE-EC757CC8D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291" y="4074160"/>
            <a:ext cx="5466789" cy="1102360"/>
          </a:xfrm>
        </p:spPr>
        <p:txBody>
          <a:bodyPr/>
          <a:lstStyle/>
          <a:p>
            <a:r>
              <a:rPr lang="pl-PL" dirty="0"/>
              <a:t>Projekty partnerskie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08492667-7C9F-D373-EC2A-C35E92633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34480" y="812800"/>
            <a:ext cx="4368800" cy="5381859"/>
          </a:xfrm>
        </p:spPr>
        <p:txBody>
          <a:bodyPr/>
          <a:lstStyle/>
          <a:p>
            <a:r>
              <a:rPr lang="pl-PL" sz="2000" b="1" dirty="0">
                <a:latin typeface="+mn-lt"/>
              </a:rPr>
              <a:t>1. OPERACJE W PARTNERSTWIE</a:t>
            </a:r>
          </a:p>
          <a:p>
            <a:pPr marL="0" indent="0">
              <a:buNone/>
            </a:pPr>
            <a:r>
              <a:rPr lang="pl-PL" sz="2000" dirty="0">
                <a:latin typeface="+mn-lt"/>
              </a:rPr>
              <a:t>PARTNERÓW Z OBSZARU JEDNEJ LSR </a:t>
            </a:r>
          </a:p>
          <a:p>
            <a:r>
              <a:rPr lang="pl-PL" sz="2000" b="1" dirty="0">
                <a:latin typeface="+mn-lt"/>
              </a:rPr>
              <a:t>2. PROJEKTY PARTNERSKIE </a:t>
            </a:r>
          </a:p>
          <a:p>
            <a:pPr marL="0" indent="0">
              <a:buNone/>
            </a:pPr>
            <a:r>
              <a:rPr lang="pl-PL" sz="2000" dirty="0">
                <a:latin typeface="+mn-lt"/>
              </a:rPr>
              <a:t>PARTNERÓW Z OBSZARÓW RÓŻNYCH LSR Z POLSKI</a:t>
            </a:r>
          </a:p>
          <a:p>
            <a:r>
              <a:rPr lang="pl-PL" sz="2000" b="1" dirty="0">
                <a:latin typeface="+mn-lt"/>
              </a:rPr>
              <a:t>2A. PROJEKTY PARTNERSKIE MIĘDZYNARODOWE</a:t>
            </a:r>
          </a:p>
          <a:p>
            <a:pPr marL="0" indent="0">
              <a:buNone/>
            </a:pPr>
            <a:r>
              <a:rPr lang="pl-PL" sz="2000" dirty="0">
                <a:latin typeface="+mn-lt"/>
              </a:rPr>
              <a:t>PARTNERÓW Z OBSZARU LSR Z INNEGO KRAJU </a:t>
            </a:r>
          </a:p>
          <a:p>
            <a:pPr marL="0" indent="0">
              <a:buNone/>
            </a:pPr>
            <a:endParaRPr lang="pl-PL" sz="1800" dirty="0">
              <a:solidFill>
                <a:prstClr val="black">
                  <a:lumMod val="95000"/>
                  <a:lumOff val="5000"/>
                </a:prstClr>
              </a:solidFill>
              <a:latin typeface="+mn-lt"/>
            </a:endParaRPr>
          </a:p>
          <a:p>
            <a:endParaRPr lang="pl-PL" dirty="0"/>
          </a:p>
        </p:txBody>
      </p:sp>
      <p:pic>
        <p:nvPicPr>
          <p:cNvPr id="4" name="Picture 3" descr="Jigsaw Puzzles w plastikowych figurach">
            <a:extLst>
              <a:ext uri="{FF2B5EF4-FFF2-40B4-BE49-F238E27FC236}">
                <a16:creationId xmlns="" xmlns:a16="http://schemas.microsoft.com/office/drawing/2014/main" id="{56AF8E37-2537-F4BE-2551-C0ACDC41BE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18" r="24565" b="2"/>
          <a:stretch/>
        </p:blipFill>
        <p:spPr>
          <a:xfrm>
            <a:off x="1950011" y="891540"/>
            <a:ext cx="1385007" cy="2057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55445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37A9CF3-F41C-9D4A-2EBE-EC757CC8D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899" y="4114800"/>
            <a:ext cx="4884421" cy="1092199"/>
          </a:xfrm>
        </p:spPr>
        <p:txBody>
          <a:bodyPr/>
          <a:lstStyle/>
          <a:p>
            <a:r>
              <a:rPr lang="pl-PL" dirty="0"/>
              <a:t>Projekty partnerskie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08492667-7C9F-D373-EC2A-C35E92633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3680" y="873760"/>
            <a:ext cx="5019040" cy="5320899"/>
          </a:xfrm>
        </p:spPr>
        <p:txBody>
          <a:bodyPr>
            <a:normAutofit fontScale="92500" lnSpcReduction="10000"/>
          </a:bodyPr>
          <a:lstStyle/>
          <a:p>
            <a:r>
              <a:rPr lang="pl-PL" sz="180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</a:rPr>
              <a:t>Przewidziano zastosowanie kosztów uproszczonych (tzw. ryczałtu), kwota ustalana będzie na podstawie projektu budżetu</a:t>
            </a:r>
            <a:r>
              <a:rPr lang="pl-PL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</a:rPr>
              <a:t>.</a:t>
            </a:r>
          </a:p>
          <a:p>
            <a:pPr marL="263525" indent="-263525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18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 50 tys. zł </a:t>
            </a:r>
            <a:r>
              <a:rPr lang="pl-PL" sz="1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 przypadku projektu partnerskiego z podmiotem z obszaru innej  LSR z Polski,</a:t>
            </a:r>
          </a:p>
          <a:p>
            <a:pPr marL="263525" indent="-263525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l-PL" sz="18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do 150 tys</a:t>
            </a:r>
            <a:r>
              <a:rPr lang="pl-PL" sz="1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l-PL" b="1" dirty="0">
                <a:ea typeface="Calibri" panose="020F0502020204030204" pitchFamily="34" charset="0"/>
                <a:cs typeface="Times New Roman" panose="02020603050405020304" pitchFamily="18" charset="0"/>
              </a:rPr>
              <a:t>zł</a:t>
            </a:r>
            <a:r>
              <a:rPr lang="pl-PL" dirty="0">
                <a:ea typeface="Calibri" panose="020F0502020204030204" pitchFamily="34" charset="0"/>
                <a:cs typeface="Times New Roman" panose="02020603050405020304" pitchFamily="18" charset="0"/>
              </a:rPr>
              <a:t> w </a:t>
            </a:r>
            <a:r>
              <a:rPr lang="pl-PL" sz="18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przypadku międzynarodowego projektu partnerskiego,                 tj. projektu z udziałem  podmiotu z obszaru innej LSR z innego kraju.</a:t>
            </a:r>
          </a:p>
          <a:p>
            <a:r>
              <a:rPr lang="pl-PL" sz="1800" b="1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</a:rPr>
              <a:t>O grant na przygotowanie projektu partnerskiego może też ubiegać się przedsiębiorca, w takim przypadku podczas oceny racjonalności budżetu                        i ustalania kwoty grantu obowiązuje „intensywność wsparcia” na poziomie do 50%. </a:t>
            </a:r>
          </a:p>
          <a:p>
            <a:pPr marL="0" indent="0">
              <a:buNone/>
            </a:pPr>
            <a:endParaRPr lang="pl-PL" sz="1800" b="1" dirty="0">
              <a:solidFill>
                <a:prstClr val="black">
                  <a:lumMod val="95000"/>
                  <a:lumOff val="5000"/>
                </a:prstClr>
              </a:solidFill>
              <a:latin typeface="+mn-lt"/>
            </a:endParaRPr>
          </a:p>
          <a:p>
            <a:endParaRPr lang="pl-PL" dirty="0"/>
          </a:p>
        </p:txBody>
      </p:sp>
      <p:pic>
        <p:nvPicPr>
          <p:cNvPr id="4" name="Picture 3" descr="Jigsaw Puzzles w plastikowych figurach">
            <a:extLst>
              <a:ext uri="{FF2B5EF4-FFF2-40B4-BE49-F238E27FC236}">
                <a16:creationId xmlns="" xmlns:a16="http://schemas.microsoft.com/office/drawing/2014/main" id="{CE8DF56D-706F-F3B0-3E17-67E3E6AA4D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18" r="24565" b="2"/>
          <a:stretch/>
        </p:blipFill>
        <p:spPr>
          <a:xfrm>
            <a:off x="1554127" y="749299"/>
            <a:ext cx="1385007" cy="2057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0816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="" xmlns:a16="http://schemas.microsoft.com/office/drawing/2014/main" id="{437A9CF3-F41C-9D4A-2EBE-EC757CC8D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659" y="4114801"/>
            <a:ext cx="4660901" cy="1925319"/>
          </a:xfrm>
        </p:spPr>
        <p:txBody>
          <a:bodyPr/>
          <a:lstStyle/>
          <a:p>
            <a:r>
              <a:rPr lang="pl-PL" dirty="0"/>
              <a:t>Projekty partnerskie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="" xmlns:a16="http://schemas.microsoft.com/office/drawing/2014/main" id="{08492667-7C9F-D373-EC2A-C35E92633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5759" y="685800"/>
            <a:ext cx="6418581" cy="5508859"/>
          </a:xfrm>
        </p:spPr>
        <p:txBody>
          <a:bodyPr>
            <a:normAutofit/>
          </a:bodyPr>
          <a:lstStyle/>
          <a:p>
            <a:pPr algn="just"/>
            <a:r>
              <a:rPr lang="pl-PL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</a:rPr>
              <a:t>Intensywność wsparcia będzie uzależniona od charakteru partnera:</a:t>
            </a:r>
          </a:p>
          <a:p>
            <a:pPr algn="just"/>
            <a:endParaRPr lang="pl-PL" sz="2000" dirty="0">
              <a:solidFill>
                <a:srgbClr val="000000">
                  <a:lumMod val="95000"/>
                  <a:lumOff val="5000"/>
                </a:srgbClr>
              </a:solidFill>
              <a:latin typeface="+mn-lt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</a:rPr>
              <a:t>do 50% </a:t>
            </a:r>
            <a:r>
              <a:rPr lang="pl-PL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</a:rPr>
              <a:t>kosztów kwalifikowalnych na operacje obejmujące inwestycje produkcyjne,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</a:rPr>
              <a:t>do 100% </a:t>
            </a:r>
            <a:r>
              <a:rPr lang="pl-PL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</a:rPr>
              <a:t>kosztów kwalifikowalnych inne operacje, w tym na operacje obejmujące inwestycje nieprodukcyjne (zgodnie z art. 73 ust. 4 lit. c (iv) rozporządzenia o Planach strategicznych WPR),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l-PL" sz="2000" b="1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</a:rPr>
              <a:t>do 75% </a:t>
            </a:r>
            <a:r>
              <a:rPr lang="pl-PL" sz="2000" dirty="0">
                <a:solidFill>
                  <a:srgbClr val="000000">
                    <a:lumMod val="95000"/>
                    <a:lumOff val="5000"/>
                  </a:srgbClr>
                </a:solidFill>
                <a:latin typeface="+mn-lt"/>
              </a:rPr>
              <a:t>kosztów kwalifikowalnych w przypadku podmiotów publicznych.</a:t>
            </a:r>
            <a:endParaRPr lang="pl-PL" sz="2000" b="1" dirty="0">
              <a:solidFill>
                <a:prstClr val="black">
                  <a:lumMod val="95000"/>
                  <a:lumOff val="5000"/>
                </a:prstClr>
              </a:solidFill>
              <a:latin typeface="+mn-lt"/>
            </a:endParaRPr>
          </a:p>
          <a:p>
            <a:endParaRPr lang="pl-PL" dirty="0"/>
          </a:p>
        </p:txBody>
      </p:sp>
      <p:pic>
        <p:nvPicPr>
          <p:cNvPr id="4" name="Picture 3" descr="Jigsaw Puzzles w plastikowych figurach">
            <a:extLst>
              <a:ext uri="{FF2B5EF4-FFF2-40B4-BE49-F238E27FC236}">
                <a16:creationId xmlns="" xmlns:a16="http://schemas.microsoft.com/office/drawing/2014/main" id="{D7152F84-E2B2-F9F6-8A70-D88BC8C6F7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818" r="24565" b="2"/>
          <a:stretch/>
        </p:blipFill>
        <p:spPr>
          <a:xfrm>
            <a:off x="1726847" y="685800"/>
            <a:ext cx="1385007" cy="2057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03800957"/>
      </p:ext>
    </p:extLst>
  </p:cSld>
  <p:clrMapOvr>
    <a:masterClrMapping/>
  </p:clrMapOvr>
</p:sld>
</file>

<file path=ppt/theme/theme1.xml><?xml version="1.0" encoding="utf-8"?>
<a:theme xmlns:a="http://schemas.openxmlformats.org/drawingml/2006/main" name="EncaseVTI">
  <a:themeElements>
    <a:clrScheme name="AnalogousFromLightSeedLeftStep">
      <a:dk1>
        <a:srgbClr val="000000"/>
      </a:dk1>
      <a:lt1>
        <a:srgbClr val="FFFFFF"/>
      </a:lt1>
      <a:dk2>
        <a:srgbClr val="1B2F2C"/>
      </a:dk2>
      <a:lt2>
        <a:srgbClr val="F0F0F3"/>
      </a:lt2>
      <a:accent1>
        <a:srgbClr val="A7A259"/>
      </a:accent1>
      <a:accent2>
        <a:srgbClr val="D99147"/>
      </a:accent2>
      <a:accent3>
        <a:srgbClr val="E38379"/>
      </a:accent3>
      <a:accent4>
        <a:srgbClr val="DD5C85"/>
      </a:accent4>
      <a:accent5>
        <a:srgbClr val="E379C8"/>
      </a:accent5>
      <a:accent6>
        <a:srgbClr val="C95CDD"/>
      </a:accent6>
      <a:hlink>
        <a:srgbClr val="6C71B0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EncaseVTI" id="{C293990F-FDB3-4ED3-8175-FB79CE5A2A12}" vid="{A5662C19-271F-459F-B4ED-861A9823764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885</Words>
  <Application>Microsoft Office PowerPoint</Application>
  <PresentationFormat>Niestandardowy</PresentationFormat>
  <Paragraphs>121</Paragraphs>
  <Slides>16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17" baseType="lpstr">
      <vt:lpstr>EncaseVTI</vt:lpstr>
      <vt:lpstr>KONSULTACJE SPOŁECZNE</vt:lpstr>
      <vt:lpstr>Grupy defowaryzowane </vt:lpstr>
      <vt:lpstr>ZAKRES WSPARCIA</vt:lpstr>
      <vt:lpstr>ZAKRES WSPARCIA</vt:lpstr>
      <vt:lpstr>Gospodarstwo agroturystyczne </vt:lpstr>
      <vt:lpstr>Zagrody edukacyjne </vt:lpstr>
      <vt:lpstr>Zagrody edukacyjne </vt:lpstr>
      <vt:lpstr>Gospodarstwa opiekuńcze </vt:lpstr>
      <vt:lpstr>Różnorodność metod aktywizujących społeczność</vt:lpstr>
      <vt:lpstr>Projekty grantowe </vt:lpstr>
      <vt:lpstr>Inteligentna wieś - Smart Village</vt:lpstr>
      <vt:lpstr>Inteligentna wieś - Smart Village</vt:lpstr>
      <vt:lpstr>Projekty partnerskie</vt:lpstr>
      <vt:lpstr>Projekty partnerskie</vt:lpstr>
      <vt:lpstr>Projekty partnerskie</vt:lpstr>
      <vt:lpstr>Projekty partnerskie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KONSULTACJE SPOŁECZNE</dc:title>
  <dc:creator>Grzegorz Chyży</dc:creator>
  <cp:lastModifiedBy>Danusia</cp:lastModifiedBy>
  <cp:revision>5</cp:revision>
  <dcterms:created xsi:type="dcterms:W3CDTF">2023-04-12T15:44:41Z</dcterms:created>
  <dcterms:modified xsi:type="dcterms:W3CDTF">2023-04-16T19:27:11Z</dcterms:modified>
</cp:coreProperties>
</file>