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6" r:id="rId2"/>
    <p:sldId id="268" r:id="rId3"/>
    <p:sldId id="310" r:id="rId4"/>
    <p:sldId id="311" r:id="rId5"/>
    <p:sldId id="309" r:id="rId6"/>
    <p:sldId id="313" r:id="rId7"/>
    <p:sldId id="291" r:id="rId8"/>
    <p:sldId id="314" r:id="rId9"/>
    <p:sldId id="322" r:id="rId10"/>
    <p:sldId id="315" r:id="rId11"/>
    <p:sldId id="316" r:id="rId12"/>
    <p:sldId id="317" r:id="rId13"/>
    <p:sldId id="318" r:id="rId14"/>
    <p:sldId id="319" r:id="rId15"/>
    <p:sldId id="320" r:id="rId16"/>
    <p:sldId id="269" r:id="rId17"/>
    <p:sldId id="272" r:id="rId18"/>
    <p:sldId id="321" r:id="rId19"/>
    <p:sldId id="323" r:id="rId20"/>
    <p:sldId id="273" r:id="rId21"/>
    <p:sldId id="296" r:id="rId22"/>
    <p:sldId id="297" r:id="rId23"/>
    <p:sldId id="298" r:id="rId24"/>
    <p:sldId id="300" r:id="rId25"/>
    <p:sldId id="301" r:id="rId26"/>
    <p:sldId id="302" r:id="rId27"/>
    <p:sldId id="267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59" autoAdjust="0"/>
    <p:restoredTop sz="94660"/>
  </p:normalViewPr>
  <p:slideViewPr>
    <p:cSldViewPr>
      <p:cViewPr varScale="1">
        <p:scale>
          <a:sx n="79" d="100"/>
          <a:sy n="79" d="100"/>
        </p:scale>
        <p:origin x="1565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Zeszyt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legend>
      <c:legendPos val="r"/>
      <c:layout>
        <c:manualLayout>
          <c:xMode val="edge"/>
          <c:yMode val="edge"/>
          <c:x val="0.73568897637795283"/>
          <c:y val="0.14864199113080848"/>
          <c:w val="0.25597769028871392"/>
          <c:h val="0.6195845701418574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pl-PL"/>
    </a:p>
  </c:txPr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</cdr:x>
      <cdr:y>0.14885</cdr:y>
    </cdr:from>
    <cdr:to>
      <cdr:x>0.42342</cdr:x>
      <cdr:y>0.66981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C25C4B19-BE5D-431A-B4C7-7BA560B6744A}"/>
            </a:ext>
          </a:extLst>
        </cdr:cNvPr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1"/>
        <a:srcRect xmlns:a="http://schemas.openxmlformats.org/drawingml/2006/main" l="22439" t="38452" r="49999" b="23096"/>
        <a:stretch xmlns:a="http://schemas.openxmlformats.org/drawingml/2006/main"/>
      </cdr:blipFill>
      <cdr:spPr>
        <a:xfrm xmlns:a="http://schemas.openxmlformats.org/drawingml/2006/main">
          <a:off x="457200" y="864096"/>
          <a:ext cx="3414573" cy="3024336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  <cdr:relSizeAnchor xmlns:cdr="http://schemas.openxmlformats.org/drawingml/2006/chartDrawing">
    <cdr:from>
      <cdr:x>0.51969</cdr:x>
      <cdr:y>0.0476</cdr:y>
    </cdr:from>
    <cdr:to>
      <cdr:x>0.96856</cdr:x>
      <cdr:y>0.71044</cdr:y>
    </cdr:to>
    <cdr:pic>
      <cdr:nvPicPr>
        <cdr:cNvPr id="3" name="chart">
          <a:extLst xmlns:a="http://schemas.openxmlformats.org/drawingml/2006/main">
            <a:ext uri="{FF2B5EF4-FFF2-40B4-BE49-F238E27FC236}">
              <a16:creationId xmlns:a16="http://schemas.microsoft.com/office/drawing/2014/main" id="{5D1793D8-0953-4CE5-AC46-313B05930276}"/>
            </a:ext>
          </a:extLst>
        </cdr:cNvPr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2"/>
        <a:srcRect xmlns:a="http://schemas.openxmlformats.org/drawingml/2006/main" l="17713" t="28529" r="44488" b="15654"/>
        <a:stretch xmlns:a="http://schemas.openxmlformats.org/drawingml/2006/main"/>
      </cdr:blipFill>
      <cdr:spPr>
        <a:xfrm xmlns:a="http://schemas.openxmlformats.org/drawingml/2006/main">
          <a:off x="4752020" y="276335"/>
          <a:ext cx="4104456" cy="384792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  <cdr:relSizeAnchor xmlns:cdr="http://schemas.openxmlformats.org/drawingml/2006/chartDrawing">
    <cdr:from>
      <cdr:x>0.20863</cdr:x>
      <cdr:y>0.73183</cdr:y>
    </cdr:from>
    <cdr:to>
      <cdr:x>0.79137</cdr:x>
      <cdr:y>0.95941</cdr:y>
    </cdr:to>
    <cdr:pic>
      <cdr:nvPicPr>
        <cdr:cNvPr id="4" name="chart">
          <a:extLst xmlns:a="http://schemas.openxmlformats.org/drawingml/2006/main">
            <a:ext uri="{FF2B5EF4-FFF2-40B4-BE49-F238E27FC236}">
              <a16:creationId xmlns:a16="http://schemas.microsoft.com/office/drawing/2014/main" id="{C97DBB01-C1FA-4786-AC77-94ABCA8C022F}"/>
            </a:ext>
          </a:extLst>
        </cdr:cNvPr>
        <cdr:cNvPicPr>
          <a:picLocks xmlns:a="http://schemas.openxmlformats.org/drawingml/2006/main" noChangeAspect="1"/>
        </cdr:cNvPicPr>
      </cdr:nvPicPr>
      <cdr:blipFill rotWithShape="1">
        <a:blip xmlns:a="http://schemas.openxmlformats.org/drawingml/2006/main" xmlns:r="http://schemas.openxmlformats.org/officeDocument/2006/relationships" r:embed="rId3"/>
        <a:srcRect xmlns:a="http://schemas.openxmlformats.org/drawingml/2006/main" l="10625" t="29769" r="39763" b="50856"/>
        <a:stretch xmlns:a="http://schemas.openxmlformats.org/drawingml/2006/main"/>
      </cdr:blipFill>
      <cdr:spPr>
        <a:xfrm xmlns:a="http://schemas.openxmlformats.org/drawingml/2006/main">
          <a:off x="1907704" y="4248472"/>
          <a:ext cx="5328592" cy="1321128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D8A12-61C0-48AA-A532-5560DE071A7D}" type="datetimeFigureOut">
              <a:rPr lang="pl-PL" smtClean="0"/>
              <a:t>22.06.2021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2FC5A-C4C1-4023-BC60-FF5140E47B3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69742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2FC5A-C4C1-4023-BC60-FF5140E47B3C}" type="slidenum">
              <a:rPr lang="pl-PL" smtClean="0"/>
              <a:t>17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4362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2FC5A-C4C1-4023-BC60-FF5140E47B3C}" type="slidenum">
              <a:rPr lang="pl-PL" smtClean="0"/>
              <a:t>18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957914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2FC5A-C4C1-4023-BC60-FF5140E47B3C}" type="slidenum">
              <a:rPr lang="pl-PL" smtClean="0"/>
              <a:t>19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689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Prostokąt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Prostokąt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Prostokąt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Prostokąt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Prostokąt zaokrąglony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Prostokąt zaokrąglony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Prostokąt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26" name="Symbol zastępczy daty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27" name="Symbol zastępczy numeru slajdu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8" name="Symbol zastępczy stopki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rostokąt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Prostokąt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Prostokąt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Prostokąt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Prostokąt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Prostokąt zaokrąglony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Prostokąt zaokrąglony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Prostokąt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Prostokąt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Prostokąt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Prostokąt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Prostokąt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Prostokąt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2AD6763-DD27-414C-B21A-C37FDEDEE320}" type="datetimeFigureOut">
              <a:rPr lang="pl-PL" smtClean="0"/>
              <a:pPr/>
              <a:t>22.06.2021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l-PL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D7C03450-9AE8-4119-801D-28CCFA8C6CED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random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g"/><Relationship Id="rId5" Type="http://schemas.openxmlformats.org/officeDocument/2006/relationships/image" Target="../media/image33.png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wmf"/><Relationship Id="rId5" Type="http://schemas.openxmlformats.org/officeDocument/2006/relationships/image" Target="../media/image41.wmf"/><Relationship Id="rId4" Type="http://schemas.openxmlformats.org/officeDocument/2006/relationships/image" Target="../media/image40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395536" y="4365105"/>
            <a:ext cx="8496944" cy="276998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pl-PL" sz="4000" b="1" spc="50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OCHRONA KLIMATU POPRZEZ STOSOWANIE INSTALACJI PROEKOLOGICZNYCH</a:t>
            </a:r>
          </a:p>
          <a:p>
            <a:r>
              <a:rPr lang="pl-PL" sz="5400" b="1" spc="50" dirty="0">
                <a:ln w="11430"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accent3">
                    <a:lumMod val="75000"/>
                  </a:schemeClr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                     </a:t>
            </a:r>
            <a:endParaRPr lang="pl-PL" sz="5400" b="1" spc="50" dirty="0">
              <a:ln w="11430">
                <a:solidFill>
                  <a:schemeClr val="accent3">
                    <a:lumMod val="50000"/>
                  </a:schemeClr>
                </a:solidFill>
              </a:ln>
              <a:solidFill>
                <a:schemeClr val="accent3">
                  <a:lumMod val="75000"/>
                </a:schemeClr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alibri" pitchFamily="34" charset="0"/>
              <a:cs typeface="Times New Roman" pitchFamily="18" charset="0"/>
            </a:endParaRPr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253822"/>
            <a:ext cx="378618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pl-PL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rojekt pn. </a:t>
            </a:r>
            <a:r>
              <a:rPr kumimoji="0" lang="pl-PL" sz="16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„</a:t>
            </a:r>
            <a:r>
              <a:rPr kumimoji="0" lang="pl-PL" sz="16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Odnawialne źródła energii szansą poprawy jakości środowiska naturalnego w Gminach Pokrzywnica, Obryte, Ojrzeń oraz Powiecie Pułtuskim” </a:t>
            </a:r>
            <a:endParaRPr kumimoji="0" lang="pl-PL" sz="16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jest współfinansowany przez Unię Europejską ze środków Europejskiego Funduszu Rozwoju Regionalnego </a:t>
            </a:r>
            <a:endParaRPr kumimoji="0" lang="pl-PL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6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w ramach Regionalnego Programu Operacyjnego Województwa Mazowieckiego 2014 – 2020</a:t>
            </a:r>
            <a:endParaRPr kumimoji="0" lang="pl-PL" sz="16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B8EFAE0A-D76E-462B-9154-C481280C59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7904" y="202141"/>
            <a:ext cx="5400600" cy="3150350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8" name="Obraz 7" descr="Od lewej znak Funduszy Europejskich złożony z symbolu graficznego, nazwy Fundusze Europejskie oraz odwołania do Programu Regionalnego; w środku logo promocyjne Mazowsza złożone z ozdobnego napisu Mazowsze oraz podpisu Serce Polski; zestaw podstawowy zamyka znak Unii Europejskiej złożony z flagi Unii Europejskiej i napisu Unia Europejska oraz Europejski Fundusz Rozwoju Regionalnego. Napisy znajdują się po lewej stronie flagi.">
            <a:extLst>
              <a:ext uri="{FF2B5EF4-FFF2-40B4-BE49-F238E27FC236}">
                <a16:creationId xmlns:a16="http://schemas.microsoft.com/office/drawing/2014/main" id="{52BAA6F7-A423-4DFA-A32E-99A1B2C10C09}"/>
              </a:ext>
            </a:extLst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91640" y="6306185"/>
            <a:ext cx="5760720" cy="551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az 8">
            <a:extLst>
              <a:ext uri="{FF2B5EF4-FFF2-40B4-BE49-F238E27FC236}">
                <a16:creationId xmlns:a16="http://schemas.microsoft.com/office/drawing/2014/main" id="{424392EE-937B-4CC4-A2B3-61813400F0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374811"/>
            <a:ext cx="9143798" cy="5483189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003232" cy="576064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bg1"/>
                </a:solidFill>
              </a:rPr>
              <a:t>PROJEKT W GMINIE POKRZYWNICA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A63D87F-36CF-41BA-A78B-92246E67B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9496"/>
            <a:ext cx="8147248" cy="4117776"/>
          </a:xfrm>
        </p:spPr>
        <p:txBody>
          <a:bodyPr>
            <a:normAutofit/>
          </a:bodyPr>
          <a:lstStyle/>
          <a:p>
            <a:r>
              <a:rPr lang="pl-PL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Liczba instalacji fotowoltaicznych: 184 (745,96 kW) – łącznie 2194 panele fotowoltaiczne - panele pokryłyby 3/5 boiska piłkarskiego</a:t>
            </a:r>
          </a:p>
          <a:p>
            <a:pPr marL="109728" indent="0">
              <a:buNone/>
            </a:pPr>
            <a:endParaRPr lang="pl-PL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r>
              <a:rPr lang="pl-PL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Liczba instalacji solarnych: 210, w tym:</a:t>
            </a:r>
          </a:p>
          <a:p>
            <a:pPr marL="631825" indent="-255588"/>
            <a:r>
              <a:rPr lang="pl-PL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90 instalacje dwukolektorowe</a:t>
            </a:r>
          </a:p>
          <a:p>
            <a:pPr marL="631825" indent="-255588"/>
            <a:r>
              <a:rPr lang="pl-PL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87 instalacje trzykolektorowe</a:t>
            </a:r>
          </a:p>
          <a:p>
            <a:pPr marL="631825" indent="-255588"/>
            <a:r>
              <a:rPr lang="pl-PL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33  instalacje czterokolektorowe</a:t>
            </a:r>
          </a:p>
          <a:p>
            <a:pPr marL="376237" indent="0">
              <a:buNone/>
            </a:pPr>
            <a:endParaRPr lang="pl-PL" sz="2400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  <a:p>
            <a:pPr marL="358775" indent="-255588"/>
            <a:r>
              <a:rPr lang="pl-PL" sz="2400" dirty="0">
                <a:latin typeface="Calibri Light" panose="020F0302020204030204" pitchFamily="34" charset="0"/>
                <a:cs typeface="Calibri Light" panose="020F0302020204030204" pitchFamily="34" charset="0"/>
              </a:rPr>
              <a:t>Liczba instalacji pomp ciepła: 8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2EAE723A-8A9E-4844-B50C-BFE3C1F6A52F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493" y="1378496"/>
            <a:ext cx="9132507" cy="54795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47328"/>
            <a:ext cx="8229600" cy="1066800"/>
          </a:xfrm>
        </p:spPr>
        <p:txBody>
          <a:bodyPr/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POLSKA ENERGETYKA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4A63D87F-36CF-41BA-A78B-92246E67B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28800"/>
            <a:ext cx="8147248" cy="42484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pl-PL" sz="22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 roku 2020 energię elektryczną wytwarzano głównie z:</a:t>
            </a:r>
          </a:p>
          <a:p>
            <a:r>
              <a:rPr lang="pl-PL" sz="22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węgla kamiennego</a:t>
            </a:r>
          </a:p>
          <a:p>
            <a:r>
              <a:rPr lang="pl-PL" sz="22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węgla brunatnego</a:t>
            </a:r>
          </a:p>
          <a:p>
            <a:r>
              <a:rPr lang="pl-PL" sz="22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gazu ziemnego</a:t>
            </a:r>
          </a:p>
          <a:p>
            <a:r>
              <a:rPr lang="pl-PL" sz="22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odnawialnych źródłach energii – głównie elektrownie wiatrowe (ok. 20%)</a:t>
            </a:r>
          </a:p>
          <a:p>
            <a:r>
              <a:rPr lang="pl-PL" sz="2200" dirty="0">
                <a:solidFill>
                  <a:schemeClr val="accent6">
                    <a:lumMod val="50000"/>
                  </a:schemeClr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elektrowni wodnych</a:t>
            </a:r>
          </a:p>
        </p:txBody>
      </p:sp>
    </p:spTree>
    <p:extLst>
      <p:ext uri="{BB962C8B-B14F-4D97-AF65-F5344CB8AC3E}">
        <p14:creationId xmlns:p14="http://schemas.microsoft.com/office/powerpoint/2010/main" val="4188703152"/>
      </p:ext>
    </p:extLst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447328"/>
            <a:ext cx="8229600" cy="1066800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>
                <a:solidFill>
                  <a:schemeClr val="bg1"/>
                </a:solidFill>
              </a:rPr>
              <a:t>POLSKA ENERGETYKA – ROZWÓJ OZE</a:t>
            </a:r>
          </a:p>
        </p:txBody>
      </p:sp>
      <p:pic>
        <p:nvPicPr>
          <p:cNvPr id="6" name="Symbol zastępczy zawartości 5">
            <a:extLst>
              <a:ext uri="{FF2B5EF4-FFF2-40B4-BE49-F238E27FC236}">
                <a16:creationId xmlns:a16="http://schemas.microsoft.com/office/drawing/2014/main" id="{D167D3FF-F36D-47B4-8B2C-DAF85EE510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267161"/>
            <a:ext cx="8712968" cy="5568924"/>
          </a:xfrm>
        </p:spPr>
      </p:pic>
    </p:spTree>
    <p:extLst>
      <p:ext uri="{BB962C8B-B14F-4D97-AF65-F5344CB8AC3E}">
        <p14:creationId xmlns:p14="http://schemas.microsoft.com/office/powerpoint/2010/main" val="4116484147"/>
      </p:ext>
    </p:extLst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8376" y="767917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Alternatywne źródła energii</a:t>
            </a:r>
          </a:p>
        </p:txBody>
      </p:sp>
      <p:pic>
        <p:nvPicPr>
          <p:cNvPr id="13" name="Obraz 12">
            <a:extLst>
              <a:ext uri="{FF2B5EF4-FFF2-40B4-BE49-F238E27FC236}">
                <a16:creationId xmlns:a16="http://schemas.microsoft.com/office/drawing/2014/main" id="{8BFE1754-AB89-49CE-B979-568BDCE83D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5328" y="1408813"/>
            <a:ext cx="2953836" cy="18473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22BEB44F-CFBE-41ED-A69C-D53C5F8B5B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015" y="4787613"/>
            <a:ext cx="3342571" cy="21143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Obraz 16">
            <a:extLst>
              <a:ext uri="{FF2B5EF4-FFF2-40B4-BE49-F238E27FC236}">
                <a16:creationId xmlns:a16="http://schemas.microsoft.com/office/drawing/2014/main" id="{5BD15C46-F36B-4EA6-AF57-DEB95ACD2C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022" y="1305873"/>
            <a:ext cx="3079826" cy="205321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Obraz 18">
            <a:extLst>
              <a:ext uri="{FF2B5EF4-FFF2-40B4-BE49-F238E27FC236}">
                <a16:creationId xmlns:a16="http://schemas.microsoft.com/office/drawing/2014/main" id="{E107DF81-1B82-489C-B4D0-662175D08D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6804" y="4725144"/>
            <a:ext cx="3199571" cy="213304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Obraz 20">
            <a:extLst>
              <a:ext uri="{FF2B5EF4-FFF2-40B4-BE49-F238E27FC236}">
                <a16:creationId xmlns:a16="http://schemas.microsoft.com/office/drawing/2014/main" id="{62C42AAE-D7BD-4E78-A958-270235AB1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6379"/>
            <a:ext cx="3058607" cy="229100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Energia biomasy – informacje, źródła, pozyskanie, opłacalność">
            <a:extLst>
              <a:ext uri="{FF2B5EF4-FFF2-40B4-BE49-F238E27FC236}">
                <a16:creationId xmlns:a16="http://schemas.microsoft.com/office/drawing/2014/main" id="{6394CD48-6587-438C-BD42-7CF6A3B78B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8935" y="2805287"/>
            <a:ext cx="3342704" cy="222441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642391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8376" y="767917"/>
            <a:ext cx="8147248" cy="792088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bg1"/>
                </a:solidFill>
              </a:rPr>
              <a:t>Główne alternatywne źródła energii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4E1FF9F-81FB-435E-B446-4AC66E7430E2}"/>
              </a:ext>
            </a:extLst>
          </p:cNvPr>
          <p:cNvSpPr txBox="1"/>
          <p:nvPr/>
        </p:nvSpPr>
        <p:spPr>
          <a:xfrm>
            <a:off x="755576" y="1772816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Do źródeł wytwarzających energię elektryczną należą głównie: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Elektrownie słoneczne – instalacje fotowoltaiczne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Elektrownie wiatrowe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Elektrownie wodne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Biogaz</a:t>
            </a:r>
          </a:p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24625B20-3345-4651-8732-D4D172F2B97D}"/>
              </a:ext>
            </a:extLst>
          </p:cNvPr>
          <p:cNvSpPr txBox="1"/>
          <p:nvPr/>
        </p:nvSpPr>
        <p:spPr>
          <a:xfrm>
            <a:off x="755576" y="3573016"/>
            <a:ext cx="74168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Do źródeł wytwarzających energię cieplną należą głównie: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Elektrownie słoneczne – kolektory słoneczne (ciepła woda użytkowa)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Źródła geotermiczne - pompy ciepła gruntowe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Źródła aerotermalne – pompy ciepła powietrzne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Kotły na biomasę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/>
              <a:t>Biogaz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04835205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Wykres 1"/>
          <p:cNvGraphicFramePr/>
          <p:nvPr>
            <p:extLst>
              <p:ext uri="{D42A27DB-BD31-4B8C-83A1-F6EECF244321}">
                <p14:modId xmlns:p14="http://schemas.microsoft.com/office/powerpoint/2010/main" val="2143039499"/>
              </p:ext>
            </p:extLst>
          </p:nvPr>
        </p:nvGraphicFramePr>
        <p:xfrm>
          <a:off x="0" y="1052736"/>
          <a:ext cx="9144000" cy="580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Pięciokąt 2"/>
          <p:cNvSpPr/>
          <p:nvPr/>
        </p:nvSpPr>
        <p:spPr>
          <a:xfrm rot="5400000">
            <a:off x="3181536" y="-2497968"/>
            <a:ext cx="1124744" cy="6120680"/>
          </a:xfrm>
          <a:prstGeom prst="homePlate">
            <a:avLst>
              <a:gd name="adj" fmla="val 45852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5" name="Symbol zastępczy zawartości 4"/>
          <p:cNvSpPr>
            <a:spLocks noGrp="1"/>
          </p:cNvSpPr>
          <p:nvPr>
            <p:ph idx="1"/>
          </p:nvPr>
        </p:nvSpPr>
        <p:spPr>
          <a:xfrm>
            <a:off x="457200" y="0"/>
            <a:ext cx="8229600" cy="836712"/>
          </a:xfrm>
        </p:spPr>
        <p:txBody>
          <a:bodyPr>
            <a:normAutofit/>
          </a:bodyPr>
          <a:lstStyle/>
          <a:p>
            <a:r>
              <a:rPr lang="pl-PL" sz="2400" b="1" dirty="0"/>
              <a:t>WYKORZYSTANIE OZE W POLSCE</a:t>
            </a:r>
          </a:p>
        </p:txBody>
      </p:sp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8376" y="767917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Instalacje fotowoltaiczne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4E1FF9F-81FB-435E-B446-4AC66E7430E2}"/>
              </a:ext>
            </a:extLst>
          </p:cNvPr>
          <p:cNvSpPr txBox="1"/>
          <p:nvPr/>
        </p:nvSpPr>
        <p:spPr>
          <a:xfrm>
            <a:off x="755576" y="1772816"/>
            <a:ext cx="7776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  <a:p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B9869CE-777A-4C19-B70F-E6DD4238AA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810" y="1797089"/>
            <a:ext cx="8147248" cy="39878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8095650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8376" y="767917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Instalacje fotowoltaiczne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E4E1FF9F-81FB-435E-B446-4AC66E7430E2}"/>
              </a:ext>
            </a:extLst>
          </p:cNvPr>
          <p:cNvSpPr txBox="1"/>
          <p:nvPr/>
        </p:nvSpPr>
        <p:spPr>
          <a:xfrm>
            <a:off x="3059833" y="5352328"/>
            <a:ext cx="4320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l-PL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pl-PL" dirty="0"/>
          </a:p>
          <a:p>
            <a:endParaRPr lang="pl-PL" dirty="0"/>
          </a:p>
          <a:p>
            <a:r>
              <a:rPr lang="pl-PL" dirty="0"/>
              <a:t>Francja – 300 MW </a:t>
            </a:r>
          </a:p>
        </p:txBody>
      </p:sp>
      <p:pic>
        <p:nvPicPr>
          <p:cNvPr id="14" name="Obraz 13">
            <a:extLst>
              <a:ext uri="{FF2B5EF4-FFF2-40B4-BE49-F238E27FC236}">
                <a16:creationId xmlns:a16="http://schemas.microsoft.com/office/drawing/2014/main" id="{B105E2CF-ED10-485A-B3FA-D1860FAE7F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97" y="1505672"/>
            <a:ext cx="7529978" cy="4392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09216097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8376" y="767917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Elektrownie wiatrowe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FCB3D19C-6A26-45F3-B47F-2B4A7A6FC4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14"/>
          <a:stretch/>
        </p:blipFill>
        <p:spPr>
          <a:xfrm>
            <a:off x="5000623" y="1772816"/>
            <a:ext cx="3662446" cy="24196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A9112E6-9E1C-47B7-980B-E981D35A0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6023" y="1772816"/>
            <a:ext cx="3662445" cy="24416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AEA2897D-B8B4-4D78-B762-544160C39E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249" y="4427257"/>
            <a:ext cx="2799501" cy="21627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6668469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8376" y="767917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Elektrownie wodne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BD8B82F2-D155-4F85-858E-605138438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088" y="1412776"/>
            <a:ext cx="6661823" cy="51051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2CF33EE-C6E8-443A-8ECE-8F64D367A4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" t="20165" r="5307" b="16706"/>
          <a:stretch/>
        </p:blipFill>
        <p:spPr>
          <a:xfrm>
            <a:off x="316594" y="1772816"/>
            <a:ext cx="8575885" cy="44704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16089232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8376" y="767917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Biogazownie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E5207639-108F-4A7E-B70E-57B23CD99D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772816"/>
            <a:ext cx="8496944" cy="42484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BB3D8F6-32D3-49CB-AD91-07A8A6F307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270" y="1535732"/>
            <a:ext cx="7517460" cy="5117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50415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8376" y="767917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Kolektory słoneczne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C0D15480-3351-4D3E-B7BE-073B150855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6"/>
          <a:stretch/>
        </p:blipFill>
        <p:spPr>
          <a:xfrm>
            <a:off x="718610" y="1560005"/>
            <a:ext cx="2874662" cy="4206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D5D1B4C3-91F6-4DFC-937F-E2D03E0532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1594402"/>
            <a:ext cx="2874662" cy="41374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880A159-9C8D-4568-89E0-2FCB8B8CF8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3924" y="1505576"/>
            <a:ext cx="5908958" cy="48589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83893076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540498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Źródła geotermiczne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AEEB62AE-36C4-4345-BEF2-D13F720BE2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2576" y="1484784"/>
            <a:ext cx="6738847" cy="4484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F1D6609-E37E-4B1B-BE3B-21F2ECDA6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489" y="1196752"/>
            <a:ext cx="6916934" cy="5373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20270965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540498"/>
            <a:ext cx="8147248" cy="792088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Biomasa – kotły na pellet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AD2171-C830-44AD-A31B-AB475C2307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84784"/>
            <a:ext cx="5194019" cy="34563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69B220D-B230-4765-8E3A-CF235F0AE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406" y="2708920"/>
            <a:ext cx="4208370" cy="39330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08828614"/>
      </p:ext>
    </p:extLst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733548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pl-PL" dirty="0">
                <a:solidFill>
                  <a:schemeClr val="bg1"/>
                </a:solidFill>
              </a:rPr>
              <a:t>Dlaczego odnawialne źródła energii powinny być stosowane?</a:t>
            </a:r>
          </a:p>
        </p:txBody>
      </p:sp>
      <p:pic>
        <p:nvPicPr>
          <p:cNvPr id="25602" name="Picture 2" descr="Policjant na Londy&amp;nacute;skiej ulicy 5 grudnia 1952 r. (&amp;Zacute;ród&amp;lstrok;o: nickelinthemachine.com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988840"/>
            <a:ext cx="7432770" cy="4691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>
            <a:extLst>
              <a:ext uri="{FF2B5EF4-FFF2-40B4-BE49-F238E27FC236}">
                <a16:creationId xmlns:a16="http://schemas.microsoft.com/office/drawing/2014/main" id="{C3A20E78-B964-4481-A49B-F65DB8E95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WatercolorSponge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484784"/>
            <a:ext cx="9144000" cy="60867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5575" y="485609"/>
            <a:ext cx="8229600" cy="1066800"/>
          </a:xfrm>
        </p:spPr>
        <p:txBody>
          <a:bodyPr/>
          <a:lstStyle/>
          <a:p>
            <a:r>
              <a:rPr lang="pl-PL" dirty="0">
                <a:solidFill>
                  <a:schemeClr val="bg1"/>
                </a:solidFill>
              </a:rPr>
              <a:t>Mazowsze - Uchwała antysmogowa</a:t>
            </a:r>
          </a:p>
        </p:txBody>
      </p:sp>
      <p:sp>
        <p:nvSpPr>
          <p:cNvPr id="27655" name="AutoShape 7" descr="data:image/jpeg;base64,/9j/4AAQSkZJRgABAQAAAQABAAD/2wCEAAkGBw8PDw8ODw8QDQ8NDg0ODQ8PDxAOEA4PFBEWFxQRFBUYHCggGBolGxQUIjEhKCorLy4uFx8zODMsNygtLysBCgoKDg0OFBAQGywkHyYsLywsLCwsKywsLCwsLDAsLCwsLCwsLCwsLCwsLCwsLCwsLCwsLCwsLDEsLCwrLCwsLP/AABEIAN4A4wMBIgACEQEDEQH/xAAbAAEAAgMBAQAAAAAAAAAAAAAAAgMBBAYFB//EADwQAAIBAgIGCAMHBAIDAQAAAAABAgMRBBIFBiExQVETIlJhcYGRoTLB0SMzQmJykrGCssLxouE0Q3Mk/8QAGQEBAQEBAQEAAAAAAAAAAAAAAAEDAgQF/8QAIxEBAQEAAgICAgIDAAAAAAAAAAECAxEhMQRBElEyYRMUQv/aAAwDAQACEQMRAD8A+4gAAAAAAAAAAAAAAAAAAAAAAAAAAAAAAAAAAAAAAAAAAAAAAAAAAAAAI1JqKvJpJcWeXidNRWyCv3vYvQD1JzUVduyNOppKK3Jv2PFq49yd3t8yHTpgeytLLjD0lf5F9LSNOWy+V/m2e54GYi2B1gOf0fj3TajJ3g+HZ70e+nfbzAyAAAAAAAAAAAAAAAAAAAAAAAAAABhuyu9iW1mTS0zNxoVGuNo+rSYHgaW0k5uUm7U4Xsu7mcZpHT9VSap2hFcWrs6HGQzU5Lu/h3+Rxek6DuzlW9gtYqzlaWWa74pP1R1sU8sJ/hqRUoNbU+avzT2M+c4Wm8x9V1Wwcqmj8k1vnUlRb4cmu7NmKNKNQuUjWJ05BF1z39C181PK98Hbye75nPNnr6vb6v8AR/kB7QAKAAAAAAAAAAAAAAAAAAAAAAAABq6UoudGpFbXa6XNp3t7G0AOFuc/pTD3qZIRc5SklGMVdtvbZI+iaR0HGq3KnLoZve8ueLfPLdbfMlofQlLDXld1asvjqzSzPuS/Cu4nSud1b1LUbVcVZvfGity/W+PgdrGKSSSSSVkkrJLkjJGclFOT2JJt+CCONxqtVqLlUn/cym4qVM0pS7TcvV3Kq1RJEVsymdJoGg4Usz31Hm/p4fXzOe1fw8sTNycbUYfFLtS7K+Z2aQz58lAAdIAAAAAAAAAAAAAAAAAAADWx2Op0I56sssW7Lqyld8tiPDxOt9Nfd0pT75NQXzZxrkzn3VmbfTpTDdtr2JHC4nWjEz+FxpL8kbv1lc8nEYqpU21Kk6n6pNr0MdfJz9RpOK/b6BidOYWn8VaLfKHXf/E8nE64QX3VKUu+bUF6K5x1xcx18nd9eHU449vE6z4qe6UaS/JHb6u5oQ0nXU1U6WbmtzlJy8rPh3GlcxmMrvV9131I7/QmsEMRaE7U63L8M/0/T+SzWPF5KfRp9apv7orf6/U+exburb7q3iexVxMpWzyc3GKjmbu3Y9nDy3U6rHeZPSWYrwGHWJnKc5dFhqX3lRu1/wAse9njY3SXSS6Km9n4n2v+i91pOMYN9WC6sdyXN25vmTl5Znwucduix+sajFUcJHoqcVlU7bbflXDxe08/B6dxNLdVc12anXXvt9zyswzHlvJq3vtpMx2WC1vg7KtTcH2odaPpvXue7g9IUay+yqRn3J9ZeKe1HzC5mMrO62NbmtjRrn5Op78ubxz6fVwfPsFrFiaWzP0kezU63vv9z3sFrdRlZVYSpPmuvH22+x6M/Ixf6Z3jsdGCjC4unVV6c41FxytO3iuBebS9uAAAAAAAAAAAAABCtRjOLhOKlGStJPc0cLp/QcsO88Lzot7HvcO6X1O9IzipJxkk00009qafBmfJxTcdZ1cvlTZFs6DWPV90b1aKcqO+Ud7pfWP8HKYnSFGn8dSKa/Cnml6LafP1i5vVeiWVtNkXI8LE6yQX3cJT75PIvmzysTp2vP8AEqa5QVvd3YmKduuq1owV5SjBc5NRXuebiNP0I7m6j/ItnqzkKlVt3k3J85Nt+rIOodzjTt3GgNJzxFWXUUIU433uUnJu0du7n6FumtJtXpQfdN/I8rVOploVp8XNRXlFW/uEYSqTUYq7d0vm2enGes+GWr3WtWxMqKU4u0nK19j4PmbmG1h4VY/1Q+aZo6Z0Ji9s4uFWENqhTcsyXF2a6z8Dwqdcz5Md3y7zfD6Bh8bTqK8JqXNcV4rei7OfPlVttTs1ua2NHpYTTlWG9qrHlLZL931uY3H6dduwzEkzx8HpujOycuilynsXlLcepFnFnSrUySK0zotCaszrWqVr0qe9LdOa/wAV3/7LnF1eoWye3naKwVatNKimnHfUTcVDvcluPoWAw86dNQnUlWkt85Wv4Lu8blmGw0KUVCnFQityX897LT3cXF+DDW+wAGzgAAAAAAABicVJOLSaaaaaumnvTOY0tqpF3nh3le/o5fC/0vgdQDjeM7nlZqz0+W4nDzpycKkXCS3pq3+0Us+n47A0q8ctWCkuD3OPenwOQ0tqxUpXlSvWhvt/7Irw4+XoePk4NZ8zzG2eSVzrPK0joWlVu0uin2orY33rieu0RaMJenbgtJaNrUNso5oduO2Pny8zzJVT6bKJ4WlNWaVW8qf2M/yq8G++PDyNc7n2lji5VSuVUu0poyvhn9rB5eFSPWg/Ph4M1sBR6arCnmyKT60t+WKV2/RG8nfpxXU6p4pzhLDxhNvM6kp7MkVZWu79x0WHo5bwhvf3tTn+WPca+jsXhaFNUaUJwhxm7OU32pHo1K9OFPNFpprY1ufeb5nUZ1DEYhUo2Ts7eh860nVi69Rx2Jyvs5vf73PR1i01vhF3k/Y5lT9zjd7dZb6rE4VS3AaCxVazVNwi/wAVTqLyT2v0OjwGqMI2dacqj7MepH6v2MNazHcleBSm5NRScm9ySbb8j39E4HGRtll0MOzU2r9n+joMLgadJWpwjBdys34vibKiZa326kbmhsbGg1OdGOImrWbk4Ri+ajZ7fG50kNc1xw7XhUv/AInJQhdpJNt7ktrZ7WA1axFWzlHoY86myX7d/rYvHvk9ZTUz9vahrhR40qi8Mj+ZvYHT9OvJRp06z2pN5E4x8WnZFOB1Xw9PbO9eX59kf2r53PahBRSUUopbkkkl5HrxOT/qsr+P0kADZwAAAAAAAAAAAAAPK0roKjiLya6Op24rf+pcTg8Xh3TqTptpunKUXbjZ7z6g2fN9ZI2xdf8AWn6xTPH8nMkljbjt9NHKRcSPSsi6z7jydtWZ00000mmrNNXTXJo57Gap0s/S4d9DLbeG+nK64LfHy2dx7rrS7vQg6sufsjrO7PSWduPxUKtB2qRceT3xl4MypYqrDJQpynfdJ9WCv+Z7Dq6ick1Lat9mk16BV5rk/FG3+xevTj/G5XA6jyk8+KrbXtcKP8Z5L5HTaP0Jh8P91SjF9t9af7ntNiOMfGK8nYsji48U16My1yW+3ckixQJKBXLFR4XfsUTxEn3LuOFbcpKO92/kqeI5LzZrJFiQH0/V3CU4YejNQipzo05TlZZpOUU3tPUNPRnVoUI9mjSXpBG3mPqZ8SPLfbIMXMnaAAAAAAAAAAAAEWydjLZByIykVykTtU3M4HWlf/rq96pv/hE7aUzitav/ACb86cH/ACvkeb5H8WnH7eMyLRIweJsg0YyllhYCFt5S4mzYqaKKsoyk7CwELEkjJkAkZBmKvs57APqdCVoxXKMV6IuUzUUyyMj6jzNlSJqRrxkTUiovTJFSZJMomDCMlQAAAAwyUYbK5MzJlcmcqjKRTOZKZTJkVGcjktavvoPnSS9JS+p1M2ctrZ8dJ84zXo19THn/AIO8e3i3BDMZueJskZImUBllTLStgRMGWYAAwLgZLcNtnBc5wXuii5fgNtal/wDSn/ciz2PoUZl0JGnBl8GfReZtxZZFmtCRdFnQvTJplMWWJlRamSTK0yaYEgYuC9oyRZkiyVYhIqkyyRVIiq5FMy2TKJs5FU2eVpbBRrq0tjjfLJb43PTma9RHOp34rqeHEYzCTou0ldPdJbn9GUqR2VeipJqSTT3p7bnPaQ0RKF5UryjxjvkvDmeXfF15jSa/bRTJJlEZFiZi7WlTJ3K2wMMi2GyDkBJsi5EHIvwuCq1fhj1e09kf+yyW+hU5G/oXDznVpzUXkjNSlJ7FZcuZ6OC0JTjZz+0l3/CvL6nt0adjfHD91nd/puQLoFNM2InqZLIotiVxLIlFkSxFcSaKixE0VomiiYMACTIyJMiwRVJlUi6SKpIiqZFUi+SK5Ig1pIqlE2ZRK5ROVakoFM6ZuygVygTpXP6S0TGpeUepPnwl4/U8GrTlTllmnF/z3rmdzKkamMwEakcso35PinzTMd8UvmOprpySkVuRu4/RtSjd/FT7Vt36ijC6Pq1fhjaPalsXlzPP+F76adxqSkXYXA1avwxtHtS2Ly5nvYPQlOFnL7SXOW5eCPUjRNs8P7c3f6ePg9C04WcvtJd/wrwR60KZcqZZGmbzMnpnb2rhAvhEzGBbGJ10hBF0CEYlsUVFkS1FUUWxKJosRBFiRUSRJEUiaKMgACZFkjDFRW0VyiXNEWiK12iDibEolbiFa8okHE2HEi4kGs4EXA2XEw4kVqumY6M2cpjIOhrOkuVyPQLkbbgYyjoanQodEbWQZB0NZUySpl+QkoDoUqmSUC1RJKJUVqBNQJqJYogQjAsUSSRJIowok1EJE0iowkSSCJIBYGQVAAFGLGGiRg5FbRFxLWjFgqhxIuJe4kGiKqymMpdlFgKMgyl1jFgKspFwLrCxBRlGUucTGUoryjKW2MqIFSiSUC1RM2CIKJlInYykBFIkkZSJJFGEjKMpGQCRkAqAAKP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8290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657" name="AutoShape 9" descr="data:image/jpeg;base64,/9j/4AAQSkZJRgABAQAAAQABAAD/2wCEAAkGBw8PDw8ODw8QDQ8NDg0ODQ8PDxAOEA4PFBEWFxQRFBUYHCggGBolGxQUIjEhKCorLy4uFx8zODMsNygtLysBCgoKDg0OFBAQGywkHyYsLywsLCwsKywsLCwsLDAsLCwsLCwsLCwsLCwsLCwsLCwsLCwsLCwsLDEsLCwrLCwsLP/AABEIAN4A4wMBIgACEQEDEQH/xAAbAAEAAgMBAQAAAAAAAAAAAAAAAgMBBAYFB//EADwQAAIBAgIGCAMHBAIDAQAAAAABAgMRBBIFBiExQVETIlJhcYGRoTLB0SMzQmJykrGCssLxouE0Q3Mk/8QAGQEBAQEBAQEAAAAAAAAAAAAAAAEDAgQF/8QAIxEBAQEAAgICAgIDAAAAAAAAAAECAxEhMQRBElEyYRMUQv/aAAwDAQACEQMRAD8A+4gAAAAAAAAAAAAAAAAAAAAAAAAAAAAAAAAAAAAAAAAAAAAAAAAAAAAAI1JqKvJpJcWeXidNRWyCv3vYvQD1JzUVduyNOppKK3Jv2PFq49yd3t8yHTpgeytLLjD0lf5F9LSNOWy+V/m2e54GYi2B1gOf0fj3TajJ3g+HZ70e+nfbzAyAAAAAAAAAAAAAAAAAAAAAAAAAABhuyu9iW1mTS0zNxoVGuNo+rSYHgaW0k5uUm7U4Xsu7mcZpHT9VSap2hFcWrs6HGQzU5Lu/h3+Rxek6DuzlW9gtYqzlaWWa74pP1R1sU8sJ/hqRUoNbU+avzT2M+c4Wm8x9V1Wwcqmj8k1vnUlRb4cmu7NmKNKNQuUjWJ05BF1z39C181PK98Hbye75nPNnr6vb6v8AR/kB7QAKAAAAAAAAAAAAAAAAAAAAAAAABq6UoudGpFbXa6XNp3t7G0AOFuc/pTD3qZIRc5SklGMVdtvbZI+iaR0HGq3KnLoZve8ueLfPLdbfMlofQlLDXld1asvjqzSzPuS/Cu4nSud1b1LUbVcVZvfGity/W+PgdrGKSSSSSVkkrJLkjJGclFOT2JJt+CCONxqtVqLlUn/cym4qVM0pS7TcvV3Kq1RJEVsymdJoGg4Usz31Hm/p4fXzOe1fw8sTNycbUYfFLtS7K+Z2aQz58lAAdIAAAAAAAAAAAAAAAAAAADWx2Op0I56sssW7Lqyld8tiPDxOt9Nfd0pT75NQXzZxrkzn3VmbfTpTDdtr2JHC4nWjEz+FxpL8kbv1lc8nEYqpU21Kk6n6pNr0MdfJz9RpOK/b6BidOYWn8VaLfKHXf/E8nE64QX3VKUu+bUF6K5x1xcx18nd9eHU449vE6z4qe6UaS/JHb6u5oQ0nXU1U6WbmtzlJy8rPh3GlcxmMrvV9131I7/QmsEMRaE7U63L8M/0/T+SzWPF5KfRp9apv7orf6/U+exburb7q3iexVxMpWzyc3GKjmbu3Y9nDy3U6rHeZPSWYrwGHWJnKc5dFhqX3lRu1/wAse9njY3SXSS6Km9n4n2v+i91pOMYN9WC6sdyXN25vmTl5Znwucduix+sajFUcJHoqcVlU7bbflXDxe08/B6dxNLdVc12anXXvt9zyswzHlvJq3vtpMx2WC1vg7KtTcH2odaPpvXue7g9IUay+yqRn3J9ZeKe1HzC5mMrO62NbmtjRrn5Op78ubxz6fVwfPsFrFiaWzP0kezU63vv9z3sFrdRlZVYSpPmuvH22+x6M/Ixf6Z3jsdGCjC4unVV6c41FxytO3iuBebS9uAAAAAAAAAAAAABCtRjOLhOKlGStJPc0cLp/QcsO88Lzot7HvcO6X1O9IzipJxkk00009qafBmfJxTcdZ1cvlTZFs6DWPV90b1aKcqO+Ud7pfWP8HKYnSFGn8dSKa/Cnml6LafP1i5vVeiWVtNkXI8LE6yQX3cJT75PIvmzysTp2vP8AEqa5QVvd3YmKduuq1owV5SjBc5NRXuebiNP0I7m6j/ItnqzkKlVt3k3J85Nt+rIOodzjTt3GgNJzxFWXUUIU433uUnJu0du7n6FumtJtXpQfdN/I8rVOploVp8XNRXlFW/uEYSqTUYq7d0vm2enGes+GWr3WtWxMqKU4u0nK19j4PmbmG1h4VY/1Q+aZo6Z0Ji9s4uFWENqhTcsyXF2a6z8Dwqdcz5Md3y7zfD6Bh8bTqK8JqXNcV4rei7OfPlVttTs1ua2NHpYTTlWG9qrHlLZL931uY3H6dduwzEkzx8HpujOycuilynsXlLcepFnFnSrUySK0zotCaszrWqVr0qe9LdOa/wAV3/7LnF1eoWye3naKwVatNKimnHfUTcVDvcluPoWAw86dNQnUlWkt85Wv4Lu8blmGw0KUVCnFQityX897LT3cXF+DDW+wAGzgAAAAAAABicVJOLSaaaaaumnvTOY0tqpF3nh3le/o5fC/0vgdQDjeM7nlZqz0+W4nDzpycKkXCS3pq3+0Us+n47A0q8ctWCkuD3OPenwOQ0tqxUpXlSvWhvt/7Irw4+XoePk4NZ8zzG2eSVzrPK0joWlVu0uin2orY33rieu0RaMJenbgtJaNrUNso5oduO2Pny8zzJVT6bKJ4WlNWaVW8qf2M/yq8G++PDyNc7n2lji5VSuVUu0poyvhn9rB5eFSPWg/Ph4M1sBR6arCnmyKT60t+WKV2/RG8nfpxXU6p4pzhLDxhNvM6kp7MkVZWu79x0WHo5bwhvf3tTn+WPca+jsXhaFNUaUJwhxm7OU32pHo1K9OFPNFpprY1ufeb5nUZ1DEYhUo2Ts7eh860nVi69Rx2Jyvs5vf73PR1i01vhF3k/Y5lT9zjd7dZb6rE4VS3AaCxVazVNwi/wAVTqLyT2v0OjwGqMI2dacqj7MepH6v2MNazHcleBSm5NRScm9ySbb8j39E4HGRtll0MOzU2r9n+joMLgadJWpwjBdys34vibKiZa326kbmhsbGg1OdGOImrWbk4Ri+ajZ7fG50kNc1xw7XhUv/AInJQhdpJNt7ktrZ7WA1axFWzlHoY86myX7d/rYvHvk9ZTUz9vahrhR40qi8Mj+ZvYHT9OvJRp06z2pN5E4x8WnZFOB1Xw9PbO9eX59kf2r53PahBRSUUopbkkkl5HrxOT/qsr+P0kADZwAAAAAAAAAAAAAPK0roKjiLya6Op24rf+pcTg8Xh3TqTptpunKUXbjZ7z6g2fN9ZI2xdf8AWn6xTPH8nMkljbjt9NHKRcSPSsi6z7jydtWZ00000mmrNNXTXJo57Gap0s/S4d9DLbeG+nK64LfHy2dx7rrS7vQg6sufsjrO7PSWduPxUKtB2qRceT3xl4MypYqrDJQpynfdJ9WCv+Z7Dq6ick1Lat9mk16BV5rk/FG3+xevTj/G5XA6jyk8+KrbXtcKP8Z5L5HTaP0Jh8P91SjF9t9af7ntNiOMfGK8nYsji48U16My1yW+3ckixQJKBXLFR4XfsUTxEn3LuOFbcpKO92/kqeI5LzZrJFiQH0/V3CU4YejNQipzo05TlZZpOUU3tPUNPRnVoUI9mjSXpBG3mPqZ8SPLfbIMXMnaAAAAAAAAAAAAEWydjLZByIykVykTtU3M4HWlf/rq96pv/hE7aUzitav/ACb86cH/ACvkeb5H8WnH7eMyLRIweJsg0YyllhYCFt5S4mzYqaKKsoyk7CwELEkjJkAkZBmKvs57APqdCVoxXKMV6IuUzUUyyMj6jzNlSJqRrxkTUiovTJFSZJMomDCMlQAAAAwyUYbK5MzJlcmcqjKRTOZKZTJkVGcjktavvoPnSS9JS+p1M2ctrZ8dJ84zXo19THn/AIO8e3i3BDMZueJskZImUBllTLStgRMGWYAAwLgZLcNtnBc5wXuii5fgNtal/wDSn/ciz2PoUZl0JGnBl8GfReZtxZZFmtCRdFnQvTJplMWWJlRamSTK0yaYEgYuC9oyRZkiyVYhIqkyyRVIiq5FMy2TKJs5FU2eVpbBRrq0tjjfLJb43PTma9RHOp34rqeHEYzCTou0ldPdJbn9GUqR2VeipJqSTT3p7bnPaQ0RKF5UryjxjvkvDmeXfF15jSa/bRTJJlEZFiZi7WlTJ3K2wMMi2GyDkBJsi5EHIvwuCq1fhj1e09kf+yyW+hU5G/oXDznVpzUXkjNSlJ7FZcuZ6OC0JTjZz+0l3/CvL6nt0adjfHD91nd/puQLoFNM2InqZLIotiVxLIlFkSxFcSaKixE0VomiiYMACTIyJMiwRVJlUi6SKpIiqZFUi+SK5Ig1pIqlE2ZRK5ROVakoFM6ZuygVygTpXP6S0TGpeUepPnwl4/U8GrTlTllmnF/z3rmdzKkamMwEakcso35PinzTMd8UvmOprpySkVuRu4/RtSjd/FT7Vt36ijC6Pq1fhjaPalsXlzPP+F76adxqSkXYXA1avwxtHtS2Ly5nvYPQlOFnL7SXOW5eCPUjRNs8P7c3f6ePg9C04WcvtJd/wrwR60KZcqZZGmbzMnpnb2rhAvhEzGBbGJ10hBF0CEYlsUVFkS1FUUWxKJosRBFiRUSRJEUiaKMgACZFkjDFRW0VyiXNEWiK12iDibEolbiFa8okHE2HEi4kGs4EXA2XEw4kVqumY6M2cpjIOhrOkuVyPQLkbbgYyjoanQodEbWQZB0NZUySpl+QkoDoUqmSUC1RJKJUVqBNQJqJYogQjAsUSSRJIowok1EJE0iowkSSCJIBYGQVAAFGLGGiRg5FbRFxLWjFgqhxIuJe4kGiKqymMpdlFgKMgyl1jFgKspFwLrCxBRlGUucTGUoryjKW2MqIFSiSUC1RM2CIKJlInYykBFIkkZSJJFGEjKMpGQCRkAqAAKP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8290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2D0C456F-13D8-4C15-A813-E3A92AC42C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950" y="1451521"/>
            <a:ext cx="3527299" cy="5296122"/>
          </a:xfr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C9DCABB-E8E1-4D2E-8EDF-AAD2F629F4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075" y="1390318"/>
            <a:ext cx="3732448" cy="5279042"/>
          </a:xfrm>
          <a:prstGeom prst="rect">
            <a:avLst/>
          </a:prstGeom>
        </p:spPr>
      </p:pic>
    </p:spTree>
  </p:cSld>
  <p:clrMapOvr>
    <a:masterClrMapping/>
  </p:clrMapOvr>
  <p:transition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55575" y="485609"/>
            <a:ext cx="8229600" cy="106680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Efektywność energetyczna</a:t>
            </a:r>
          </a:p>
        </p:txBody>
      </p:sp>
      <p:sp>
        <p:nvSpPr>
          <p:cNvPr id="27655" name="AutoShape 7" descr="data:image/jpeg;base64,/9j/4AAQSkZJRgABAQAAAQABAAD/2wCEAAkGBw8PDw8ODw8QDQ8NDg0ODQ8PDxAOEA4PFBEWFxQRFBUYHCggGBolGxQUIjEhKCorLy4uFx8zODMsNygtLysBCgoKDg0OFBAQGywkHyYsLywsLCwsKywsLCwsLDAsLCwsLCwsLCwsLCwsLCwsLCwsLCwsLCwsLDEsLCwrLCwsLP/AABEIAN4A4wMBIgACEQEDEQH/xAAbAAEAAgMBAQAAAAAAAAAAAAAAAgMBBAYFB//EADwQAAIBAgIGCAMHBAIDAQAAAAABAgMRBBIFBiExQVETIlJhcYGRoTLB0SMzQmJykrGCssLxouE0Q3Mk/8QAGQEBAQEBAQEAAAAAAAAAAAAAAAEDAgQF/8QAIxEBAQEAAgICAgIDAAAAAAAAAAECAxEhMQRBElEyYRMUQv/aAAwDAQACEQMRAD8A+4gAAAAAAAAAAAAAAAAAAAAAAAAAAAAAAAAAAAAAAAAAAAAAAAAAAAAAI1JqKvJpJcWeXidNRWyCv3vYvQD1JzUVduyNOppKK3Jv2PFq49yd3t8yHTpgeytLLjD0lf5F9LSNOWy+V/m2e54GYi2B1gOf0fj3TajJ3g+HZ70e+nfbzAyAAAAAAAAAAAAAAAAAAAAAAAAAABhuyu9iW1mTS0zNxoVGuNo+rSYHgaW0k5uUm7U4Xsu7mcZpHT9VSap2hFcWrs6HGQzU5Lu/h3+Rxek6DuzlW9gtYqzlaWWa74pP1R1sU8sJ/hqRUoNbU+avzT2M+c4Wm8x9V1Wwcqmj8k1vnUlRb4cmu7NmKNKNQuUjWJ05BF1z39C181PK98Hbye75nPNnr6vb6v8AR/kB7QAKAAAAAAAAAAAAAAAAAAAAAAAABq6UoudGpFbXa6XNp3t7G0AOFuc/pTD3qZIRc5SklGMVdtvbZI+iaR0HGq3KnLoZve8ueLfPLdbfMlofQlLDXld1asvjqzSzPuS/Cu4nSud1b1LUbVcVZvfGity/W+PgdrGKSSSSSVkkrJLkjJGclFOT2JJt+CCONxqtVqLlUn/cym4qVM0pS7TcvV3Kq1RJEVsymdJoGg4Usz31Hm/p4fXzOe1fw8sTNycbUYfFLtS7K+Z2aQz58lAAdIAAAAAAAAAAAAAAAAAAADWx2Op0I56sssW7Lqyld8tiPDxOt9Nfd0pT75NQXzZxrkzn3VmbfTpTDdtr2JHC4nWjEz+FxpL8kbv1lc8nEYqpU21Kk6n6pNr0MdfJz9RpOK/b6BidOYWn8VaLfKHXf/E8nE64QX3VKUu+bUF6K5x1xcx18nd9eHU449vE6z4qe6UaS/JHb6u5oQ0nXU1U6WbmtzlJy8rPh3GlcxmMrvV9131I7/QmsEMRaE7U63L8M/0/T+SzWPF5KfRp9apv7orf6/U+exburb7q3iexVxMpWzyc3GKjmbu3Y9nDy3U6rHeZPSWYrwGHWJnKc5dFhqX3lRu1/wAse9njY3SXSS6Km9n4n2v+i91pOMYN9WC6sdyXN25vmTl5Znwucduix+sajFUcJHoqcVlU7bbflXDxe08/B6dxNLdVc12anXXvt9zyswzHlvJq3vtpMx2WC1vg7KtTcH2odaPpvXue7g9IUay+yqRn3J9ZeKe1HzC5mMrO62NbmtjRrn5Op78ubxz6fVwfPsFrFiaWzP0kezU63vv9z3sFrdRlZVYSpPmuvH22+x6M/Ixf6Z3jsdGCjC4unVV6c41FxytO3iuBebS9uAAAAAAAAAAAAABCtRjOLhOKlGStJPc0cLp/QcsO88Lzot7HvcO6X1O9IzipJxkk00009qafBmfJxTcdZ1cvlTZFs6DWPV90b1aKcqO+Ud7pfWP8HKYnSFGn8dSKa/Cnml6LafP1i5vVeiWVtNkXI8LE6yQX3cJT75PIvmzysTp2vP8AEqa5QVvd3YmKduuq1owV5SjBc5NRXuebiNP0I7m6j/ItnqzkKlVt3k3J85Nt+rIOodzjTt3GgNJzxFWXUUIU433uUnJu0du7n6FumtJtXpQfdN/I8rVOploVp8XNRXlFW/uEYSqTUYq7d0vm2enGes+GWr3WtWxMqKU4u0nK19j4PmbmG1h4VY/1Q+aZo6Z0Ji9s4uFWENqhTcsyXF2a6z8Dwqdcz5Md3y7zfD6Bh8bTqK8JqXNcV4rei7OfPlVttTs1ua2NHpYTTlWG9qrHlLZL931uY3H6dduwzEkzx8HpujOycuilynsXlLcepFnFnSrUySK0zotCaszrWqVr0qe9LdOa/wAV3/7LnF1eoWye3naKwVatNKimnHfUTcVDvcluPoWAw86dNQnUlWkt85Wv4Lu8blmGw0KUVCnFQityX897LT3cXF+DDW+wAGzgAAAAAAABicVJOLSaaaaaumnvTOY0tqpF3nh3le/o5fC/0vgdQDjeM7nlZqz0+W4nDzpycKkXCS3pq3+0Us+n47A0q8ctWCkuD3OPenwOQ0tqxUpXlSvWhvt/7Irw4+XoePk4NZ8zzG2eSVzrPK0joWlVu0uin2orY33rieu0RaMJenbgtJaNrUNso5oduO2Pny8zzJVT6bKJ4WlNWaVW8qf2M/yq8G++PDyNc7n2lji5VSuVUu0poyvhn9rB5eFSPWg/Ph4M1sBR6arCnmyKT60t+WKV2/RG8nfpxXU6p4pzhLDxhNvM6kp7MkVZWu79x0WHo5bwhvf3tTn+WPca+jsXhaFNUaUJwhxm7OU32pHo1K9OFPNFpprY1ufeb5nUZ1DEYhUo2Ts7eh860nVi69Rx2Jyvs5vf73PR1i01vhF3k/Y5lT9zjd7dZb6rE4VS3AaCxVazVNwi/wAVTqLyT2v0OjwGqMI2dacqj7MepH6v2MNazHcleBSm5NRScm9ySbb8j39E4HGRtll0MOzU2r9n+joMLgadJWpwjBdys34vibKiZa326kbmhsbGg1OdGOImrWbk4Ri+ajZ7fG50kNc1xw7XhUv/AInJQhdpJNt7ktrZ7WA1axFWzlHoY86myX7d/rYvHvk9ZTUz9vahrhR40qi8Mj+ZvYHT9OvJRp06z2pN5E4x8WnZFOB1Xw9PbO9eX59kf2r53PahBRSUUopbkkkl5HrxOT/qsr+P0kADZwAAAAAAAAAAAAAPK0roKjiLya6Op24rf+pcTg8Xh3TqTptpunKUXbjZ7z6g2fN9ZI2xdf8AWn6xTPH8nMkljbjt9NHKRcSPSsi6z7jydtWZ00000mmrNNXTXJo57Gap0s/S4d9DLbeG+nK64LfHy2dx7rrS7vQg6sufsjrO7PSWduPxUKtB2qRceT3xl4MypYqrDJQpynfdJ9WCv+Z7Dq6ick1Lat9mk16BV5rk/FG3+xevTj/G5XA6jyk8+KrbXtcKP8Z5L5HTaP0Jh8P91SjF9t9af7ntNiOMfGK8nYsji48U16My1yW+3ckixQJKBXLFR4XfsUTxEn3LuOFbcpKO92/kqeI5LzZrJFiQH0/V3CU4YejNQipzo05TlZZpOUU3tPUNPRnVoUI9mjSXpBG3mPqZ8SPLfbIMXMnaAAAAAAAAAAAAEWydjLZByIykVykTtU3M4HWlf/rq96pv/hE7aUzitav/ACb86cH/ACvkeb5H8WnH7eMyLRIweJsg0YyllhYCFt5S4mzYqaKKsoyk7CwELEkjJkAkZBmKvs57APqdCVoxXKMV6IuUzUUyyMj6jzNlSJqRrxkTUiovTJFSZJMomDCMlQAAAAwyUYbK5MzJlcmcqjKRTOZKZTJkVGcjktavvoPnSS9JS+p1M2ctrZ8dJ84zXo19THn/AIO8e3i3BDMZueJskZImUBllTLStgRMGWYAAwLgZLcNtnBc5wXuii5fgNtal/wDSn/ciz2PoUZl0JGnBl8GfReZtxZZFmtCRdFnQvTJplMWWJlRamSTK0yaYEgYuC9oyRZkiyVYhIqkyyRVIiq5FMy2TKJs5FU2eVpbBRrq0tjjfLJb43PTma9RHOp34rqeHEYzCTou0ldPdJbn9GUqR2VeipJqSTT3p7bnPaQ0RKF5UryjxjvkvDmeXfF15jSa/bRTJJlEZFiZi7WlTJ3K2wMMi2GyDkBJsi5EHIvwuCq1fhj1e09kf+yyW+hU5G/oXDznVpzUXkjNSlJ7FZcuZ6OC0JTjZz+0l3/CvL6nt0adjfHD91nd/puQLoFNM2InqZLIotiVxLIlFkSxFcSaKixE0VomiiYMACTIyJMiwRVJlUi6SKpIiqZFUi+SK5Ig1pIqlE2ZRK5ROVakoFM6ZuygVygTpXP6S0TGpeUepPnwl4/U8GrTlTllmnF/z3rmdzKkamMwEakcso35PinzTMd8UvmOprpySkVuRu4/RtSjd/FT7Vt36ijC6Pq1fhjaPalsXlzPP+F76adxqSkXYXA1avwxtHtS2Ly5nvYPQlOFnL7SXOW5eCPUjRNs8P7c3f6ePg9C04WcvtJd/wrwR60KZcqZZGmbzMnpnb2rhAvhEzGBbGJ10hBF0CEYlsUVFkS1FUUWxKJosRBFiRUSRJEUiaKMgACZFkjDFRW0VyiXNEWiK12iDibEolbiFa8okHE2HEi4kGs4EXA2XEw4kVqumY6M2cpjIOhrOkuVyPQLkbbgYyjoanQodEbWQZB0NZUySpl+QkoDoUqmSUC1RJKJUVqBNQJqJYogQjAsUSSRJIowok1EJE0iowkSSCJIBYGQVAAFGLGGiRg5FbRFxLWjFgqhxIuJe4kGiKqymMpdlFgKMgyl1jFgKspFwLrCxBRlGUucTGUoryjKW2MqIFSiSUC1RM2CIKJlInYykBFIkkZSJJFGEjKMpGQCRkAqAAKP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8290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657" name="AutoShape 9" descr="data:image/jpeg;base64,/9j/4AAQSkZJRgABAQAAAQABAAD/2wCEAAkGBw8PDw8ODw8QDQ8NDg0ODQ8PDxAOEA4PFBEWFxQRFBUYHCggGBolGxQUIjEhKCorLy4uFx8zODMsNygtLysBCgoKDg0OFBAQGywkHyYsLywsLCwsKywsLCwsLDAsLCwsLCwsLCwsLCwsLCwsLCwsLCwsLCwsLDEsLCwrLCwsLP/AABEIAN4A4wMBIgACEQEDEQH/xAAbAAEAAgMBAQAAAAAAAAAAAAAAAgMBBAYFB//EADwQAAIBAgIGCAMHBAIDAQAAAAABAgMRBBIFBiExQVETIlJhcYGRoTLB0SMzQmJykrGCssLxouE0Q3Mk/8QAGQEBAQEBAQEAAAAAAAAAAAAAAAEDAgQF/8QAIxEBAQEAAgICAgIDAAAAAAAAAAECAxEhMQRBElEyYRMUQv/aAAwDAQACEQMRAD8A+4gAAAAAAAAAAAAAAAAAAAAAAAAAAAAAAAAAAAAAAAAAAAAAAAAAAAAAI1JqKvJpJcWeXidNRWyCv3vYvQD1JzUVduyNOppKK3Jv2PFq49yd3t8yHTpgeytLLjD0lf5F9LSNOWy+V/m2e54GYi2B1gOf0fj3TajJ3g+HZ70e+nfbzAyAAAAAAAAAAAAAAAAAAAAAAAAAABhuyu9iW1mTS0zNxoVGuNo+rSYHgaW0k5uUm7U4Xsu7mcZpHT9VSap2hFcWrs6HGQzU5Lu/h3+Rxek6DuzlW9gtYqzlaWWa74pP1R1sU8sJ/hqRUoNbU+avzT2M+c4Wm8x9V1Wwcqmj8k1vnUlRb4cmu7NmKNKNQuUjWJ05BF1z39C181PK98Hbye75nPNnr6vb6v8AR/kB7QAKAAAAAAAAAAAAAAAAAAAAAAAABq6UoudGpFbXa6XNp3t7G0AOFuc/pTD3qZIRc5SklGMVdtvbZI+iaR0HGq3KnLoZve8ueLfPLdbfMlofQlLDXld1asvjqzSzPuS/Cu4nSud1b1LUbVcVZvfGity/W+PgdrGKSSSSSVkkrJLkjJGclFOT2JJt+CCONxqtVqLlUn/cym4qVM0pS7TcvV3Kq1RJEVsymdJoGg4Usz31Hm/p4fXzOe1fw8sTNycbUYfFLtS7K+Z2aQz58lAAdIAAAAAAAAAAAAAAAAAAADWx2Op0I56sssW7Lqyld8tiPDxOt9Nfd0pT75NQXzZxrkzn3VmbfTpTDdtr2JHC4nWjEz+FxpL8kbv1lc8nEYqpU21Kk6n6pNr0MdfJz9RpOK/b6BidOYWn8VaLfKHXf/E8nE64QX3VKUu+bUF6K5x1xcx18nd9eHU449vE6z4qe6UaS/JHb6u5oQ0nXU1U6WbmtzlJy8rPh3GlcxmMrvV9131I7/QmsEMRaE7U63L8M/0/T+SzWPF5KfRp9apv7orf6/U+exburb7q3iexVxMpWzyc3GKjmbu3Y9nDy3U6rHeZPSWYrwGHWJnKc5dFhqX3lRu1/wAse9njY3SXSS6Km9n4n2v+i91pOMYN9WC6sdyXN25vmTl5Znwucduix+sajFUcJHoqcVlU7bbflXDxe08/B6dxNLdVc12anXXvt9zyswzHlvJq3vtpMx2WC1vg7KtTcH2odaPpvXue7g9IUay+yqRn3J9ZeKe1HzC5mMrO62NbmtjRrn5Op78ubxz6fVwfPsFrFiaWzP0kezU63vv9z3sFrdRlZVYSpPmuvH22+x6M/Ixf6Z3jsdGCjC4unVV6c41FxytO3iuBebS9uAAAAAAAAAAAAABCtRjOLhOKlGStJPc0cLp/QcsO88Lzot7HvcO6X1O9IzipJxkk00009qafBmfJxTcdZ1cvlTZFs6DWPV90b1aKcqO+Ud7pfWP8HKYnSFGn8dSKa/Cnml6LafP1i5vVeiWVtNkXI8LE6yQX3cJT75PIvmzysTp2vP8AEqa5QVvd3YmKduuq1owV5SjBc5NRXuebiNP0I7m6j/ItnqzkKlVt3k3J85Nt+rIOodzjTt3GgNJzxFWXUUIU433uUnJu0du7n6FumtJtXpQfdN/I8rVOploVp8XNRXlFW/uEYSqTUYq7d0vm2enGes+GWr3WtWxMqKU4u0nK19j4PmbmG1h4VY/1Q+aZo6Z0Ji9s4uFWENqhTcsyXF2a6z8Dwqdcz5Md3y7zfD6Bh8bTqK8JqXNcV4rei7OfPlVttTs1ua2NHpYTTlWG9qrHlLZL931uY3H6dduwzEkzx8HpujOycuilynsXlLcepFnFnSrUySK0zotCaszrWqVr0qe9LdOa/wAV3/7LnF1eoWye3naKwVatNKimnHfUTcVDvcluPoWAw86dNQnUlWkt85Wv4Lu8blmGw0KUVCnFQityX897LT3cXF+DDW+wAGzgAAAAAAABicVJOLSaaaaaumnvTOY0tqpF3nh3le/o5fC/0vgdQDjeM7nlZqz0+W4nDzpycKkXCS3pq3+0Us+n47A0q8ctWCkuD3OPenwOQ0tqxUpXlSvWhvt/7Irw4+XoePk4NZ8zzG2eSVzrPK0joWlVu0uin2orY33rieu0RaMJenbgtJaNrUNso5oduO2Pny8zzJVT6bKJ4WlNWaVW8qf2M/yq8G++PDyNc7n2lji5VSuVUu0poyvhn9rB5eFSPWg/Ph4M1sBR6arCnmyKT60t+WKV2/RG8nfpxXU6p4pzhLDxhNvM6kp7MkVZWu79x0WHo5bwhvf3tTn+WPca+jsXhaFNUaUJwhxm7OU32pHo1K9OFPNFpprY1ufeb5nUZ1DEYhUo2Ts7eh860nVi69Rx2Jyvs5vf73PR1i01vhF3k/Y5lT9zjd7dZb6rE4VS3AaCxVazVNwi/wAVTqLyT2v0OjwGqMI2dacqj7MepH6v2MNazHcleBSm5NRScm9ySbb8j39E4HGRtll0MOzU2r9n+joMLgadJWpwjBdys34vibKiZa326kbmhsbGg1OdGOImrWbk4Ri+ajZ7fG50kNc1xw7XhUv/AInJQhdpJNt7ktrZ7WA1axFWzlHoY86myX7d/rYvHvk9ZTUz9vahrhR40qi8Mj+ZvYHT9OvJRp06z2pN5E4x8WnZFOB1Xw9PbO9eX59kf2r53PahBRSUUopbkkkl5HrxOT/qsr+P0kADZwAAAAAAAAAAAAAPK0roKjiLya6Op24rf+pcTg8Xh3TqTptpunKUXbjZ7z6g2fN9ZI2xdf8AWn6xTPH8nMkljbjt9NHKRcSPSsi6z7jydtWZ00000mmrNNXTXJo57Gap0s/S4d9DLbeG+nK64LfHy2dx7rrS7vQg6sufsjrO7PSWduPxUKtB2qRceT3xl4MypYqrDJQpynfdJ9WCv+Z7Dq6ick1Lat9mk16BV5rk/FG3+xevTj/G5XA6jyk8+KrbXtcKP8Z5L5HTaP0Jh8P91SjF9t9af7ntNiOMfGK8nYsji48U16My1yW+3ckixQJKBXLFR4XfsUTxEn3LuOFbcpKO92/kqeI5LzZrJFiQH0/V3CU4YejNQipzo05TlZZpOUU3tPUNPRnVoUI9mjSXpBG3mPqZ8SPLfbIMXMnaAAAAAAAAAAAAEWydjLZByIykVykTtU3M4HWlf/rq96pv/hE7aUzitav/ACb86cH/ACvkeb5H8WnH7eMyLRIweJsg0YyllhYCFt5S4mzYqaKKsoyk7CwELEkjJkAkZBmKvs57APqdCVoxXKMV6IuUzUUyyMj6jzNlSJqRrxkTUiovTJFSZJMomDCMlQAAAAwyUYbK5MzJlcmcqjKRTOZKZTJkVGcjktavvoPnSS9JS+p1M2ctrZ8dJ84zXo19THn/AIO8e3i3BDMZueJskZImUBllTLStgRMGWYAAwLgZLcNtnBc5wXuii5fgNtal/wDSn/ciz2PoUZl0JGnBl8GfReZtxZZFmtCRdFnQvTJplMWWJlRamSTK0yaYEgYuC9oyRZkiyVYhIqkyyRVIiq5FMy2TKJs5FU2eVpbBRrq0tjjfLJb43PTma9RHOp34rqeHEYzCTou0ldPdJbn9GUqR2VeipJqSTT3p7bnPaQ0RKF5UryjxjvkvDmeXfF15jSa/bRTJJlEZFiZi7WlTJ3K2wMMi2GyDkBJsi5EHIvwuCq1fhj1e09kf+yyW+hU5G/oXDznVpzUXkjNSlJ7FZcuZ6OC0JTjZz+0l3/CvL6nt0adjfHD91nd/puQLoFNM2InqZLIotiVxLIlFkSxFcSaKixE0VomiiYMACTIyJMiwRVJlUi6SKpIiqZFUi+SK5Ig1pIqlE2ZRK5ROVakoFM6ZuygVygTpXP6S0TGpeUepPnwl4/U8GrTlTllmnF/z3rmdzKkamMwEakcso35PinzTMd8UvmOprpySkVuRu4/RtSjd/FT7Vt36ijC6Pq1fhjaPalsXlzPP+F76adxqSkXYXA1avwxtHtS2Ly5nvYPQlOFnL7SXOW5eCPUjRNs8P7c3f6ePg9C04WcvtJd/wrwR60KZcqZZGmbzMnpnb2rhAvhEzGBbGJ10hBF0CEYlsUVFkS1FUUWxKJosRBFiRUSRJEUiaKMgACZFkjDFRW0VyiXNEWiK12iDibEolbiFa8okHE2HEi4kGs4EXA2XEw4kVqumY6M2cpjIOhrOkuVyPQLkbbgYyjoanQodEbWQZB0NZUySpl+QkoDoUqmSUC1RJKJUVqBNQJqJYogQjAsUSSRJIowok1EJE0iowkSSCJIBYGQVAAFGLGGiRg5FbRFxLWjFgqhxIuJe4kGiKqymMpdlFgKMgyl1jFgKspFwLrCxBRlGUucTGUoryjKW2MqIFSiSUC1RM2CIKJlInYykBFIkkZSJJFGEjKMpGQCRkAqAAKP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8290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ED510E80-4766-4657-A0DB-A049D1EFB1E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772816"/>
            <a:ext cx="2247900" cy="224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59FAE5A-9A9D-4AE8-BE43-4E4E6E138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98" y="4241123"/>
            <a:ext cx="2247900" cy="2247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8B6DB205-1721-45D6-AE3F-93CE4AC268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39"/>
          <a:stretch/>
        </p:blipFill>
        <p:spPr>
          <a:xfrm>
            <a:off x="3419872" y="1853342"/>
            <a:ext cx="5251916" cy="46281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4645140"/>
      </p:ext>
    </p:extLst>
  </p:cSld>
  <p:clrMapOvr>
    <a:masterClrMapping/>
  </p:clrMapOvr>
  <p:transition>
    <p:wheel spokes="1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020507"/>
            <a:ext cx="8229600" cy="1066800"/>
          </a:xfrm>
        </p:spPr>
        <p:txBody>
          <a:bodyPr>
            <a:norm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Racjonalne użytkowanie energii</a:t>
            </a:r>
          </a:p>
        </p:txBody>
      </p:sp>
      <p:sp>
        <p:nvSpPr>
          <p:cNvPr id="27655" name="AutoShape 7" descr="data:image/jpeg;base64,/9j/4AAQSkZJRgABAQAAAQABAAD/2wCEAAkGBw8PDw8ODw8QDQ8NDg0ODQ8PDxAOEA4PFBEWFxQRFBUYHCggGBolGxQUIjEhKCorLy4uFx8zODMsNygtLysBCgoKDg0OFBAQGywkHyYsLywsLCwsKywsLCwsLDAsLCwsLCwsLCwsLCwsLCwsLCwsLCwsLCwsLDEsLCwrLCwsLP/AABEIAN4A4wMBIgACEQEDEQH/xAAbAAEAAgMBAQAAAAAAAAAAAAAAAgMBBAYFB//EADwQAAIBAgIGCAMHBAIDAQAAAAABAgMRBBIFBiExQVETIlJhcYGRoTLB0SMzQmJykrGCssLxouE0Q3Mk/8QAGQEBAQEBAQEAAAAAAAAAAAAAAAEDAgQF/8QAIxEBAQEAAgICAgIDAAAAAAAAAAECAxEhMQRBElEyYRMUQv/aAAwDAQACEQMRAD8A+4gAAAAAAAAAAAAAAAAAAAAAAAAAAAAAAAAAAAAAAAAAAAAAAAAAAAAAI1JqKvJpJcWeXidNRWyCv3vYvQD1JzUVduyNOppKK3Jv2PFq49yd3t8yHTpgeytLLjD0lf5F9LSNOWy+V/m2e54GYi2B1gOf0fj3TajJ3g+HZ70e+nfbzAyAAAAAAAAAAAAAAAAAAAAAAAAAABhuyu9iW1mTS0zNxoVGuNo+rSYHgaW0k5uUm7U4Xsu7mcZpHT9VSap2hFcWrs6HGQzU5Lu/h3+Rxek6DuzlW9gtYqzlaWWa74pP1R1sU8sJ/hqRUoNbU+avzT2M+c4Wm8x9V1Wwcqmj8k1vnUlRb4cmu7NmKNKNQuUjWJ05BF1z39C181PK98Hbye75nPNnr6vb6v8AR/kB7QAKAAAAAAAAAAAAAAAAAAAAAAAABq6UoudGpFbXa6XNp3t7G0AOFuc/pTD3qZIRc5SklGMVdtvbZI+iaR0HGq3KnLoZve8ueLfPLdbfMlofQlLDXld1asvjqzSzPuS/Cu4nSud1b1LUbVcVZvfGity/W+PgdrGKSSSSSVkkrJLkjJGclFOT2JJt+CCONxqtVqLlUn/cym4qVM0pS7TcvV3Kq1RJEVsymdJoGg4Usz31Hm/p4fXzOe1fw8sTNycbUYfFLtS7K+Z2aQz58lAAdIAAAAAAAAAAAAAAAAAAADWx2Op0I56sssW7Lqyld8tiPDxOt9Nfd0pT75NQXzZxrkzn3VmbfTpTDdtr2JHC4nWjEz+FxpL8kbv1lc8nEYqpU21Kk6n6pNr0MdfJz9RpOK/b6BidOYWn8VaLfKHXf/E8nE64QX3VKUu+bUF6K5x1xcx18nd9eHU449vE6z4qe6UaS/JHb6u5oQ0nXU1U6WbmtzlJy8rPh3GlcxmMrvV9131I7/QmsEMRaE7U63L8M/0/T+SzWPF5KfRp9apv7orf6/U+exburb7q3iexVxMpWzyc3GKjmbu3Y9nDy3U6rHeZPSWYrwGHWJnKc5dFhqX3lRu1/wAse9njY3SXSS6Km9n4n2v+i91pOMYN9WC6sdyXN25vmTl5Znwucduix+sajFUcJHoqcVlU7bbflXDxe08/B6dxNLdVc12anXXvt9zyswzHlvJq3vtpMx2WC1vg7KtTcH2odaPpvXue7g9IUay+yqRn3J9ZeKe1HzC5mMrO62NbmtjRrn5Op78ubxz6fVwfPsFrFiaWzP0kezU63vv9z3sFrdRlZVYSpPmuvH22+x6M/Ixf6Z3jsdGCjC4unVV6c41FxytO3iuBebS9uAAAAAAAAAAAAABCtRjOLhOKlGStJPc0cLp/QcsO88Lzot7HvcO6X1O9IzipJxkk00009qafBmfJxTcdZ1cvlTZFs6DWPV90b1aKcqO+Ud7pfWP8HKYnSFGn8dSKa/Cnml6LafP1i5vVeiWVtNkXI8LE6yQX3cJT75PIvmzysTp2vP8AEqa5QVvd3YmKduuq1owV5SjBc5NRXuebiNP0I7m6j/ItnqzkKlVt3k3J85Nt+rIOodzjTt3GgNJzxFWXUUIU433uUnJu0du7n6FumtJtXpQfdN/I8rVOploVp8XNRXlFW/uEYSqTUYq7d0vm2enGes+GWr3WtWxMqKU4u0nK19j4PmbmG1h4VY/1Q+aZo6Z0Ji9s4uFWENqhTcsyXF2a6z8Dwqdcz5Md3y7zfD6Bh8bTqK8JqXNcV4rei7OfPlVttTs1ua2NHpYTTlWG9qrHlLZL931uY3H6dduwzEkzx8HpujOycuilynsXlLcepFnFnSrUySK0zotCaszrWqVr0qe9LdOa/wAV3/7LnF1eoWye3naKwVatNKimnHfUTcVDvcluPoWAw86dNQnUlWkt85Wv4Lu8blmGw0KUVCnFQityX897LT3cXF+DDW+wAGzgAAAAAAABicVJOLSaaaaaumnvTOY0tqpF3nh3le/o5fC/0vgdQDjeM7nlZqz0+W4nDzpycKkXCS3pq3+0Us+n47A0q8ctWCkuD3OPenwOQ0tqxUpXlSvWhvt/7Irw4+XoePk4NZ8zzG2eSVzrPK0joWlVu0uin2orY33rieu0RaMJenbgtJaNrUNso5oduO2Pny8zzJVT6bKJ4WlNWaVW8qf2M/yq8G++PDyNc7n2lji5VSuVUu0poyvhn9rB5eFSPWg/Ph4M1sBR6arCnmyKT60t+WKV2/RG8nfpxXU6p4pzhLDxhNvM6kp7MkVZWu79x0WHo5bwhvf3tTn+WPca+jsXhaFNUaUJwhxm7OU32pHo1K9OFPNFpprY1ufeb5nUZ1DEYhUo2Ts7eh860nVi69Rx2Jyvs5vf73PR1i01vhF3k/Y5lT9zjd7dZb6rE4VS3AaCxVazVNwi/wAVTqLyT2v0OjwGqMI2dacqj7MepH6v2MNazHcleBSm5NRScm9ySbb8j39E4HGRtll0MOzU2r9n+joMLgadJWpwjBdys34vibKiZa326kbmhsbGg1OdGOImrWbk4Ri+ajZ7fG50kNc1xw7XhUv/AInJQhdpJNt7ktrZ7WA1axFWzlHoY86myX7d/rYvHvk9ZTUz9vahrhR40qi8Mj+ZvYHT9OvJRp06z2pN5E4x8WnZFOB1Xw9PbO9eX59kf2r53PahBRSUUopbkkkl5HrxOT/qsr+P0kADZwAAAAAAAAAAAAAPK0roKjiLya6Op24rf+pcTg8Xh3TqTptpunKUXbjZ7z6g2fN9ZI2xdf8AWn6xTPH8nMkljbjt9NHKRcSPSsi6z7jydtWZ00000mmrNNXTXJo57Gap0s/S4d9DLbeG+nK64LfHy2dx7rrS7vQg6sufsjrO7PSWduPxUKtB2qRceT3xl4MypYqrDJQpynfdJ9WCv+Z7Dq6ick1Lat9mk16BV5rk/FG3+xevTj/G5XA6jyk8+KrbXtcKP8Z5L5HTaP0Jh8P91SjF9t9af7ntNiOMfGK8nYsji48U16My1yW+3ckixQJKBXLFR4XfsUTxEn3LuOFbcpKO92/kqeI5LzZrJFiQH0/V3CU4YejNQipzo05TlZZpOUU3tPUNPRnVoUI9mjSXpBG3mPqZ8SPLfbIMXMnaAAAAAAAAAAAAEWydjLZByIykVykTtU3M4HWlf/rq96pv/hE7aUzitav/ACb86cH/ACvkeb5H8WnH7eMyLRIweJsg0YyllhYCFt5S4mzYqaKKsoyk7CwELEkjJkAkZBmKvs57APqdCVoxXKMV6IuUzUUyyMj6jzNlSJqRrxkTUiovTJFSZJMomDCMlQAAAAwyUYbK5MzJlcmcqjKRTOZKZTJkVGcjktavvoPnSS9JS+p1M2ctrZ8dJ84zXo19THn/AIO8e3i3BDMZueJskZImUBllTLStgRMGWYAAwLgZLcNtnBc5wXuii5fgNtal/wDSn/ciz2PoUZl0JGnBl8GfReZtxZZFmtCRdFnQvTJplMWWJlRamSTK0yaYEgYuC9oyRZkiyVYhIqkyyRVIiq5FMy2TKJs5FU2eVpbBRrq0tjjfLJb43PTma9RHOp34rqeHEYzCTou0ldPdJbn9GUqR2VeipJqSTT3p7bnPaQ0RKF5UryjxjvkvDmeXfF15jSa/bRTJJlEZFiZi7WlTJ3K2wMMi2GyDkBJsi5EHIvwuCq1fhj1e09kf+yyW+hU5G/oXDznVpzUXkjNSlJ7FZcuZ6OC0JTjZz+0l3/CvL6nt0adjfHD91nd/puQLoFNM2InqZLIotiVxLIlFkSxFcSaKixE0VomiiYMACTIyJMiwRVJlUi6SKpIiqZFUi+SK5Ig1pIqlE2ZRK5ROVakoFM6ZuygVygTpXP6S0TGpeUepPnwl4/U8GrTlTllmnF/z3rmdzKkamMwEakcso35PinzTMd8UvmOprpySkVuRu4/RtSjd/FT7Vt36ijC6Pq1fhjaPalsXlzPP+F76adxqSkXYXA1avwxtHtS2Ly5nvYPQlOFnL7SXOW5eCPUjRNs8P7c3f6ePg9C04WcvtJd/wrwR60KZcqZZGmbzMnpnb2rhAvhEzGBbGJ10hBF0CEYlsUVFkS1FUUWxKJosRBFiRUSRJEUiaKMgACZFkjDFRW0VyiXNEWiK12iDibEolbiFa8okHE2HEi4kGs4EXA2XEw4kVqumY6M2cpjIOhrOkuVyPQLkbbgYyjoanQodEbWQZB0NZUySpl+QkoDoUqmSUC1RJKJUVqBNQJqJYogQjAsUSSRJIowok1EJE0iowkSSCJIBYGQVAAFGLGGiRg5FbRFxLWjFgqhxIuJe4kGiKqymMpdlFgKMgyl1jFgKspFwLrCxBRlGUucTGUoryjKW2MqIFSiSUC1RM2CIKJlInYykBFIkkZSJJFGEjKMpGQCRkAqAAKP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8290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27657" name="AutoShape 9" descr="data:image/jpeg;base64,/9j/4AAQSkZJRgABAQAAAQABAAD/2wCEAAkGBw8PDw8ODw8QDQ8NDg0ODQ8PDxAOEA4PFBEWFxQRFBUYHCggGBolGxQUIjEhKCorLy4uFx8zODMsNygtLysBCgoKDg0OFBAQGywkHyYsLywsLCwsKywsLCwsLDAsLCwsLCwsLCwsLCwsLCwsLCwsLCwsLCwsLDEsLCwrLCwsLP/AABEIAN4A4wMBIgACEQEDEQH/xAAbAAEAAgMBAQAAAAAAAAAAAAAAAgMBBAYFB//EADwQAAIBAgIGCAMHBAIDAQAAAAABAgMRBBIFBiExQVETIlJhcYGRoTLB0SMzQmJykrGCssLxouE0Q3Mk/8QAGQEBAQEBAQEAAAAAAAAAAAAAAAEDAgQF/8QAIxEBAQEAAgICAgIDAAAAAAAAAAECAxEhMQRBElEyYRMUQv/aAAwDAQACEQMRAD8A+4gAAAAAAAAAAAAAAAAAAAAAAAAAAAAAAAAAAAAAAAAAAAAAAAAAAAAAI1JqKvJpJcWeXidNRWyCv3vYvQD1JzUVduyNOppKK3Jv2PFq49yd3t8yHTpgeytLLjD0lf5F9LSNOWy+V/m2e54GYi2B1gOf0fj3TajJ3g+HZ70e+nfbzAyAAAAAAAAAAAAAAAAAAAAAAAAAABhuyu9iW1mTS0zNxoVGuNo+rSYHgaW0k5uUm7U4Xsu7mcZpHT9VSap2hFcWrs6HGQzU5Lu/h3+Rxek6DuzlW9gtYqzlaWWa74pP1R1sU8sJ/hqRUoNbU+avzT2M+c4Wm8x9V1Wwcqmj8k1vnUlRb4cmu7NmKNKNQuUjWJ05BF1z39C181PK98Hbye75nPNnr6vb6v8AR/kB7QAKAAAAAAAAAAAAAAAAAAAAAAAABq6UoudGpFbXa6XNp3t7G0AOFuc/pTD3qZIRc5SklGMVdtvbZI+iaR0HGq3KnLoZve8ueLfPLdbfMlofQlLDXld1asvjqzSzPuS/Cu4nSud1b1LUbVcVZvfGity/W+PgdrGKSSSSSVkkrJLkjJGclFOT2JJt+CCONxqtVqLlUn/cym4qVM0pS7TcvV3Kq1RJEVsymdJoGg4Usz31Hm/p4fXzOe1fw8sTNycbUYfFLtS7K+Z2aQz58lAAdIAAAAAAAAAAAAAAAAAAADWx2Op0I56sssW7Lqyld8tiPDxOt9Nfd0pT75NQXzZxrkzn3VmbfTpTDdtr2JHC4nWjEz+FxpL8kbv1lc8nEYqpU21Kk6n6pNr0MdfJz9RpOK/b6BidOYWn8VaLfKHXf/E8nE64QX3VKUu+bUF6K5x1xcx18nd9eHU449vE6z4qe6UaS/JHb6u5oQ0nXU1U6WbmtzlJy8rPh3GlcxmMrvV9131I7/QmsEMRaE7U63L8M/0/T+SzWPF5KfRp9apv7orf6/U+exburb7q3iexVxMpWzyc3GKjmbu3Y9nDy3U6rHeZPSWYrwGHWJnKc5dFhqX3lRu1/wAse9njY3SXSS6Km9n4n2v+i91pOMYN9WC6sdyXN25vmTl5Znwucduix+sajFUcJHoqcVlU7bbflXDxe08/B6dxNLdVc12anXXvt9zyswzHlvJq3vtpMx2WC1vg7KtTcH2odaPpvXue7g9IUay+yqRn3J9ZeKe1HzC5mMrO62NbmtjRrn5Op78ubxz6fVwfPsFrFiaWzP0kezU63vv9z3sFrdRlZVYSpPmuvH22+x6M/Ixf6Z3jsdGCjC4unVV6c41FxytO3iuBebS9uAAAAAAAAAAAAABCtRjOLhOKlGStJPc0cLp/QcsO88Lzot7HvcO6X1O9IzipJxkk00009qafBmfJxTcdZ1cvlTZFs6DWPV90b1aKcqO+Ud7pfWP8HKYnSFGn8dSKa/Cnml6LafP1i5vVeiWVtNkXI8LE6yQX3cJT75PIvmzysTp2vP8AEqa5QVvd3YmKduuq1owV5SjBc5NRXuebiNP0I7m6j/ItnqzkKlVt3k3J85Nt+rIOodzjTt3GgNJzxFWXUUIU433uUnJu0du7n6FumtJtXpQfdN/I8rVOploVp8XNRXlFW/uEYSqTUYq7d0vm2enGes+GWr3WtWxMqKU4u0nK19j4PmbmG1h4VY/1Q+aZo6Z0Ji9s4uFWENqhTcsyXF2a6z8Dwqdcz5Md3y7zfD6Bh8bTqK8JqXNcV4rei7OfPlVttTs1ua2NHpYTTlWG9qrHlLZL931uY3H6dduwzEkzx8HpujOycuilynsXlLcepFnFnSrUySK0zotCaszrWqVr0qe9LdOa/wAV3/7LnF1eoWye3naKwVatNKimnHfUTcVDvcluPoWAw86dNQnUlWkt85Wv4Lu8blmGw0KUVCnFQityX897LT3cXF+DDW+wAGzgAAAAAAABicVJOLSaaaaaumnvTOY0tqpF3nh3le/o5fC/0vgdQDjeM7nlZqz0+W4nDzpycKkXCS3pq3+0Us+n47A0q8ctWCkuD3OPenwOQ0tqxUpXlSvWhvt/7Irw4+XoePk4NZ8zzG2eSVzrPK0joWlVu0uin2orY33rieu0RaMJenbgtJaNrUNso5oduO2Pny8zzJVT6bKJ4WlNWaVW8qf2M/yq8G++PDyNc7n2lji5VSuVUu0poyvhn9rB5eFSPWg/Ph4M1sBR6arCnmyKT60t+WKV2/RG8nfpxXU6p4pzhLDxhNvM6kp7MkVZWu79x0WHo5bwhvf3tTn+WPca+jsXhaFNUaUJwhxm7OU32pHo1K9OFPNFpprY1ufeb5nUZ1DEYhUo2Ts7eh860nVi69Rx2Jyvs5vf73PR1i01vhF3k/Y5lT9zjd7dZb6rE4VS3AaCxVazVNwi/wAVTqLyT2v0OjwGqMI2dacqj7MepH6v2MNazHcleBSm5NRScm9ySbb8j39E4HGRtll0MOzU2r9n+joMLgadJWpwjBdys34vibKiZa326kbmhsbGg1OdGOImrWbk4Ri+ajZ7fG50kNc1xw7XhUv/AInJQhdpJNt7ktrZ7WA1axFWzlHoY86myX7d/rYvHvk9ZTUz9vahrhR40qi8Mj+ZvYHT9OvJRp06z2pN5E4x8WnZFOB1Xw9PbO9eX59kf2r53PahBRSUUopbkkkl5HrxOT/qsr+P0kADZwAAAAAAAAAAAAAPK0roKjiLya6Op24rf+pcTg8Xh3TqTptpunKUXbjZ7z6g2fN9ZI2xdf8AWn6xTPH8nMkljbjt9NHKRcSPSsi6z7jydtWZ00000mmrNNXTXJo57Gap0s/S4d9DLbeG+nK64LfHy2dx7rrS7vQg6sufsjrO7PSWduPxUKtB2qRceT3xl4MypYqrDJQpynfdJ9WCv+Z7Dq6ick1Lat9mk16BV5rk/FG3+xevTj/G5XA6jyk8+KrbXtcKP8Z5L5HTaP0Jh8P91SjF9t9af7ntNiOMfGK8nYsji48U16My1yW+3ckixQJKBXLFR4XfsUTxEn3LuOFbcpKO92/kqeI5LzZrJFiQH0/V3CU4YejNQipzo05TlZZpOUU3tPUNPRnVoUI9mjSXpBG3mPqZ8SPLfbIMXMnaAAAAAAAAAAAAEWydjLZByIykVykTtU3M4HWlf/rq96pv/hE7aUzitav/ACb86cH/ACvkeb5H8WnH7eMyLRIweJsg0YyllhYCFt5S4mzYqaKKsoyk7CwELEkjJkAkZBmKvs57APqdCVoxXKMV6IuUzUUyyMj6jzNlSJqRrxkTUiovTJFSZJMomDCMlQAAAAwyUYbK5MzJlcmcqjKRTOZKZTJkVGcjktavvoPnSS9JS+p1M2ctrZ8dJ84zXo19THn/AIO8e3i3BDMZueJskZImUBllTLStgRMGWYAAwLgZLcNtnBc5wXuii5fgNtal/wDSn/ciz2PoUZl0JGnBl8GfReZtxZZFmtCRdFnQvTJplMWWJlRamSTK0yaYEgYuC9oyRZkiyVYhIqkyyRVIiq5FMy2TKJs5FU2eVpbBRrq0tjjfLJb43PTma9RHOp34rqeHEYzCTou0ldPdJbn9GUqR2VeipJqSTT3p7bnPaQ0RKF5UryjxjvkvDmeXfF15jSa/bRTJJlEZFiZi7WlTJ3K2wMMi2GyDkBJsi5EHIvwuCq1fhj1e09kf+yyW+hU5G/oXDznVpzUXkjNSlJ7FZcuZ6OC0JTjZz+0l3/CvL6nt0adjfHD91nd/puQLoFNM2InqZLIotiVxLIlFkSxFcSaKixE0VomiiYMACTIyJMiwRVJlUi6SKpIiqZFUi+SK5Ig1pIqlE2ZRK5ROVakoFM6ZuygVygTpXP6S0TGpeUepPnwl4/U8GrTlTllmnF/z3rmdzKkamMwEakcso35PinzTMd8UvmOprpySkVuRu4/RtSjd/FT7Vt36ijC6Pq1fhjaPalsXlzPP+F76adxqSkXYXA1avwxtHtS2Ly5nvYPQlOFnL7SXOW5eCPUjRNs8P7c3f6ePg9C04WcvtJd/wrwR60KZcqZZGmbzMnpnb2rhAvhEzGBbGJ10hBF0CEYlsUVFkS1FUUWxKJosRBFiRUSRJEUiaKMgACZFkjDFRW0VyiXNEWiK12iDibEolbiFa8okHE2HEi4kGs4EXA2XEw4kVqumY6M2cpjIOhrOkuVyPQLkbbgYyjoanQodEbWQZB0NZUySpl+QkoDoUqmSUC1RJKJUVqBNQJqJYogQjAsUSSRJIowok1EJE0iowkSSCJIBYGQVAAFGLGGiRg5FbRFxLWjFgqhxIuJe4kGiKqymMpdlFgKMgyl1jFgKspFwLrCxBRlGUucTGUoryjKW2MqIFSiSUC1RM2CIKJlInYykBFIkkZSJJFGEjKMpGQCRkAqAAKP/2Q=="/>
          <p:cNvSpPr>
            <a:spLocks noChangeAspect="1" noChangeArrowheads="1"/>
          </p:cNvSpPr>
          <p:nvPr/>
        </p:nvSpPr>
        <p:spPr bwMode="auto">
          <a:xfrm>
            <a:off x="155575" y="-1790700"/>
            <a:ext cx="3829050" cy="37433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ED9C3D2-D348-41DC-A6F6-36DA9918C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522438"/>
            <a:ext cx="8229600" cy="1066801"/>
          </a:xfrm>
        </p:spPr>
        <p:txBody>
          <a:bodyPr/>
          <a:lstStyle/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44348833"/>
      </p:ext>
    </p:extLst>
  </p:cSld>
  <p:clrMapOvr>
    <a:masterClrMapping/>
  </p:clrMapOvr>
  <p:transition>
    <p:wheel spokes="1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zaokrąglony 5"/>
          <p:cNvSpPr/>
          <p:nvPr/>
        </p:nvSpPr>
        <p:spPr>
          <a:xfrm>
            <a:off x="251520" y="1556792"/>
            <a:ext cx="8640960" cy="460851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Pięciokąt 1"/>
          <p:cNvSpPr/>
          <p:nvPr/>
        </p:nvSpPr>
        <p:spPr>
          <a:xfrm rot="5400000">
            <a:off x="4860032" y="-2232248"/>
            <a:ext cx="1656184" cy="6120680"/>
          </a:xfrm>
          <a:prstGeom prst="homePlate">
            <a:avLst>
              <a:gd name="adj" fmla="val 45852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2339752" y="188640"/>
            <a:ext cx="720080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Energia w domu i szkole</a:t>
            </a:r>
            <a:endParaRPr lang="pl-PL" sz="45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539552" y="2348880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pl-PL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just"/>
            <a:endParaRPr lang="pl-PL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just"/>
            <a:endParaRPr lang="pl-PL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1027" name="Picture 3" descr="C:\Users\Toshiba\AppData\Local\Microsoft\Windows\Temporary Internet Files\Content.IE5\2X4UK9YY\MC90029259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844824"/>
            <a:ext cx="1584176" cy="1974154"/>
          </a:xfrm>
          <a:prstGeom prst="rect">
            <a:avLst/>
          </a:prstGeom>
          <a:noFill/>
        </p:spPr>
      </p:pic>
      <p:pic>
        <p:nvPicPr>
          <p:cNvPr id="1029" name="Picture 5" descr="C:\Users\Toshiba\AppData\Local\Microsoft\Windows\Temporary Internet Files\Content.IE5\2X4UK9YY\MC900351181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844824"/>
            <a:ext cx="1470968" cy="3520370"/>
          </a:xfrm>
          <a:prstGeom prst="rect">
            <a:avLst/>
          </a:prstGeom>
          <a:noFill/>
        </p:spPr>
      </p:pic>
      <p:pic>
        <p:nvPicPr>
          <p:cNvPr id="1031" name="Picture 7" descr="C:\Users\Toshiba\AppData\Local\Microsoft\Windows\Temporary Internet Files\Content.IE5\VY8WPFUS\MC900352396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63688" y="3933056"/>
            <a:ext cx="1296143" cy="2099939"/>
          </a:xfrm>
          <a:prstGeom prst="rect">
            <a:avLst/>
          </a:prstGeom>
          <a:noFill/>
        </p:spPr>
      </p:pic>
      <p:pic>
        <p:nvPicPr>
          <p:cNvPr id="1033" name="Picture 9" descr="C:\Users\Toshiba\AppData\Local\Microsoft\Windows\Temporary Internet Files\Content.IE5\VY8WPFUS\MC900326894[1].wm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27984" y="3861048"/>
            <a:ext cx="2232248" cy="2232248"/>
          </a:xfrm>
          <a:prstGeom prst="rect">
            <a:avLst/>
          </a:prstGeom>
          <a:noFill/>
        </p:spPr>
      </p:pic>
      <p:pic>
        <p:nvPicPr>
          <p:cNvPr id="1035" name="Picture 11" descr="C:\Users\Toshiba\AppData\Local\Microsoft\Windows\Temporary Internet Files\Content.IE5\2X4UK9YY\MC900078783[1].wm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31840" y="1700808"/>
            <a:ext cx="1849437" cy="1985963"/>
          </a:xfrm>
          <a:prstGeom prst="rect">
            <a:avLst/>
          </a:prstGeom>
          <a:noFill/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4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rostokąt zaokrąglony 22"/>
          <p:cNvSpPr/>
          <p:nvPr/>
        </p:nvSpPr>
        <p:spPr>
          <a:xfrm>
            <a:off x="0" y="692696"/>
            <a:ext cx="9144000" cy="6165304"/>
          </a:xfrm>
          <a:prstGeom prst="roundRect">
            <a:avLst>
              <a:gd name="adj" fmla="val 11876"/>
            </a:avLst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l-PL" dirty="0"/>
              <a:t>W tradycyjnych żarówkach tylko 10% energii jest zamieniana na światło, pozostałe 90%  wytwarza ciepło. Ponadto nowe świetlówki mają 4-5 razy większą sprawność i działają 8 razy dłużej.</a:t>
            </a:r>
          </a:p>
        </p:txBody>
      </p:sp>
      <p:sp>
        <p:nvSpPr>
          <p:cNvPr id="2" name="Prostokąt zaokrąglony 1"/>
          <p:cNvSpPr/>
          <p:nvPr/>
        </p:nvSpPr>
        <p:spPr>
          <a:xfrm rot="5400000">
            <a:off x="4153644" y="-3326060"/>
            <a:ext cx="620688" cy="727280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3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3" name="pole tekstowe 2"/>
          <p:cNvSpPr txBox="1"/>
          <p:nvPr/>
        </p:nvSpPr>
        <p:spPr>
          <a:xfrm>
            <a:off x="827584" y="0"/>
            <a:ext cx="741682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5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ENERGIA ELEKTRYCZNA</a:t>
            </a:r>
          </a:p>
        </p:txBody>
      </p:sp>
      <p:sp>
        <p:nvSpPr>
          <p:cNvPr id="17" name="Pagon 16"/>
          <p:cNvSpPr/>
          <p:nvPr/>
        </p:nvSpPr>
        <p:spPr>
          <a:xfrm>
            <a:off x="0" y="836712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25" name="Pagon 24"/>
          <p:cNvSpPr/>
          <p:nvPr/>
        </p:nvSpPr>
        <p:spPr>
          <a:xfrm>
            <a:off x="0" y="1340768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pic>
        <p:nvPicPr>
          <p:cNvPr id="45058" name="Picture 2" descr="C:\Users\Toshiba\AppData\Local\Microsoft\Windows\Temporary Internet Files\Content.IE5\2M6NT88K\MC900340546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63277" y="4613841"/>
            <a:ext cx="2280723" cy="2244159"/>
          </a:xfrm>
          <a:prstGeom prst="rect">
            <a:avLst/>
          </a:prstGeom>
          <a:noFill/>
        </p:spPr>
      </p:pic>
      <p:sp>
        <p:nvSpPr>
          <p:cNvPr id="10" name="Pagon 9"/>
          <p:cNvSpPr/>
          <p:nvPr/>
        </p:nvSpPr>
        <p:spPr>
          <a:xfrm>
            <a:off x="0" y="4927476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8" name="Pagon 17"/>
          <p:cNvSpPr/>
          <p:nvPr/>
        </p:nvSpPr>
        <p:spPr>
          <a:xfrm>
            <a:off x="0" y="2993987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20" name="Pagon 19"/>
          <p:cNvSpPr/>
          <p:nvPr/>
        </p:nvSpPr>
        <p:spPr>
          <a:xfrm>
            <a:off x="0" y="3429000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E7F525BF-5952-4F9C-A94B-8F9724A4D58B}"/>
              </a:ext>
            </a:extLst>
          </p:cNvPr>
          <p:cNvSpPr txBox="1"/>
          <p:nvPr/>
        </p:nvSpPr>
        <p:spPr>
          <a:xfrm>
            <a:off x="899592" y="836712"/>
            <a:ext cx="7632848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solidFill>
                  <a:srgbClr val="002060"/>
                </a:solidFill>
                <a:latin typeface="Calibri" pitchFamily="34" charset="0"/>
              </a:rPr>
              <a:t>Wyłączanie światła w pustych pomieszczeniach </a:t>
            </a:r>
          </a:p>
          <a:p>
            <a:r>
              <a:rPr lang="pl-PL" sz="2800" dirty="0">
                <a:solidFill>
                  <a:srgbClr val="002060"/>
                </a:solidFill>
                <a:latin typeface="Calibri" pitchFamily="34" charset="0"/>
              </a:rPr>
              <a:t>Odłączanie nieużywanych sprzętów od prądu oraz ze stanu czuwania</a:t>
            </a:r>
          </a:p>
          <a:p>
            <a:r>
              <a:rPr lang="pl-PL" sz="1500" dirty="0">
                <a:solidFill>
                  <a:srgbClr val="002060"/>
                </a:solidFill>
              </a:rPr>
              <a:t>Pozostawianie urządzeń w tzw. trybie </a:t>
            </a:r>
            <a:r>
              <a:rPr lang="pl-PL" sz="1500" dirty="0" err="1">
                <a:solidFill>
                  <a:srgbClr val="002060"/>
                </a:solidFill>
              </a:rPr>
              <a:t>standby</a:t>
            </a:r>
            <a:r>
              <a:rPr lang="pl-PL" sz="1500" dirty="0">
                <a:solidFill>
                  <a:srgbClr val="002060"/>
                </a:solidFill>
              </a:rPr>
              <a:t> nie jest bezpłatne. Każde urządzenie pobiera w ten sposób pewną ilość energii. Nowoczesne  uśpione pobierają do 0,1 W energii, ale te starsze nawet do 17 W.</a:t>
            </a:r>
          </a:p>
          <a:p>
            <a:pPr lvl="0"/>
            <a:r>
              <a:rPr lang="pl-PL" sz="2800" dirty="0">
                <a:solidFill>
                  <a:srgbClr val="002060"/>
                </a:solidFill>
                <a:latin typeface="Calibri" pitchFamily="34" charset="0"/>
              </a:rPr>
              <a:t>Rozsądne używanie pralki i zmywarki</a:t>
            </a:r>
          </a:p>
          <a:p>
            <a:pPr lvl="0"/>
            <a:r>
              <a:rPr lang="pl-PL" sz="2800" dirty="0">
                <a:solidFill>
                  <a:srgbClr val="002060"/>
                </a:solidFill>
                <a:latin typeface="Calibri" pitchFamily="34" charset="0"/>
              </a:rPr>
              <a:t>Wymiana tradycyjnych świetlówek na energooszczędne </a:t>
            </a:r>
          </a:p>
          <a:p>
            <a:pPr lvl="0"/>
            <a:r>
              <a:rPr lang="pl-PL" sz="1500" dirty="0">
                <a:solidFill>
                  <a:srgbClr val="002060"/>
                </a:solidFill>
              </a:rPr>
              <a:t>W tradycyjnych żarówkach tylko 10% energii jest zamieniana na światło, pozostałe 90%  wytwarza ciepło. Ponadto nowe świetlówki mają 4-5 razy większą sprawność i działają 8 razy dłużej.</a:t>
            </a:r>
          </a:p>
          <a:p>
            <a:pPr lvl="0"/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Stosowanie nowoczesnych urządzeń elektrycznych</a:t>
            </a:r>
          </a:p>
        </p:txBody>
      </p:sp>
    </p:spTree>
  </p:cSld>
  <p:clrMapOvr>
    <a:masterClrMapping/>
  </p:clrMapOvr>
  <p:transition>
    <p:comb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zaokrąglony 5"/>
          <p:cNvSpPr/>
          <p:nvPr/>
        </p:nvSpPr>
        <p:spPr>
          <a:xfrm>
            <a:off x="0" y="476672"/>
            <a:ext cx="9144000" cy="6381328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Pięciokąt 1"/>
          <p:cNvSpPr/>
          <p:nvPr/>
        </p:nvSpPr>
        <p:spPr>
          <a:xfrm rot="5400000">
            <a:off x="4117640" y="-3002024"/>
            <a:ext cx="836712" cy="6840760"/>
          </a:xfrm>
          <a:prstGeom prst="homePlate">
            <a:avLst>
              <a:gd name="adj" fmla="val 45852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1115616" y="0"/>
            <a:ext cx="7200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OGRZEWANIE - EKSPLOATACJA</a:t>
            </a:r>
            <a:endParaRPr lang="pl-PL" sz="3600" dirty="0"/>
          </a:p>
        </p:txBody>
      </p:sp>
      <p:sp>
        <p:nvSpPr>
          <p:cNvPr id="7" name="pole tekstowe 6"/>
          <p:cNvSpPr txBox="1"/>
          <p:nvPr/>
        </p:nvSpPr>
        <p:spPr>
          <a:xfrm>
            <a:off x="611560" y="1772816"/>
            <a:ext cx="853244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endParaRPr lang="pl-PL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endParaRPr lang="pl-PL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ctr"/>
            <a:endParaRPr lang="pl-PL" sz="2800" b="1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just"/>
            <a:endParaRPr lang="pl-PL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just"/>
            <a:endParaRPr lang="pl-PL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just"/>
            <a:endParaRPr lang="pl-PL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8" name="Pagon 7"/>
          <p:cNvSpPr/>
          <p:nvPr/>
        </p:nvSpPr>
        <p:spPr>
          <a:xfrm>
            <a:off x="0" y="2060848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9" name="Pagon 8"/>
          <p:cNvSpPr/>
          <p:nvPr/>
        </p:nvSpPr>
        <p:spPr>
          <a:xfrm>
            <a:off x="0" y="1052736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Pagon 10"/>
          <p:cNvSpPr/>
          <p:nvPr/>
        </p:nvSpPr>
        <p:spPr>
          <a:xfrm>
            <a:off x="0" y="3429000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8" name="Pagon 17"/>
          <p:cNvSpPr/>
          <p:nvPr/>
        </p:nvSpPr>
        <p:spPr>
          <a:xfrm>
            <a:off x="0" y="4797152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B6F5F9D8-42F0-4A85-82F0-1691DEF5EA30}"/>
              </a:ext>
            </a:extLst>
          </p:cNvPr>
          <p:cNvSpPr txBox="1"/>
          <p:nvPr/>
        </p:nvSpPr>
        <p:spPr>
          <a:xfrm>
            <a:off x="827584" y="980728"/>
            <a:ext cx="7776864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Unikanie przeciągów i nadmiernego wietrzenia pomieszczeń</a:t>
            </a:r>
          </a:p>
          <a:p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Utrzymywanie w pomieszczeniach tylko takiej temperatury jaka jest rzeczywiście potrzebna</a:t>
            </a:r>
          </a:p>
          <a:p>
            <a:r>
              <a:rPr lang="pl-PL" sz="1500" dirty="0">
                <a:solidFill>
                  <a:srgbClr val="002060"/>
                </a:solidFill>
                <a:latin typeface="Calibri" pitchFamily="34" charset="0"/>
              </a:rPr>
              <a:t>Lepiej się śpi w niższej temperaturze, zamiast nadmiernie przegrzewać dom można się cieplej ubrać</a:t>
            </a:r>
          </a:p>
          <a:p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Odsłonięte grzejniki</a:t>
            </a:r>
          </a:p>
          <a:p>
            <a:r>
              <a:rPr lang="pl-PL" sz="1500" dirty="0">
                <a:solidFill>
                  <a:srgbClr val="002060"/>
                </a:solidFill>
                <a:latin typeface="Calibri" pitchFamily="34" charset="0"/>
              </a:rPr>
              <a:t>Kaloryfer zasłonięty meblem daje mniej ciepła, a np. meblem z telewizorem dodatkowo utrudnia chłodzenie urządzenia. To samo dotyczy długich firan i zasłon.</a:t>
            </a:r>
          </a:p>
          <a:p>
            <a:pPr lvl="0"/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Przykręcanie ogrzewania podczas dłuższej nieobecności w domu</a:t>
            </a:r>
          </a:p>
          <a:p>
            <a:endParaRPr lang="pl-PL" dirty="0"/>
          </a:p>
        </p:txBody>
      </p:sp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zaokrąglony 5"/>
          <p:cNvSpPr/>
          <p:nvPr/>
        </p:nvSpPr>
        <p:spPr>
          <a:xfrm>
            <a:off x="0" y="260648"/>
            <a:ext cx="9180512" cy="6597352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" name="Pięciokąt 1"/>
          <p:cNvSpPr/>
          <p:nvPr/>
        </p:nvSpPr>
        <p:spPr>
          <a:xfrm rot="5400000">
            <a:off x="4261656" y="-3074032"/>
            <a:ext cx="836712" cy="6984776"/>
          </a:xfrm>
          <a:prstGeom prst="homePlate">
            <a:avLst>
              <a:gd name="adj" fmla="val 45852"/>
            </a:avLst>
          </a:prstGeom>
          <a:solidFill>
            <a:schemeClr val="accent1">
              <a:lumMod val="50000"/>
            </a:schemeClr>
          </a:solidFill>
          <a:ln>
            <a:solidFill>
              <a:schemeClr val="accent1">
                <a:lumMod val="5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3" name="pole tekstowe 2"/>
          <p:cNvSpPr txBox="1"/>
          <p:nvPr/>
        </p:nvSpPr>
        <p:spPr>
          <a:xfrm>
            <a:off x="1115616" y="0"/>
            <a:ext cx="7200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OGRZEWANIE – BUDOWA I INSTALACJA</a:t>
            </a:r>
            <a:endParaRPr lang="pl-PL" sz="2800" dirty="0"/>
          </a:p>
        </p:txBody>
      </p:sp>
      <p:sp>
        <p:nvSpPr>
          <p:cNvPr id="8" name="Pagon 7"/>
          <p:cNvSpPr/>
          <p:nvPr/>
        </p:nvSpPr>
        <p:spPr>
          <a:xfrm>
            <a:off x="0" y="1484784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9" name="Pagon 8"/>
          <p:cNvSpPr/>
          <p:nvPr/>
        </p:nvSpPr>
        <p:spPr>
          <a:xfrm>
            <a:off x="0" y="908720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1" name="Pagon 10"/>
          <p:cNvSpPr/>
          <p:nvPr/>
        </p:nvSpPr>
        <p:spPr>
          <a:xfrm>
            <a:off x="0" y="3140968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5" name="Pagon 14"/>
          <p:cNvSpPr/>
          <p:nvPr/>
        </p:nvSpPr>
        <p:spPr>
          <a:xfrm>
            <a:off x="0" y="3861048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pic>
        <p:nvPicPr>
          <p:cNvPr id="1027" name="Picture 3" descr="C:\Users\Toshiba\AppData\Local\Microsoft\Windows\Temporary Internet Files\Content.IE5\VY8WPFUS\MC900352394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2861757"/>
            <a:ext cx="2915816" cy="3996243"/>
          </a:xfrm>
          <a:prstGeom prst="rect">
            <a:avLst/>
          </a:prstGeom>
          <a:noFill/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E671DD3-74BD-4F2B-B765-36E096E73162}"/>
              </a:ext>
            </a:extLst>
          </p:cNvPr>
          <p:cNvSpPr txBox="1"/>
          <p:nvPr/>
        </p:nvSpPr>
        <p:spPr>
          <a:xfrm>
            <a:off x="827584" y="809354"/>
            <a:ext cx="6984776" cy="4262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Grzejniki pod oknami</a:t>
            </a:r>
            <a:endParaRPr lang="pl-PL" sz="500" dirty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Zawory termostatyczne na grzejnikach lub automatyka sterująca</a:t>
            </a:r>
          </a:p>
          <a:p>
            <a:r>
              <a:rPr lang="pl-PL" sz="1500" dirty="0">
                <a:solidFill>
                  <a:srgbClr val="002060"/>
                </a:solidFill>
                <a:latin typeface="Calibri" pitchFamily="34" charset="0"/>
              </a:rPr>
              <a:t>Termostaty pozwalają  kontrolować temperaturę w pomieszczeniu, zapobiegać przegrzaniu, czyli stratom energii</a:t>
            </a:r>
          </a:p>
          <a:p>
            <a:endParaRPr lang="pl-PL" sz="1100" dirty="0">
              <a:solidFill>
                <a:srgbClr val="002060"/>
              </a:solidFill>
              <a:latin typeface="Calibri" pitchFamily="34" charset="0"/>
            </a:endParaRPr>
          </a:p>
          <a:p>
            <a:endParaRPr lang="pl-PL" sz="800" dirty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Okna dwu lub wieloszybowe</a:t>
            </a:r>
          </a:p>
          <a:p>
            <a:endParaRPr lang="pl-PL" sz="1100" dirty="0">
              <a:solidFill>
                <a:srgbClr val="002060"/>
              </a:solidFill>
              <a:latin typeface="Calibri" pitchFamily="34" charset="0"/>
            </a:endParaRPr>
          </a:p>
          <a:p>
            <a:endParaRPr lang="pl-PL" sz="100" dirty="0">
              <a:solidFill>
                <a:srgbClr val="002060"/>
              </a:solidFill>
              <a:latin typeface="Calibri" pitchFamily="34" charset="0"/>
            </a:endParaRPr>
          </a:p>
          <a:p>
            <a:r>
              <a:rPr lang="pl-PL" sz="3200" dirty="0">
                <a:solidFill>
                  <a:srgbClr val="002060"/>
                </a:solidFill>
                <a:latin typeface="Calibri" pitchFamily="34" charset="0"/>
              </a:rPr>
              <a:t>Dobra izolacja termiczna całego budynku to podstawa!</a:t>
            </a:r>
          </a:p>
          <a:p>
            <a:endParaRPr lang="pl-PL" dirty="0"/>
          </a:p>
        </p:txBody>
      </p:sp>
    </p:spTree>
  </p:cSld>
  <p:clrMapOvr>
    <a:masterClrMapping/>
  </p:clrMapOvr>
  <p:transition>
    <p:newsfla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aśnienie ze strzałką w prawo 13"/>
          <p:cNvSpPr/>
          <p:nvPr/>
        </p:nvSpPr>
        <p:spPr>
          <a:xfrm rot="5400000">
            <a:off x="4045632" y="-3578088"/>
            <a:ext cx="908720" cy="8064896"/>
          </a:xfrm>
          <a:prstGeom prst="rightArrowCallout">
            <a:avLst>
              <a:gd name="adj1" fmla="val 33130"/>
              <a:gd name="adj2" fmla="val 23374"/>
              <a:gd name="adj3" fmla="val 29878"/>
              <a:gd name="adj4" fmla="val 64977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12" name="Prostokąt 11"/>
          <p:cNvSpPr/>
          <p:nvPr/>
        </p:nvSpPr>
        <p:spPr>
          <a:xfrm>
            <a:off x="0" y="548680"/>
            <a:ext cx="9144000" cy="6309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467544" y="0"/>
            <a:ext cx="7632848" cy="1184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OSZCZĘDNOŚĆ WODY – BUDOWA I INSTALACJA</a:t>
            </a:r>
          </a:p>
          <a:p>
            <a:pPr algn="ctr"/>
            <a:endParaRPr lang="pl-PL" sz="4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539552" y="1268760"/>
            <a:ext cx="8064896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Instalowanie spłuczki</a:t>
            </a:r>
          </a:p>
          <a:p>
            <a:r>
              <a:rPr lang="pl-PL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 zasilanej wodą</a:t>
            </a:r>
          </a:p>
          <a:p>
            <a:r>
              <a:rPr lang="pl-PL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 z umywalki</a:t>
            </a:r>
          </a:p>
          <a:p>
            <a:r>
              <a:rPr lang="pl-PL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To nowoczesne rozwiązanie pozwala</a:t>
            </a:r>
          </a:p>
          <a:p>
            <a:r>
              <a:rPr lang="pl-PL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Zaoszczędzić 50% wody zużywanej </a:t>
            </a:r>
          </a:p>
          <a:p>
            <a:r>
              <a:rPr lang="pl-PL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Do spłukiwania miski ustępowej</a:t>
            </a:r>
          </a:p>
          <a:p>
            <a:pPr algn="ctr"/>
            <a:endParaRPr lang="pl-PL" sz="2800" b="1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endParaRPr lang="pl-PL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ctr"/>
            <a:endParaRPr lang="pl-PL" sz="2800" b="1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pic>
        <p:nvPicPr>
          <p:cNvPr id="10" name="Obraz 9" descr="http://kokopelia.pl/wp-content/uploads/2013/06/Umwalka_po%C5%82%C4%85czona_ze_sp%C5%82uczk%C4%85_kokopelia_-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412776"/>
            <a:ext cx="5076056" cy="5150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Pagon 12"/>
          <p:cNvSpPr/>
          <p:nvPr/>
        </p:nvSpPr>
        <p:spPr>
          <a:xfrm>
            <a:off x="0" y="1412776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548680"/>
            <a:ext cx="9144000" cy="63093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4" name="Objaśnienie ze strzałką w prawo 13"/>
          <p:cNvSpPr/>
          <p:nvPr/>
        </p:nvSpPr>
        <p:spPr>
          <a:xfrm rot="5400000">
            <a:off x="3973624" y="-3506080"/>
            <a:ext cx="908720" cy="7920880"/>
          </a:xfrm>
          <a:prstGeom prst="rightArrowCallout">
            <a:avLst>
              <a:gd name="adj1" fmla="val 33130"/>
              <a:gd name="adj2" fmla="val 23374"/>
              <a:gd name="adj3" fmla="val 29878"/>
              <a:gd name="adj4" fmla="val 64977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467544" y="0"/>
            <a:ext cx="763284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OSZCZĘDNOŚĆ WODY – BUDOWA I INSTALACJA</a:t>
            </a:r>
          </a:p>
          <a:p>
            <a:pPr algn="ctr"/>
            <a:endParaRPr lang="pl-PL" sz="4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ctr"/>
            <a:endParaRPr lang="pl-PL" sz="4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11" name="pole tekstowe 10"/>
          <p:cNvSpPr txBox="1"/>
          <p:nvPr/>
        </p:nvSpPr>
        <p:spPr>
          <a:xfrm>
            <a:off x="611560" y="1268761"/>
            <a:ext cx="7992888" cy="7078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>
                <a:latin typeface="Calibri" pitchFamily="34" charset="0"/>
              </a:rPr>
              <a:t>Instalowanie tzw. </a:t>
            </a:r>
            <a:r>
              <a:rPr lang="pl-PL" sz="3200" b="1" dirty="0" err="1">
                <a:latin typeface="Calibri" pitchFamily="34" charset="0"/>
              </a:rPr>
              <a:t>perlatorów</a:t>
            </a:r>
            <a:endParaRPr lang="pl-PL" sz="3200" b="1" dirty="0">
              <a:latin typeface="Calibri" pitchFamily="34" charset="0"/>
            </a:endParaRPr>
          </a:p>
          <a:p>
            <a:r>
              <a:rPr lang="pl-PL" sz="1500" dirty="0" err="1"/>
              <a:t>Perlator</a:t>
            </a:r>
            <a:r>
              <a:rPr lang="pl-PL" sz="1500" dirty="0"/>
              <a:t> jest to nasadka montowana na wylewkach baterii umywalkowych, która miesza wodę z powietrzem. Oszczędność wody + lepszy efekt myjący ze względu na większy ‘rozbryzg’ wody</a:t>
            </a:r>
          </a:p>
          <a:p>
            <a:endParaRPr lang="pl-PL" sz="1800" dirty="0"/>
          </a:p>
          <a:p>
            <a:r>
              <a:rPr lang="pl-PL" sz="1800" dirty="0"/>
              <a:t>Spłuczka z funkcją STOP lub z podziałem na spłukiwanie pełne i oszczędne</a:t>
            </a:r>
          </a:p>
          <a:p>
            <a:endParaRPr lang="pl-PL" sz="1800" dirty="0"/>
          </a:p>
          <a:p>
            <a:endParaRPr lang="pl-PL" sz="200" b="1" dirty="0">
              <a:latin typeface="Calibri" pitchFamily="34" charset="0"/>
            </a:endParaRPr>
          </a:p>
          <a:p>
            <a:r>
              <a:rPr lang="pl-PL" sz="3200" b="1" dirty="0">
                <a:latin typeface="Calibri" pitchFamily="34" charset="0"/>
              </a:rPr>
              <a:t>Wymiana wanny na kabinę pryszn</a:t>
            </a:r>
            <a:r>
              <a:rPr lang="pl-PL" sz="3200" dirty="0">
                <a:latin typeface="Calibri" pitchFamily="34" charset="0"/>
              </a:rPr>
              <a:t>icową</a:t>
            </a:r>
          </a:p>
          <a:p>
            <a:r>
              <a:rPr lang="pl-PL" sz="1500" dirty="0"/>
              <a:t>Oraz racjonalne korzystanie z niej. Okazuje się, że gorący prysznic, który trwa 15 min może zużywać tyle samo wody co kąpiel. Więc warto skrócić czas mycia oraz zrezygnować z bardzo gorącej wody bo to ona właśnie kosztuje najwięcej.</a:t>
            </a:r>
          </a:p>
          <a:p>
            <a:endParaRPr lang="pl-PL" sz="1050" dirty="0"/>
          </a:p>
          <a:p>
            <a:r>
              <a:rPr lang="pl-PL" sz="3200" b="1" dirty="0">
                <a:latin typeface="Calibri" pitchFamily="34" charset="0"/>
              </a:rPr>
              <a:t>Montaż baterii jednouchwytowych </a:t>
            </a:r>
          </a:p>
          <a:p>
            <a:r>
              <a:rPr lang="pl-PL" sz="1500" dirty="0"/>
              <a:t>Regulacja ciśnienia i temperatury za pomocą 2 kurków to strata czasu i wody</a:t>
            </a:r>
            <a:endParaRPr lang="pl-PL" sz="1500" dirty="0">
              <a:latin typeface="Calibri" pitchFamily="34" charset="0"/>
            </a:endParaRPr>
          </a:p>
          <a:p>
            <a:endParaRPr lang="pl-PL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endParaRPr lang="pl-PL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endParaRPr lang="pl-PL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endParaRPr lang="pl-PL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endParaRPr lang="pl-PL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endParaRPr lang="pl-PL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ctr"/>
            <a:endParaRPr lang="pl-PL" sz="2800" b="1" u="sng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7" name="Pagon 6"/>
          <p:cNvSpPr/>
          <p:nvPr/>
        </p:nvSpPr>
        <p:spPr>
          <a:xfrm>
            <a:off x="0" y="1484784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0" y="2708920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9" name="Pagon 8"/>
          <p:cNvSpPr/>
          <p:nvPr/>
        </p:nvSpPr>
        <p:spPr>
          <a:xfrm>
            <a:off x="0" y="3645024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13" name="Pagon 12"/>
          <p:cNvSpPr/>
          <p:nvPr/>
        </p:nvSpPr>
        <p:spPr>
          <a:xfrm>
            <a:off x="0" y="4797152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blinds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rostokąt 11"/>
          <p:cNvSpPr/>
          <p:nvPr/>
        </p:nvSpPr>
        <p:spPr>
          <a:xfrm>
            <a:off x="0" y="1529408"/>
            <a:ext cx="9144000" cy="53285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4" name="Objaśnienie ze strzałką w prawo 13"/>
          <p:cNvSpPr/>
          <p:nvPr/>
        </p:nvSpPr>
        <p:spPr>
          <a:xfrm rot="5400000">
            <a:off x="4099384" y="-2651112"/>
            <a:ext cx="2132856" cy="7956376"/>
          </a:xfrm>
          <a:prstGeom prst="rightArrowCallout">
            <a:avLst>
              <a:gd name="adj1" fmla="val 33130"/>
              <a:gd name="adj2" fmla="val 23374"/>
              <a:gd name="adj3" fmla="val 29878"/>
              <a:gd name="adj4" fmla="val 64977"/>
            </a:avLst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1619672" y="0"/>
            <a:ext cx="7524328" cy="1738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l-PL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  <a:p>
            <a:pPr algn="ctr"/>
            <a:r>
              <a:rPr lang="pl-PL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OSZCZĘDNOŚĆ WODY - EKSPLOATACJA</a:t>
            </a:r>
          </a:p>
          <a:p>
            <a:pPr algn="ctr"/>
            <a:endParaRPr lang="pl-PL" sz="4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 pitchFamily="34" charset="0"/>
            </a:endParaRPr>
          </a:p>
        </p:txBody>
      </p:sp>
      <p:sp>
        <p:nvSpPr>
          <p:cNvPr id="6" name="Pagon 5"/>
          <p:cNvSpPr/>
          <p:nvPr/>
        </p:nvSpPr>
        <p:spPr>
          <a:xfrm>
            <a:off x="0" y="2348880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7" name="Pagon 6"/>
          <p:cNvSpPr/>
          <p:nvPr/>
        </p:nvSpPr>
        <p:spPr>
          <a:xfrm>
            <a:off x="0" y="2780928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8" name="Pagon 7"/>
          <p:cNvSpPr/>
          <p:nvPr/>
        </p:nvSpPr>
        <p:spPr>
          <a:xfrm>
            <a:off x="0" y="3645024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sp>
        <p:nvSpPr>
          <p:cNvPr id="9" name="Pagon 8"/>
          <p:cNvSpPr/>
          <p:nvPr/>
        </p:nvSpPr>
        <p:spPr>
          <a:xfrm>
            <a:off x="0" y="4869160"/>
            <a:ext cx="576064" cy="216024"/>
          </a:xfrm>
          <a:prstGeom prst="chevron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>
              <a:solidFill>
                <a:schemeClr val="tx1"/>
              </a:solidFill>
            </a:endParaRPr>
          </a:p>
        </p:txBody>
      </p:sp>
      <p:pic>
        <p:nvPicPr>
          <p:cNvPr id="1026" name="Picture 2" descr="C:\Users\Toshiba\AppData\Local\Microsoft\Windows\Temporary Internet Files\Content.IE5\SUC2CVG6\MC900441753[1]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8560" y="0"/>
            <a:ext cx="2376264" cy="2132856"/>
          </a:xfrm>
          <a:prstGeom prst="rect">
            <a:avLst/>
          </a:prstGeom>
          <a:noFill/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C7105F22-E996-49D6-8E40-9EC4D61E9E76}"/>
              </a:ext>
            </a:extLst>
          </p:cNvPr>
          <p:cNvSpPr txBox="1"/>
          <p:nvPr/>
        </p:nvSpPr>
        <p:spPr>
          <a:xfrm>
            <a:off x="827584" y="2132856"/>
            <a:ext cx="7524328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Calibri" pitchFamily="34" charset="0"/>
              </a:rPr>
              <a:t>Zakręcanie wody podczas mycia zębów</a:t>
            </a:r>
          </a:p>
          <a:p>
            <a:r>
              <a:rPr lang="pl-PL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Calibri" pitchFamily="34" charset="0"/>
              </a:rPr>
              <a:t>Nie używaj bieżącej wody do zmywania</a:t>
            </a:r>
          </a:p>
          <a:p>
            <a:r>
              <a:rPr lang="pl-PL" sz="11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Calibri" pitchFamily="34" charset="0"/>
              </a:rPr>
              <a:t>Można napełnić jedną komorę do zmywania, a w drugiej płukać naczynia</a:t>
            </a:r>
          </a:p>
          <a:p>
            <a:endParaRPr lang="pl-PL" sz="11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Calibri" pitchFamily="34" charset="0"/>
            </a:endParaRPr>
          </a:p>
          <a:p>
            <a:r>
              <a:rPr lang="pl-PL" sz="3200" b="1" dirty="0">
                <a:latin typeface="Calibri" pitchFamily="34" charset="0"/>
              </a:rPr>
              <a:t>Myj samochód gąbką, nie bieżącą wodą</a:t>
            </a:r>
          </a:p>
          <a:p>
            <a:r>
              <a:rPr lang="pl-PL" sz="1100" b="1" dirty="0"/>
              <a:t>Mycie auta pod wężem ogrodowym zużywa setki litrów wody</a:t>
            </a:r>
          </a:p>
          <a:p>
            <a:endParaRPr lang="pl-PL" sz="1100" b="1" dirty="0"/>
          </a:p>
          <a:p>
            <a:endParaRPr lang="pl-PL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latin typeface="Calibri" pitchFamily="34" charset="0"/>
            </a:endParaRPr>
          </a:p>
          <a:p>
            <a:r>
              <a:rPr lang="pl-PL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latin typeface="Calibri" pitchFamily="34" charset="0"/>
              </a:rPr>
              <a:t>Wstawianie pełnej zmywarki i pralki</a:t>
            </a:r>
          </a:p>
          <a:p>
            <a:endParaRPr lang="pl-PL" dirty="0"/>
          </a:p>
        </p:txBody>
      </p:sp>
    </p:spTree>
  </p:cSld>
  <p:clrMapOvr>
    <a:masterClrMapping/>
  </p:clrMapOvr>
  <p:transition>
    <p:checker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zaokrąglony 3"/>
          <p:cNvSpPr/>
          <p:nvPr/>
        </p:nvSpPr>
        <p:spPr>
          <a:xfrm>
            <a:off x="467544" y="620688"/>
            <a:ext cx="5976664" cy="3600400"/>
          </a:xfrm>
          <a:prstGeom prst="roundRect">
            <a:avLst/>
          </a:prstGeom>
          <a:solidFill>
            <a:srgbClr val="FFCC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5" name="pole tekstowe 4"/>
          <p:cNvSpPr txBox="1"/>
          <p:nvPr/>
        </p:nvSpPr>
        <p:spPr>
          <a:xfrm>
            <a:off x="539552" y="1196752"/>
            <a:ext cx="568863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DZIĘKUJĘ </a:t>
            </a:r>
          </a:p>
          <a:p>
            <a:pPr algn="ctr"/>
            <a:r>
              <a:rPr lang="pl-PL" sz="6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</a:rPr>
              <a:t>ZA UWAGĘ !</a:t>
            </a: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0" y="4324551"/>
            <a:ext cx="377991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P</a:t>
            </a:r>
            <a:r>
              <a:rPr kumimoji="0" lang="pl-PL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rojekt pn. </a:t>
            </a:r>
            <a:r>
              <a:rPr kumimoji="0" lang="pl-PL" sz="1400" b="0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„</a:t>
            </a:r>
            <a:r>
              <a:rPr kumimoji="0" lang="pl-PL" sz="1400" b="1" i="1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Odnawialne źródła energii szansą poprawy jakości środowiska naturalnego w Gminach Pokrzywnica, Obryte, Ojrzeń oraz Powiecie Pułtuskim” </a:t>
            </a:r>
            <a:endParaRPr kumimoji="0" lang="pl-PL" sz="14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jest współfinansowany przez Unię Europejską ze środków Europejskiego Funduszu Rozwoju Regionalnego </a:t>
            </a:r>
            <a:endParaRPr kumimoji="0" lang="pl-PL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l-PL" sz="1400" b="0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Century Gothic" pitchFamily="34" charset="0"/>
                <a:ea typeface="Times New Roman" pitchFamily="18" charset="0"/>
                <a:cs typeface="Arial" pitchFamily="34" charset="0"/>
              </a:rPr>
              <a:t>w ramach Regionalnego Programu Operacyjnego Województwa Mazowieckiego 2014 – 2020</a:t>
            </a:r>
            <a:endParaRPr kumimoji="0" lang="pl-PL" sz="14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itchFamily="34" charset="0"/>
            </a:endParaRPr>
          </a:p>
        </p:txBody>
      </p:sp>
      <p:pic>
        <p:nvPicPr>
          <p:cNvPr id="8" name="Obraz 7" descr="Od lewej znak Funduszy Europejskich złożony z symbolu graficznego, nazwy Fundusze Europejskie oraz odwołania do Programu Regionalnego; w środku logo promocyjne Mazowsza złożone z ozdobnego napisu Mazowsze oraz podpisu Serce Polski; zestaw podstawowy zamyka znak Unii Europejskiej złożony z flagi Unii Europejskiej i napisu Unia Europejska oraz Europejski Fundusz Rozwoju Regionalnego. Napisy znajdują się po lewej stronie flagi.">
            <a:extLst>
              <a:ext uri="{FF2B5EF4-FFF2-40B4-BE49-F238E27FC236}">
                <a16:creationId xmlns:a16="http://schemas.microsoft.com/office/drawing/2014/main" id="{DBF9576D-CB18-4FD8-94F4-0E397B4300F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83280" y="6306185"/>
            <a:ext cx="5760720" cy="551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yw1">
  <a:themeElements>
    <a:clrScheme name="Niestandardowy 1">
      <a:dk1>
        <a:srgbClr val="FFFFFF"/>
      </a:dk1>
      <a:lt1>
        <a:srgbClr val="FFFFFF"/>
      </a:lt1>
      <a:dk2>
        <a:srgbClr val="326064"/>
      </a:dk2>
      <a:lt2>
        <a:srgbClr val="FF7C80"/>
      </a:lt2>
      <a:accent1>
        <a:srgbClr val="83BBC1"/>
      </a:accent1>
      <a:accent2>
        <a:srgbClr val="00B0F0"/>
      </a:accent2>
      <a:accent3>
        <a:srgbClr val="0070C0"/>
      </a:accent3>
      <a:accent4>
        <a:srgbClr val="C4652D"/>
      </a:accent4>
      <a:accent5>
        <a:srgbClr val="FFC000"/>
      </a:accent5>
      <a:accent6>
        <a:srgbClr val="7030A0"/>
      </a:accent6>
      <a:hlink>
        <a:srgbClr val="002060"/>
      </a:hlink>
      <a:folHlink>
        <a:srgbClr val="C2A874"/>
      </a:folHlink>
    </a:clrScheme>
    <a:fontScheme name="Wielkomiejski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ielkomiejski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2954</TotalTime>
  <Words>724</Words>
  <Application>Microsoft Office PowerPoint</Application>
  <PresentationFormat>Pokaz na ekranie (4:3)</PresentationFormat>
  <Paragraphs>133</Paragraphs>
  <Slides>27</Slides>
  <Notes>3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Century Gothic</vt:lpstr>
      <vt:lpstr>Georgia</vt:lpstr>
      <vt:lpstr>Trebuchet MS</vt:lpstr>
      <vt:lpstr>Wingdings 2</vt:lpstr>
      <vt:lpstr>Motyw1</vt:lpstr>
      <vt:lpstr>Prezentacja programu PowerPoint</vt:lpstr>
      <vt:lpstr>PROJEKT W GMINIE POKRZYWNICA</vt:lpstr>
      <vt:lpstr>POLSKA ENERGETYKA</vt:lpstr>
      <vt:lpstr>POLSKA ENERGETYKA – ROZWÓJ OZE</vt:lpstr>
      <vt:lpstr>Alternatywne źródła energii</vt:lpstr>
      <vt:lpstr>Główne alternatywne źródła energii</vt:lpstr>
      <vt:lpstr>Prezentacja programu PowerPoint</vt:lpstr>
      <vt:lpstr>Instalacje fotowoltaiczne</vt:lpstr>
      <vt:lpstr>Instalacje fotowoltaiczne</vt:lpstr>
      <vt:lpstr>Elektrownie wiatrowe</vt:lpstr>
      <vt:lpstr>Elektrownie wodne</vt:lpstr>
      <vt:lpstr>Biogazownie</vt:lpstr>
      <vt:lpstr>Kolektory słoneczne</vt:lpstr>
      <vt:lpstr>Źródła geotermiczne</vt:lpstr>
      <vt:lpstr>Biomasa – kotły na pellet</vt:lpstr>
      <vt:lpstr>Dlaczego odnawialne źródła energii powinny być stosowane?</vt:lpstr>
      <vt:lpstr>Mazowsze - Uchwała antysmogowa</vt:lpstr>
      <vt:lpstr>Efektywność energetyczna</vt:lpstr>
      <vt:lpstr>Racjonalne użytkowanie energii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>Lenovo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magda</dc:creator>
  <cp:lastModifiedBy>Mateusz Kruk</cp:lastModifiedBy>
  <cp:revision>74</cp:revision>
  <dcterms:created xsi:type="dcterms:W3CDTF">2013-03-10T15:41:24Z</dcterms:created>
  <dcterms:modified xsi:type="dcterms:W3CDTF">2021-06-22T09:05:01Z</dcterms:modified>
</cp:coreProperties>
</file>