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3"/>
  </p:notesMasterIdLst>
  <p:sldIdLst>
    <p:sldId id="256" r:id="rId2"/>
    <p:sldId id="402" r:id="rId3"/>
    <p:sldId id="332" r:id="rId4"/>
    <p:sldId id="334" r:id="rId5"/>
    <p:sldId id="336" r:id="rId6"/>
    <p:sldId id="403" r:id="rId7"/>
    <p:sldId id="396" r:id="rId8"/>
    <p:sldId id="405" r:id="rId9"/>
    <p:sldId id="407" r:id="rId10"/>
    <p:sldId id="400" r:id="rId11"/>
    <p:sldId id="259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90" autoAdjust="0"/>
    <p:restoredTop sz="94660"/>
  </p:normalViewPr>
  <p:slideViewPr>
    <p:cSldViewPr>
      <p:cViewPr varScale="1">
        <p:scale>
          <a:sx n="111" d="100"/>
          <a:sy n="111" d="100"/>
        </p:scale>
        <p:origin x="12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Pobór wody [m3/rok]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Arkusz1!$A$2:$A$26</c:f>
              <c:numCache>
                <c:formatCode>General</c:formatCode>
                <c:ptCount val="25"/>
                <c:pt idx="0">
                  <c:v>1998</c:v>
                </c:pt>
                <c:pt idx="1">
                  <c:v>1990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</c:numCache>
            </c:numRef>
          </c:cat>
          <c:val>
            <c:numRef>
              <c:f>Arkusz1!$B$2:$B$26</c:f>
              <c:numCache>
                <c:formatCode>General</c:formatCode>
                <c:ptCount val="25"/>
                <c:pt idx="0">
                  <c:v>506240</c:v>
                </c:pt>
                <c:pt idx="1">
                  <c:v>642770</c:v>
                </c:pt>
                <c:pt idx="2">
                  <c:v>672930</c:v>
                </c:pt>
                <c:pt idx="3">
                  <c:v>611130</c:v>
                </c:pt>
                <c:pt idx="4">
                  <c:v>592390</c:v>
                </c:pt>
                <c:pt idx="5">
                  <c:v>527300</c:v>
                </c:pt>
                <c:pt idx="6">
                  <c:v>480660</c:v>
                </c:pt>
                <c:pt idx="7">
                  <c:v>464590</c:v>
                </c:pt>
                <c:pt idx="8">
                  <c:v>417300</c:v>
                </c:pt>
                <c:pt idx="9">
                  <c:v>288900</c:v>
                </c:pt>
                <c:pt idx="10">
                  <c:v>355200</c:v>
                </c:pt>
                <c:pt idx="11">
                  <c:v>349700</c:v>
                </c:pt>
                <c:pt idx="12">
                  <c:v>352710</c:v>
                </c:pt>
                <c:pt idx="13">
                  <c:v>389670</c:v>
                </c:pt>
                <c:pt idx="14">
                  <c:v>390860</c:v>
                </c:pt>
                <c:pt idx="15">
                  <c:v>344340</c:v>
                </c:pt>
                <c:pt idx="16">
                  <c:v>339380</c:v>
                </c:pt>
                <c:pt idx="17">
                  <c:v>321420</c:v>
                </c:pt>
                <c:pt idx="18">
                  <c:v>308172</c:v>
                </c:pt>
                <c:pt idx="19">
                  <c:v>205742</c:v>
                </c:pt>
                <c:pt idx="20">
                  <c:v>346091</c:v>
                </c:pt>
                <c:pt idx="21">
                  <c:v>343919</c:v>
                </c:pt>
                <c:pt idx="22">
                  <c:v>368369</c:v>
                </c:pt>
                <c:pt idx="23">
                  <c:v>359368</c:v>
                </c:pt>
                <c:pt idx="24">
                  <c:v>410176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4D-46B8-AAB8-A07830BB45B8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Przerzut wody do jeziora [m3/rok]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numRef>
              <c:f>Arkusz1!$A$2:$A$26</c:f>
              <c:numCache>
                <c:formatCode>General</c:formatCode>
                <c:ptCount val="25"/>
                <c:pt idx="0">
                  <c:v>1998</c:v>
                </c:pt>
                <c:pt idx="1">
                  <c:v>1990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</c:numCache>
            </c:numRef>
          </c:cat>
          <c:val>
            <c:numRef>
              <c:f>Arkusz1!$C$2:$C$26</c:f>
              <c:numCache>
                <c:formatCode>General</c:formatCode>
                <c:ptCount val="25"/>
                <c:pt idx="21">
                  <c:v>189135</c:v>
                </c:pt>
                <c:pt idx="22">
                  <c:v>185898</c:v>
                </c:pt>
                <c:pt idx="23">
                  <c:v>141508</c:v>
                </c:pt>
                <c:pt idx="24">
                  <c:v>140648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4D-46B8-AAB8-A07830BB4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045327"/>
        <c:axId val="658016015"/>
      </c:barChart>
      <c:catAx>
        <c:axId val="20204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58016015"/>
        <c:crosses val="autoZero"/>
        <c:auto val="1"/>
        <c:lblAlgn val="ctr"/>
        <c:lblOffset val="100"/>
        <c:noMultiLvlLbl val="0"/>
      </c:catAx>
      <c:valAx>
        <c:axId val="658016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0204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F3284-9001-49C6-97E2-E606D742C6D0}" type="datetimeFigureOut">
              <a:rPr lang="pl-PL" smtClean="0"/>
              <a:t>17.04.2023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8C72C-3ED6-49DD-B5F5-8686FF42539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00222-7034-4F71-B887-A64AAE569871}" type="datetime1">
              <a:rPr lang="pl-PL" smtClean="0"/>
              <a:t>17.04.2023</a:t>
            </a:fld>
            <a:endParaRPr lang="pl-P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1C512-D907-4B0D-8233-0DA1E22056BF}" type="datetime1">
              <a:rPr lang="pl-PL" smtClean="0"/>
              <a:t>17.04.2023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9E377-BF36-40C8-9D48-0BC49BCD1FEC}" type="datetime1">
              <a:rPr lang="pl-PL" smtClean="0"/>
              <a:t>17.04.2023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2DEE4-C7C7-41DD-8895-0D16BA4392B3}" type="datetime1">
              <a:rPr lang="pl-PL" smtClean="0"/>
              <a:t>17.04.2023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38119-543C-4F5C-B5DB-9F1F30A26887}" type="datetime1">
              <a:rPr lang="pl-PL" smtClean="0"/>
              <a:t>17.04.2023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B924E-3854-4D4F-A409-C2D0D1FDBD6D}" type="datetime1">
              <a:rPr lang="pl-PL" smtClean="0"/>
              <a:t>17.04.2023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FEEC-E4EA-4F11-B6D9-B8AD96906A56}" type="datetime1">
              <a:rPr lang="pl-PL" smtClean="0"/>
              <a:t>17.04.2023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68D69-946C-4E8A-9784-82456B12D1EC}" type="datetime1">
              <a:rPr lang="pl-PL" smtClean="0"/>
              <a:t>17.04.2023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704B-35FD-4EC7-9E27-D41763B680B4}" type="datetime1">
              <a:rPr lang="pl-PL" smtClean="0"/>
              <a:t>17.04.2023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84B7C-79D5-4B3C-B562-8CDC8CCC2EB2}" type="datetime1">
              <a:rPr lang="pl-PL" smtClean="0"/>
              <a:t>17.04.2023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B1C14-AEAE-4A7B-890C-BCF7EAE3DAC4}" type="datetime1">
              <a:rPr lang="pl-PL" smtClean="0"/>
              <a:t>17.04.2023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67A246-C2DA-4CA7-8603-F7AEB5433ADA}" type="datetime1">
              <a:rPr lang="pl-PL" smtClean="0"/>
              <a:t>17.04.2023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D644CC-367A-448A-A14A-9C9DF988BB12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wipe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Ciek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l.wikipedia.org/wiki/Jezior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425">
              <a:srgbClr val="44A1D5">
                <a:lumMod val="75000"/>
                <a:lumOff val="25000"/>
              </a:srgbClr>
            </a:gs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87524" y="1124744"/>
            <a:ext cx="8568952" cy="1296144"/>
          </a:xfrm>
        </p:spPr>
        <p:txBody>
          <a:bodyPr>
            <a:noAutofit/>
          </a:bodyPr>
          <a:lstStyle/>
          <a:p>
            <a:pPr algn="ctr"/>
            <a:r>
              <a:rPr lang="pl-PL" sz="2800" dirty="0"/>
              <a:t>Ustanowienie strefy ochrony pośredniej dla ujęcia wód podziemnych Chopina w kontekście sporządzonej analizy ryzyka obejmującej ocenę zagrożeń i czynników wpływających na jakość wód podziemnych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275856" y="6019716"/>
            <a:ext cx="2592288" cy="369332"/>
          </a:xfrm>
          <a:prstGeom prst="rect">
            <a:avLst/>
          </a:prstGeom>
          <a:noFill/>
        </p:spPr>
        <p:txBody>
          <a:bodyPr wrap="square" rtlCol="0" anchor="b" anchorCtr="1">
            <a:spAutoFit/>
          </a:bodyPr>
          <a:lstStyle/>
          <a:p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Chodzież kwiecień 2023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A91EEC9-749B-0162-6F5F-F869CBEBE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1" y="3179248"/>
            <a:ext cx="3016167" cy="226212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0C889555-075D-5071-97F2-AF261322A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884" y="2780926"/>
            <a:ext cx="2294076" cy="3058768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147D7BF4-ADFB-73E2-3DFA-82DE77A89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107" y="3179248"/>
            <a:ext cx="3415754" cy="227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2376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CA78958-E615-44E1-9671-55F44FD1A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239C030-3796-41C8-B067-990D7CB1B12F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620688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1. Podstawowe definicje.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92771AF8-C0AE-4BFC-851B-63FFE67A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394774"/>
            <a:ext cx="8209160" cy="4194466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b="1" dirty="0">
                <a:latin typeface="Arial" panose="020B0604020202020204" pitchFamily="34" charset="0"/>
                <a:cs typeface="Arial" panose="020B0604020202020204" pitchFamily="34" charset="0"/>
              </a:rPr>
              <a:t>Strefa ochronna ujęcia wody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- obszar, na którym obowiązują nakazy, zakazy i ograniczenia w zakresie użytkowania gruntów oraz korzystania z wód w celu ochrony zasobów wodnych. Może obejmować:</a:t>
            </a:r>
          </a:p>
          <a:p>
            <a:pPr marL="630238" indent="-268288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Ø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wyłącznie teren ochrony bezpośredniej;</a:t>
            </a:r>
          </a:p>
          <a:p>
            <a:pPr marL="630238" indent="-268288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Ø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teren ochrony bezpośredniej i pośredniej.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AutoNum type="arabicParenR" startAt="3"/>
            </a:pPr>
            <a:r>
              <a:rPr lang="pl-PL" sz="1400" b="1" dirty="0">
                <a:latin typeface="Arial" panose="020B0604020202020204" pitchFamily="34" charset="0"/>
                <a:cs typeface="Arial" panose="020B0604020202020204" pitchFamily="34" charset="0"/>
              </a:rPr>
              <a:t>Obszar zasilania ujęcia wody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- obszar określany jest na podstawie 25-letniego czasu wymiany wód w warstwie wodonośnej.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AutoNum type="arabicParenR" startAt="3"/>
            </a:pPr>
            <a:r>
              <a:rPr lang="pl-PL" sz="1400" b="1" dirty="0">
                <a:latin typeface="Arial" panose="020B0604020202020204" pitchFamily="34" charset="0"/>
                <a:cs typeface="Arial" panose="020B0604020202020204" pitchFamily="34" charset="0"/>
              </a:rPr>
              <a:t>Wody infiltracyjne -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wody podziemne powstające w wyniku infiltracji (przesiąkania) wód opadowych lub powierzchniowych (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  <a:hlinkClick r:id="rId3" tooltip="Cie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cieki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  <a:hlinkClick r:id="rId4" tooltip="Jezioro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jeziora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AutoNum type="arabicParenR" startAt="3"/>
            </a:pPr>
            <a:r>
              <a:rPr lang="pl-PL" sz="1400" b="1" dirty="0">
                <a:latin typeface="Arial" panose="020B0604020202020204" pitchFamily="34" charset="0"/>
                <a:cs typeface="Arial" panose="020B0604020202020204" pitchFamily="34" charset="0"/>
              </a:rPr>
              <a:t>Analiza ryzyka ujęcia wody 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- opracowanie obejmujące identyfikację i ocenę zagrożeń jakości wód podziemnych w obszarze zasilania ujęcia w aspekcie zarządzania bezpieczeństwem wody. </a:t>
            </a: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800"/>
              </a:spcAft>
              <a:buClrTx/>
              <a:buFont typeface="Wingdings" panose="05000000000000000000" pitchFamily="2" charset="2"/>
              <a:buChar char="ü"/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ClrTx/>
              <a:buFont typeface="Wingdings" panose="05000000000000000000" pitchFamily="2" charset="2"/>
              <a:buChar char="ü"/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ClrTx/>
              <a:buNone/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1800"/>
              </a:spcAft>
              <a:buClrTx/>
              <a:buNone/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2400"/>
              </a:spcAft>
              <a:buClrTx/>
              <a:buFont typeface="Wingdings" panose="05000000000000000000" pitchFamily="2" charset="2"/>
              <a:buChar char="§"/>
            </a:pPr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0658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43536865-DDEE-433F-9410-FE9991A4D277}"/>
              </a:ext>
            </a:extLst>
          </p:cNvPr>
          <p:cNvSpPr txBox="1">
            <a:spLocks noChangeArrowheads="1"/>
          </p:cNvSpPr>
          <p:nvPr/>
        </p:nvSpPr>
        <p:spPr>
          <a:xfrm>
            <a:off x="466601" y="699957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2.  Chronologia ważniejszych wydarzeń. </a:t>
            </a:r>
          </a:p>
        </p:txBody>
      </p:sp>
      <p:sp>
        <p:nvSpPr>
          <p:cNvPr id="12" name="Symbol zastępczy zawartości 2">
            <a:extLst>
              <a:ext uri="{FF2B5EF4-FFF2-40B4-BE49-F238E27FC236}">
                <a16:creationId xmlns:a16="http://schemas.microsoft.com/office/drawing/2014/main" id="{C4EB34C4-E631-4BFD-AAB2-E8AF5730C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40" y="1500299"/>
            <a:ext cx="8209160" cy="3857402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Odwiert pierwszych studni głębinowych na ujęciu Chopina ST nr 1 - 1968r., ST nr 2 - 1969r.,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Zatwierdzenie zasobów eksploatacyjnych dla ujęcia Chopina w ilości Q = 187 [m</a:t>
            </a:r>
            <a:r>
              <a:rPr lang="pl-PL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/h] - 1969r.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Obserwowane obniżenie zwierciadła wody w jeziorze Strzeleckim - 1971 - 1972r.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Budowa przepompowni wody powierzchniowej Struga Borka - jezioro Strzeleckie - 1974r.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Opracowanie „Zanik wody w jeziorze Strzeleckim w Chodzieży związany z ujęciem komunalnym miasta Chodzież (J.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Gierwalaniec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, G.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Kłaczko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, S. Kościelniak) - 1987r.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Modernizacja przepompowni wody powierzchniowej Struga Borka - jezioro Strzeleckie - 2000r.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Dokumentacja hydrogeologiczna dotycząca oceny i weryfikacji zasobów wód podziemnych i optymalizacji eksploatacji ujęć komunalnych miasta Chodzieży na podstawie badań modelowych rejonu Chodzieży (opracowanie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Hydroconsult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 sp. z o.o.) - 2006r. </a:t>
            </a:r>
          </a:p>
        </p:txBody>
      </p:sp>
      <p:sp>
        <p:nvSpPr>
          <p:cNvPr id="14" name="Symbol zastępczy numeru slajdu 13">
            <a:extLst>
              <a:ext uri="{FF2B5EF4-FFF2-40B4-BE49-F238E27FC236}">
                <a16:creationId xmlns:a16="http://schemas.microsoft.com/office/drawing/2014/main" id="{D5EC4B68-4D0E-46DA-99FB-D8EACE32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54168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78C70DE-3E20-4E11-9869-2753C3C9D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4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628014A-0554-4965-BF42-56B69C410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747C91BB-5D7A-9E2D-B743-74F70ED0E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20" y="1700808"/>
            <a:ext cx="8209160" cy="3960440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Ekspertyza wpływu eksploatacji ujęć przy ul. Chopina i Ujska na stan wody w jeziorze Strzeleckim (opracowanie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Hydroconsult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 sp. z o.o.) - 2006r.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Aktualne pozwolenie wodnoprawne na pobór wód podziemnych z ujęcia Chopina - 2015r.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Aktualne pozwolenie wodno-prawne na przerzut wody z kanału Struga Borka do jeziora Strzeleckiego - 2018r.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Ustanowienie z urzędu przez PGW Wody Polskie strefy ochrony bezpośredniej dla ujęcia Chopina - 2020r.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Analiza ryzyka obejmująca ocenę zagrożeń zdrowotnych z uwzględnieniem czynników negatywnie wpływających na jakość wód podziemnych ujęcia Chopina dla miasta Chodzieży - 2023r.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 startAt="8"/>
            </a:pP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F5F9E19-C88F-CDF2-9AA1-E8301B62EE15}"/>
              </a:ext>
            </a:extLst>
          </p:cNvPr>
          <p:cNvSpPr txBox="1">
            <a:spLocks noChangeArrowheads="1"/>
          </p:cNvSpPr>
          <p:nvPr/>
        </p:nvSpPr>
        <p:spPr>
          <a:xfrm>
            <a:off x="466601" y="699957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2. Chronologia ważniejszych wydarzeń - cd.</a:t>
            </a:r>
            <a:r>
              <a:rPr lang="pl-PL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endParaRPr lang="pl-PL" sz="18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0452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CA78958-E615-44E1-9671-55F44FD1A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239C030-3796-41C8-B067-990D7CB1B12F}"/>
              </a:ext>
            </a:extLst>
          </p:cNvPr>
          <p:cNvSpPr txBox="1">
            <a:spLocks noChangeArrowheads="1"/>
          </p:cNvSpPr>
          <p:nvPr/>
        </p:nvSpPr>
        <p:spPr>
          <a:xfrm>
            <a:off x="539552" y="614100"/>
            <a:ext cx="8497887" cy="504056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80975" indent="-180975"/>
            <a:r>
              <a:rPr lang="pl-PL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3. Zestawienie poboru wód podziemnej z ujęcia Chopina z przerzutem wody powierzchniowej do jeziora Strzeleckiego.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4B0B44C9-4DCB-A72E-A568-57A4CFDFCC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422318"/>
              </p:ext>
            </p:extLst>
          </p:nvPr>
        </p:nvGraphicFramePr>
        <p:xfrm>
          <a:off x="827584" y="1397000"/>
          <a:ext cx="6792416" cy="455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496311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77CE61D-0DAA-8387-A7C8-2F85F868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80F68C2-9953-858A-1411-931D5F53E567}"/>
              </a:ext>
            </a:extLst>
          </p:cNvPr>
          <p:cNvSpPr txBox="1">
            <a:spLocks noChangeArrowheads="1"/>
          </p:cNvSpPr>
          <p:nvPr/>
        </p:nvSpPr>
        <p:spPr>
          <a:xfrm>
            <a:off x="539552" y="612309"/>
            <a:ext cx="8497887" cy="281444"/>
          </a:xfrm>
          <a:prstGeom prst="rect">
            <a:avLst/>
          </a:prstGeom>
        </p:spPr>
        <p:txBody>
          <a:bodyPr vert="horz" lIns="0" rIns="0" bIns="0" anchor="b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180975" indent="-180975"/>
            <a:r>
              <a:rPr lang="pl-PL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4. Wnioski z przeprowadzonej analizy ryzyka.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69D70CB2-E8D9-D60D-928D-F492E6276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40" y="1268759"/>
            <a:ext cx="8209160" cy="4464497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0"/>
              </a:spcBef>
              <a:spcAft>
                <a:spcPts val="18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Ścisły związek wód ujęcia z wodami Jeziora Strzeleckiego. Uczestniczy ono w zasilaniu ujęcia komunalnego Chopina (infiltracja wód z jeziora).   </a:t>
            </a:r>
          </a:p>
          <a:p>
            <a:pPr marL="342900" indent="-342900" algn="just">
              <a:spcBef>
                <a:spcPts val="0"/>
              </a:spcBef>
              <a:spcAft>
                <a:spcPts val="18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Obszar zasilania ujęcia Chopina rozciąga się w kierunku południowo - zachodnim miasta, a jego powierzchnia wynosi 4,1 [km</a:t>
            </a:r>
            <a:r>
              <a:rPr lang="pl-PL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].   </a:t>
            </a:r>
          </a:p>
          <a:p>
            <a:pPr marL="342900" indent="-342900" algn="just">
              <a:spcBef>
                <a:spcPts val="0"/>
              </a:spcBef>
              <a:spcAft>
                <a:spcPts val="18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Istnieje potencjalne niebezpieczeństwo degradacji wód warstwy wodonośnej w przypadku dostania się do gruntu substancji niebezpiecznych. Wskazane zatem jest ustanowienie strefy ochronnej składającej się ze strefy bezpośredniej i pośredniej o powierzchni 11,3 [km</a:t>
            </a:r>
            <a:r>
              <a:rPr lang="pl-PL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  <a:p>
            <a:pPr marL="342900" indent="-342900" algn="just">
              <a:spcBef>
                <a:spcPts val="0"/>
              </a:spcBef>
              <a:spcAft>
                <a:spcPts val="18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Wszystkie aktualne zagrożenia w obszarze zasilania zostały sklasyfikowane jako zagrożenia akceptowalne i kontrolowane (obszary leśne, infrastruktura drogowa, gazociąg wysokiego ciśnienia, stacja paliw, cmentarz, tereny produkcyjne, Jezioro Strzeleckie).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Środki prewencyjne i zapobiegawcze (np. monitoring jakości wody, wprowadzanie precyzyjnych zapisów do MPZP, budowa zbiorczych systemów kanalizacyjnych, rozmowy z interesariuszami w celu zwiększenia poziomu świadomości). 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Font typeface="+mj-lt"/>
              <a:buAutoNum type="arabicParenR"/>
            </a:pP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None/>
            </a:pP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B623CD6-9379-30CC-369B-64ADE542CD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18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17F1FFC-5EB1-432F-AE69-D90171AA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F07CB84-A8CB-4D4F-89A1-C59C2BB936C5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620688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5. Mapa hydrogeologiczna określająca obszar zasilania ujęcia Chopina.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A7741ED-40EA-5FFE-95D7-E3D8BE28F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16" y="1565658"/>
            <a:ext cx="8686215" cy="393401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3F04820-266C-9671-D859-9EF0448A6B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57207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D2DD2E-6D57-073E-72D7-847305492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E92C7D5-54EE-D8B9-CA09-481BA5C59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84" y="1013034"/>
            <a:ext cx="4210017" cy="572328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94A95A17-1374-8840-5AFB-C6D71761C6E9}"/>
              </a:ext>
            </a:extLst>
          </p:cNvPr>
          <p:cNvSpPr txBox="1">
            <a:spLocks noChangeArrowheads="1"/>
          </p:cNvSpPr>
          <p:nvPr/>
        </p:nvSpPr>
        <p:spPr>
          <a:xfrm>
            <a:off x="471507" y="620688"/>
            <a:ext cx="7124830" cy="294860"/>
          </a:xfrm>
          <a:prstGeom prst="rect">
            <a:avLst/>
          </a:prstGeom>
        </p:spPr>
        <p:txBody>
          <a:bodyPr vert="horz" lIns="0" rIns="0" bIns="0" anchor="b"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6. Obszar zasilania ujęcia Chopina na tle MPZP miasta Chodzieży.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38526AE-F331-B263-47C3-51B03384D3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409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D03A834-9909-8463-8BA4-72C4A7DF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33750F0-C49D-4DAB-02E7-C42260237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7839894" cy="4912784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E5E0B682-7A72-A08F-57FE-A02806AC4EAC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620688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7. Mapa proponowanej strefy ochrony pośredniej ujęcia Chopina.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1D91B1AD-7CC8-9F1E-0D56-44B354330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4523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8D2F7A4-6BCA-4A70-AE8E-319BAA1D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6E3974-750D-452D-A0DC-35FA4EACCD3F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620688"/>
            <a:ext cx="8497887" cy="408008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dirty="0">
                <a:solidFill>
                  <a:schemeClr val="tx1"/>
                </a:solidFill>
                <a:latin typeface="Arial" charset="0"/>
                <a:cs typeface="Arial" charset="0"/>
              </a:rPr>
              <a:t>8. Kolejne etapy ustanowienie strefy ochrony pośredniej. 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5862679B-8D47-C0FE-D5C5-DF6A11C43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69" y="1484784"/>
            <a:ext cx="8209160" cy="4104456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Dodatek do dokumentacji hydrogeologicznej dla określenia strefy ochrony pośredniej ujęcia wód podziemnych Chopina.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buClrTx/>
              <a:buFont typeface="+mj-lt"/>
              <a:buAutoNum type="arabicParenR"/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Wniosek o ustanowienie strefy ochrony pośredniej z ustaleniem proponowanych zakazów i ograniczeń. Przykładowe zakazy zgodnie z Prawem Wodnym:</a:t>
            </a:r>
          </a:p>
          <a:p>
            <a:pPr marL="555625" indent="-2857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wprowadzanie ścieków do wód lub do ziemi;</a:t>
            </a:r>
            <a:endParaRPr lang="pl-PL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55625" indent="-2857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rolnicze wykorzystanie ścieków;</a:t>
            </a:r>
            <a:endParaRPr lang="pl-PL" sz="1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55625" indent="-2857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przechowywanie lub składowanie odpadów niebezpiecznych;</a:t>
            </a:r>
          </a:p>
          <a:p>
            <a:pPr marL="555625" indent="-285750">
              <a:lnSpc>
                <a:spcPct val="15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lokalizowanie nowych ujęć wody;</a:t>
            </a:r>
          </a:p>
          <a:p>
            <a:pPr marL="555625" indent="-28575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lokalizowanie nowych przedsięwzięć mogących znacząco oddziaływać na środowisko;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-357188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None/>
              <a:tabLst>
                <a:tab pos="87313" algn="l"/>
                <a:tab pos="357188" algn="l"/>
              </a:tabLst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3) 	Strefę ochronną obejmującą teren ochrony bezpośredniej i pośredniej ustanawia wojewoda w drodze aktu prawa miejscowego.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790BA99-9EA1-E3F5-034D-FF3DEC9C34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6" y="5884236"/>
            <a:ext cx="757740" cy="7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66201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0" y="1340768"/>
            <a:ext cx="9144000" cy="6286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Arial" charset="0"/>
              </a:rPr>
              <a:t>DZIĘKUJĘ ZA UWAGĘ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708920"/>
            <a:ext cx="2540489" cy="2540489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4F8AA42-0633-4A39-BE88-C7227B7EF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44CC-367A-448A-A14A-9C9DF988BB12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4127</TotalTime>
  <Words>697</Words>
  <Application>Microsoft Office PowerPoint</Application>
  <PresentationFormat>Pokaz na ekranie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7" baseType="lpstr">
      <vt:lpstr>Arial</vt:lpstr>
      <vt:lpstr>Calibri</vt:lpstr>
      <vt:lpstr>Constantia</vt:lpstr>
      <vt:lpstr>Wingdings</vt:lpstr>
      <vt:lpstr>Wingdings 2</vt:lpstr>
      <vt:lpstr>Przepływ</vt:lpstr>
      <vt:lpstr>Ustanowienie strefy ochrony pośredniej dla ujęcia wód podziemnych Chopina w kontekście sporządzonej analizy ryzyka obejmującej ocenę zagrożeń i czynników wpływających na jakość wód podziemnych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talara</dc:creator>
  <cp:lastModifiedBy>Tomasz Biszof</cp:lastModifiedBy>
  <cp:revision>680</cp:revision>
  <dcterms:created xsi:type="dcterms:W3CDTF">2015-03-20T13:43:10Z</dcterms:created>
  <dcterms:modified xsi:type="dcterms:W3CDTF">2023-04-17T13:36:53Z</dcterms:modified>
</cp:coreProperties>
</file>