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5" r:id="rId11"/>
    <p:sldId id="273" r:id="rId12"/>
    <p:sldId id="266" r:id="rId13"/>
    <p:sldId id="268" r:id="rId14"/>
    <p:sldId id="276" r:id="rId15"/>
    <p:sldId id="272" r:id="rId16"/>
    <p:sldId id="270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94E2C2-EABA-876E-B28C-7A4AD2739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467956E-6B4C-8CE6-2E61-BB7157419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EBF3E89-CEEC-F441-A2B8-C8046CBB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F2B674-5E81-EE21-3BA1-FCCF9EE7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D055CD-8AFD-7FBF-F18A-199673E0E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533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F700D3-4A61-150E-866A-0C23A9E72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B94134-E6B2-006A-FE11-E92A940C0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DD179A5-6828-0872-714D-B0A9A1E5B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F95391-0070-317B-4088-BCBFE953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42401E8-8204-63D9-3B4E-E9F0FF91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90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85AA1B-C463-3832-02AB-A40A9524F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AE18FD-F37E-59EA-9DBD-D8346F7BD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2FB365B-DCD9-2095-84A4-F575E5E4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A96E9B-23C5-2B48-48F7-5B8260481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F26D2D-73D9-971A-08F9-498A0A346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98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903464-FFD3-C717-29CB-4E5E688C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2C5DF6-702A-DA76-DA7F-5AEAF6CFB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733852A-E72D-9F17-3B59-1DDC74FAC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DA70909-183E-919B-EC1A-DC395E9A9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8D019FF-97EA-7AA6-151F-365F9AA6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4F5ABDD-9D4F-93C5-B9DB-E9E616D8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996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0FCD0D-9301-D807-9401-EDB45D29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98D2DE2-B43B-8F9A-3820-10CA9060D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DE1B20E-A8F3-E625-C7D6-EEB80A0FC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F52046A-2A58-6E1E-0B1B-B478AFE0D7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4B6FA56-A192-07A2-307A-93E9A580EF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93CBE63-4277-DB3F-F4E5-36E57D1C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1AE2CB0-BA91-3242-909B-5CF06679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A234A98-3DA0-8DEE-C3D8-2EB67D524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213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84DCE1-9632-1F24-1242-39DE5BF7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A7A0320-281F-7E72-DFF8-61FA51FE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BEBC896-D0F1-33A1-946B-A6C386C57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B8DE166-14AD-FE85-37FF-AB21D994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153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E15E525-1F95-5F13-BF8C-9C89C9008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24009ED-C027-8886-B93D-77ADCFCF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3AA1326-980B-401B-4BA2-446232DE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792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8B2AE8-2EF0-354E-489C-D67AFAD3B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B6CDD8-4386-13F4-E5D3-4C4982480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5E04C4-6DE1-AB48-34C7-0A67622EA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15C230-254C-C5BD-D773-B393AA7DE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50EB119-D6C8-FB91-F529-96D72CB1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0F874DB-3A70-F205-8BFD-3E66E216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780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A436BD-1560-7841-ED25-1D66D584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1B0E246-2C73-A557-AD0A-30A60B059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A4984F5-3A3B-AD1E-60FF-FBE653128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EA21983-8506-D5CC-6A92-108F46BF2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3A44AE0-0EC6-CC57-5087-5DCBA39B8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550FF15-4EF4-623C-C52D-C23E1579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683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14AD9E-627E-B543-EB01-0FAD0D0E9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E8A8DF5-F549-9FE3-76D9-926A2EE19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D8E8314-BC53-582D-53A5-6ECE5BA97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E85AED4-5D69-98F1-4441-B91923C2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7CEF441-209B-9494-654F-3C9F335A4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05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850CEF6-F4C1-DA48-0038-D520DF668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40C449D-19C3-A8BC-53CD-CD2D61595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42063F-8BD8-C590-3A59-79EBDC5C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058180-F702-BE7A-2047-77BC8B50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5FB866-0E9C-4267-9CC0-30C9DA2D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447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7381E42-66B1-BE79-79AD-AE978339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9B2E217-FAF0-5E1E-A5BC-D50463627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057265-EA2F-8768-0198-B5D779A2E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FC3AF-FD5C-48EC-AC22-6DBD8554C2CC}" type="datetimeFigureOut">
              <a:rPr lang="pl-PL" smtClean="0"/>
              <a:t>2022-11-30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B680DA5-DDD9-A97C-BEE4-4D2FEAEDE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EA58C67-82B1-88D1-2502-F3480BC5F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0D991-C450-4AFF-8426-CDF2E3CBDE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9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5B0BE5-5B2E-8C14-C204-AEA531215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2762"/>
            <a:ext cx="9144000" cy="107803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Instrukcja Bezpieczeństwa Pożarowego</a:t>
            </a:r>
            <a:b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Zasady alarmowania współpracowników, przełożonych i służb alarmowych na wypadek</a:t>
            </a:r>
            <a:b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pożaru lub innego zagrożenia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14F9AFA-49CE-84DA-3B23-025D22D6E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030" y="1828799"/>
            <a:ext cx="10000648" cy="4384307"/>
          </a:xfrm>
        </p:spPr>
        <p:txBody>
          <a:bodyPr>
            <a:noAutofit/>
          </a:bodyPr>
          <a:lstStyle/>
          <a:p>
            <a:pPr indent="449580" algn="ctr">
              <a:lnSpc>
                <a:spcPct val="100000"/>
              </a:lnSpc>
              <a:spcBef>
                <a:spcPts val="600"/>
              </a:spcBef>
            </a:pPr>
            <a:r>
              <a:rPr lang="pl-P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Osoba, która zauważyła pożar ogłasza alarm na wypadek pożaru wciskając: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pl-P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i WIĘCEJ KRÓTKICH DZWONKÓW NASTĘPUJĄCYCH W KRÓTKICH ODSTĘPACH CZASU PO SOBIE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pl-P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 przypadku odłączenia prądu elektrycznego donośnym głosem ogłasza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pl-P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UWAGA, UWAGA! ZARZĄDZAM EWAKUACJĘ OSÓB Z BUDYNKU</a:t>
            </a:r>
            <a:br>
              <a:rPr lang="pl-P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PROSZĘ OPUŚCIĆ OBIEKT!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Równorzędnym zadaniem dla pracowników jest powiadomienie odpowiednich służb ratowniczych.. W przypadku powstania pożaru w pierwszej kolejności należy </a:t>
            </a:r>
            <a:r>
              <a:rPr lang="pl-PL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alarmować                    </a:t>
            </a:r>
            <a:r>
              <a:rPr lang="pl-PL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PSP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tel. 112, 998</a:t>
            </a:r>
            <a:b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3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54BE67-A959-928F-A64F-146FB287F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6835"/>
            <a:ext cx="9144000" cy="834887"/>
          </a:xfrm>
        </p:spPr>
        <p:txBody>
          <a:bodyPr>
            <a:noAutofit/>
          </a:bodyPr>
          <a:lstStyle/>
          <a:p>
            <a:r>
              <a:rPr lang="pl-PL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Zasady alarmowania współpracowników, przełożonych i służb alarmowych na wypadek</a:t>
            </a:r>
            <a:r>
              <a:rPr lang="pl-PL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pożaru lub innego zagrożenia cd.</a:t>
            </a:r>
            <a:endParaRPr lang="pl-PL" sz="2500" b="1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7E7DD4A-1BD0-2F22-81BF-47923169E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583" y="2027583"/>
            <a:ext cx="10098156" cy="3776869"/>
          </a:xfrm>
        </p:spPr>
        <p:txBody>
          <a:bodyPr>
            <a:norm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uzyskaniu połączenia ze Strażą Pożarną należy podać następujące informacje: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 telefonu, z którego podaje się informacje oraz swoje imię i nazwisko?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Gdzie się pali?( dokładny adres)</a:t>
            </a:r>
          </a:p>
          <a:p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Co się pali? ( rodzaj pomieszczenia, na której kondygnacji, rodzaj palącego się materiału np. odzież w pomieszczeniu szatni),</a:t>
            </a:r>
          </a:p>
          <a:p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Czy istnieje zagrożenie dla życia, czy w pobliżu znajdują się materiały łatwopalne,  wybuchowe itp.?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906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1534C3-1221-6092-FA8C-C66C2308E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2013"/>
            <a:ext cx="9144000" cy="702644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Obowiązki pracowników budynku szkoły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D7E9934-D41D-5EEF-F2D7-4C8B90ADC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6648" y="1164657"/>
            <a:ext cx="9811352" cy="5380522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szczególności pracownik jest obowiązany: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znać i przestrzegać przepisy, i zasady bezpieczeństwa pożarowego, brać udział w szkoleniu                                       i instruktażu z tego zakresu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znać procedury postępowania na wypadek powstania pożaru, sposobów alarmowania                                    i przeprowadzania ewakuacji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wykonywać pracę w sposób zgodny z przepisami i zasadami bezpieczeństwa pożarowego                                       oraz przestrzegać wydawanych w tym zakresie zarządzeń i wskazówek przełożonych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dbać o bezpieczeństwo pożarowe oraz o należyty stan urządzeń, narzędzi, sprzętu, jak również           o porządek i ład w miejscu pracy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niezwłocznie usuwać stwierdzone usterki mogące spowodować powstanie lub rozprzestrzenianie się pożaru oraz zgłaszać o tym właściwym przełożonym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dopilnować, aby osoby postronne przebywające na terenie miejsca pracy stosowały się do przepisów przeciwpożarowych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dokładnie sprawdzić po zakończeniu pracy stanowisko pracy, usunąć wszelkiego rodzaju odpadki            i śmieci, wyłączyć dopływ energii elektrycznej do wszystkich odbiorników nie przystosowanych do pracy ciągłej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2373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9C59C-9014-B247-01C6-93A5FE95B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6766"/>
            <a:ext cx="9144000" cy="413887"/>
          </a:xfrm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Obowiązki pracowników budynku szkoły cd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2A5BB9D-1AF0-511F-8953-9AD8F4588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9528" y="1116531"/>
            <a:ext cx="9628472" cy="5601903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przestrzegać zakazu używania otwartego ognia i palenia tytoniu w miejscach zabronionych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znać sposób alarmowania Państwowej Straży Pożarnej, użycia podręcznego sprzętu gaśniczego oraz gaszenia pożaru w zarodku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znać rozmieszczenie wyjść ewakuacyjnych z budynku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znać rozmieszczenie podręcznego sprzętu gaśniczego w pobliżu miejsca pracy i zasady rozmieszczenia w budynku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zastawiać dróg i wyjść ewakuacyjnych, dostępu do podręcznego sprzętu gaśniczego oraz urządzeń przeciwpożarowych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blokować drzwi przeciwpożarowych</a:t>
            </a:r>
          </a:p>
          <a:p>
            <a:pPr indent="226695" algn="just">
              <a:lnSpc>
                <a:spcPct val="100000"/>
              </a:lnSpc>
              <a:spcBef>
                <a:spcPts val="600"/>
              </a:spcBef>
            </a:pPr>
            <a:endParaRPr lang="pl-PL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6695" algn="just">
              <a:lnSpc>
                <a:spcPct val="100000"/>
              </a:lnSpc>
              <a:spcBef>
                <a:spcPts val="600"/>
              </a:spcBef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Każdy pracownik zobowiązany jest do uporządkowania swojego stanowiska pracy po jej skończeniu a w szczególności: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schowania dokumentacji (pracownicy biurowi) i innych przedmiotów pracy do szaf i biurek                     a odpadów do pojemników na śmieci,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wyłączenia spod napięcia wszystkich odbiorników energii elektrycznej,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wyłączenia światła.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42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33CBC91F-76E7-B718-205A-9DFE9275B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897" y="1424539"/>
            <a:ext cx="10356783" cy="4966636"/>
          </a:xfrm>
        </p:spPr>
        <p:txBody>
          <a:bodyPr>
            <a:normAutofit/>
          </a:bodyPr>
          <a:lstStyle/>
          <a:p>
            <a:pPr indent="226695" algn="just">
              <a:lnSpc>
                <a:spcPct val="120000"/>
              </a:lnSpc>
              <a:spcBef>
                <a:spcPts val="600"/>
              </a:spcBef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podstawowych obowiązków woźnego w zakresie ochrony przeciwpożarowej należy: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i przestrzeganie przepisów, zasad bezpieczeństwa pożarowego,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udział w szkoleniach i instruktażach z zakresu ochrony przeciwpożarowej, obsługi instalacji                        i urządzeń przeciwpożarowych,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procedur postępowania na wypadek powstania pożaru, sposobów alarmowania                              i przeprowadzania ewakuacji, urządzeń przeciwpożarowych,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sprawdzenie przed rozpoczęciem pracy czy we właściwym miejscu znajdują się klucze                               od nadzorowanych pomieszczeń,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przeznaczenia nadzorowanych pomieszczeń, ich zawartości, ewentualnych przyczyn mogących spowodować wybuch pożaru,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usytuowania głównego wyłącznika energii elektrycznej,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usytuowania przeciwpożarowych wyłączników prądu, 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D4A7934-2255-52FB-2F60-64710F200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6767"/>
            <a:ext cx="9144000" cy="510138"/>
          </a:xfrm>
        </p:spPr>
        <p:txBody>
          <a:bodyPr>
            <a:normAutofit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Obowiązki woźnego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537290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20A400-4F1C-665A-0533-924B8F132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7141"/>
            <a:ext cx="9144000" cy="616017"/>
          </a:xfrm>
        </p:spPr>
        <p:txBody>
          <a:bodyPr>
            <a:normAutofit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Obowiązki woźnego cd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42B8891-65BE-E12C-3F23-E7D814163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5406" y="1443789"/>
            <a:ext cx="10039150" cy="509176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rozmieszczenia hydrantów zewnętrznych na posesji oraz w sąsiedztwie i umiejętność określania ich położenia w porze nocnej,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numerów alarmowych do Państwowej Straży Pożarnej, Policji i Pogotowia Ratunkowego oraz osób powiadamianych w przypadku powstania pożaru,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użycia podręcznego sprzętu gaśniczego, jego rozmieszczenia w budynku,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znajomość usytuowania wyjść ewakuacyjnych z budynku i możliwości ich otwarcia,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zgłaszanie przełożonym zauważonych usterek,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udział w ewakuacji ludzi i mienia,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udzielanie niezbędnej pomocy i informacji jednostkom biorącym udział w akcji gaśniczej, 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przestrzeganie zakazu palenia tytoniu i używania otwartego ognia w miejscach nie dozwolonych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2375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0AB752-7830-1B74-A9D8-A6D1CD57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4520"/>
            <a:ext cx="9144000" cy="481262"/>
          </a:xfrm>
        </p:spPr>
        <p:txBody>
          <a:bodyPr>
            <a:normAutofit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Obowiązki osób sprzątających 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DE8FF54-AB84-20C8-9C71-60F44F081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443788"/>
            <a:ext cx="10318282" cy="4759691"/>
          </a:xfrm>
        </p:spPr>
        <p:txBody>
          <a:bodyPr>
            <a:normAutofit fontScale="92500" lnSpcReduction="10000"/>
          </a:bodyPr>
          <a:lstStyle/>
          <a:p>
            <a:pPr indent="226695" algn="just">
              <a:lnSpc>
                <a:spcPct val="120000"/>
              </a:lnSpc>
              <a:spcBef>
                <a:spcPts val="600"/>
              </a:spcBef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Sprzątający powinni: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usuwać po zakończeniu pracy wszystkie odpadki z przeznaczonych na nie pojemników (koszy na śmieci) rozmieszczonych na terenie szkoły i wyrzucać je do zasobników na zewnątrz budynku)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zwracać uwagę na pozostawione w pomieszczeniach bez dozoru, nie wyłączone po zakończeniu pracy odbiorniki energii elektrycznej, szczególnie w pomieszczeniach szatni, łazienek itp.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stosować do usuwania plam benzyny i rozpuszczalników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dokonywać przeglądu pomieszczeń po zakończeniu pracy (wyłączenie odbiorników energii elektrycznej, zamknięcie okien, sprawdzenie, czy nie został zaprószony ogień)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składować sprzęt do sprzątania w określonych miejscach i w należytym stanie, po zakończonej pracy zamknąć pomieszczenia i pozostawić klucze w ustalonym miejscu,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znać instrukcje alarmowe i zasady postępowania w wypadku pożaru 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zgłaszać przełożonemu wszelkie zauważone nieprawidłowości w zabezpieczeniu przeciwpożarowym budynku, w szczególności kradzież lub zniszczenie podręcznego sprzętu gaśniczego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7367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1C757E4-75FB-3CC7-236B-A7B841BBB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644" y="413886"/>
            <a:ext cx="9965356" cy="6275672"/>
          </a:xfrm>
        </p:spPr>
        <p:txBody>
          <a:bodyPr>
            <a:normAutofit/>
          </a:bodyPr>
          <a:lstStyle/>
          <a:p>
            <a:pPr indent="449580" algn="just">
              <a:lnSpc>
                <a:spcPct val="120000"/>
              </a:lnSpc>
              <a:spcBef>
                <a:spcPts val="600"/>
              </a:spcBef>
            </a:pPr>
            <a:endParaRPr lang="pl-PL" sz="19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20000"/>
              </a:lnSpc>
              <a:spcBef>
                <a:spcPts val="600"/>
              </a:spcBef>
            </a:pPr>
            <a:r>
              <a:rPr lang="pl-P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pl-PL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ażda osoba przystępująca do akcji ratowniczo – gaśniczej powinna</a:t>
            </a:r>
            <a:r>
              <a:rPr lang="pl-PL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zachować własne bezpieczeństwo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pierwszej kolejności przystąpić do ratowania ludzi, przeprowadzając ewakuację z zagrożonego rejonu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wyłączyć dopływ prądu elektrycznego do strefy pożaru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następnej kolejności usunąć z miejsca pożaru i bezpośredniego sąsiedztwa wszelkie znajdujące się tam materiały palne, wybuchowe, toksyczne, a także cenny sprzęt i urządzenia oraz ważne dokumenty, nośniki informacji itp.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należy otwierać bez potrzeby drzwi i okien w pomieszczeniach, w których powstał pożar, ponieważ dopływ powietrza sprzyja rozprzestrzenianiu się ognia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otwierając drzwi do pomieszczeń, w których powstał pożar należy zachować szczególną ostrożność. Wskazane jest schowanie się za ścianę od strony klamki w drzwiach lub zasłonięcie twarzy </a:t>
            </a: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wchodząc do zadymionych pomieszczeń lub przechodząc przez nie, należy ograniczyć ilość wdychanych produktów spalania. Poruszać się w pozycji pochylonej, jak najbliżej podłogi i zasłaniać usta np. wilgotną chustką.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pl-PL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l-PL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429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AABF94-8396-D29E-D299-6DF490B0B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265" y="279134"/>
            <a:ext cx="11155680" cy="731520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WYTYCZNE PRZEPROWADZANIA EWAKUACJI OSÓB I MIENIA </a:t>
            </a:r>
            <a:br>
              <a:rPr lang="pl-P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DA5DCD7-95AD-C07F-DABB-51EC57036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055" y="798900"/>
            <a:ext cx="11062636" cy="5428645"/>
          </a:xfrm>
        </p:spPr>
        <p:txBody>
          <a:bodyPr>
            <a:normAutofit lnSpcReduction="10000"/>
          </a:bodyPr>
          <a:lstStyle/>
          <a:p>
            <a:pPr indent="220980" algn="just">
              <a:lnSpc>
                <a:spcPct val="110000"/>
              </a:lnSpc>
              <a:spcBef>
                <a:spcPts val="600"/>
              </a:spcBef>
            </a:pP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zależności od stanu czynników stwarzających zagrożenie należy ogłosić ewakuację częściową lub całkowitą. Niekiedy w uzasadnionych przypadkach możliwe lub nawet wskazane jest odstąpienie od ewakuacji. Rodzaje stosowanej ewakuacji lub jej brak określają poniższe zasady: 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pl-PL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Odstąpienie od ewakuacji </a:t>
            </a:r>
            <a: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może być zastosowane tylko w przypadku bardzo małego zdarzenia, gdy praktycznie nie ma możliwości rozwoju i rozprzestrzenienia się zagrożenia oraz jest możliwe jego szybkie zlikwidowanie przy użyciu podręcznego sprzętu gaśniczego lub własnych środków technicznych. W przypadku wystąpienia lekkiego zadymienia lub niewielkiej ilości substancji o potwierdzonej niskiej szkodliwości, które może być szybko usunięte przez wietrzenie. </a:t>
            </a:r>
          </a:p>
          <a:p>
            <a:pPr algn="l">
              <a:lnSpc>
                <a:spcPct val="110000"/>
              </a:lnSpc>
              <a:spcBef>
                <a:spcPts val="600"/>
              </a:spcBef>
            </a:pPr>
            <a:r>
              <a:rPr lang="pl-P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Ewakuacja częściowa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stosowana jest tylko w przypadku niedużych zdarzeń. Obejmuje ona pracowników                              i użytkowników przebywających w strefie bezpośredniego zagrożenia oraz w jej najbliższym otoczeniu. W przypadku częściowej ewakuacji należy mieć pewność o małym rozmiarze zdarzenia, jego powolnym rozwoju oraz o minimalnym ryzyku odcięcia dróg ewakuacyjnych.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pl-P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Ewakuacja całkowita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polega na wyprowadzeniu poza obręb budynku wszystkich pracowników i osób przebywających w Obiekcie. Stosowana jest zawsze przy dużych zdarzeniach, przy szybko rozprzestrzeniającym się zagrożeniu, przy wystąpieniu substancji toksycznych, itp. Ewakuację całkowitą należy także zarządzić w przypadku wystąpienia zagrożenia dla stabilności przynajmniej części konstrukcji budynku. Decyzję o ewakuacji całkowitej należy także podjąć w przypadku niedużych zagrożeń, jeśli nie jesteśmy w stanie pewnie określić czynników rozwoju zagrożenia lub gdy podjęte działania ratowniczo-gaśnicze w ramach własnych środków technicznych nie przynoszą żadnego rezultatu.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tabLst>
                <a:tab pos="270510" algn="l"/>
              </a:tabLst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110000"/>
              </a:lnSpc>
              <a:spcBef>
                <a:spcPts val="600"/>
              </a:spcBef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2569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92A742-5D3F-EC6E-AC66-752C6B2A8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881"/>
            <a:ext cx="9144000" cy="760396"/>
          </a:xfrm>
        </p:spPr>
        <p:txBody>
          <a:bodyPr>
            <a:noAutofit/>
          </a:bodyPr>
          <a:lstStyle/>
          <a:p>
            <a: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Zasady ogłaszania ewakuacji</a:t>
            </a:r>
            <a:endParaRPr lang="pl-PL" sz="25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F0EA9F9-DCC7-24E2-5A16-E8CE2560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4025" y="1116530"/>
            <a:ext cx="10693668" cy="5390147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pl-PL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ogłoszenia ewakuacji z budynku szkoły uprawniony jest Dyrektor szkoły. W przypadku jego nieobecności inna osoba wyznaczona przez Dyrektora szkoły. Osoba ta w takim przypadku staje się jednocześnie do czasu przybycia jednostek straży pożarnej </a:t>
            </a:r>
            <a: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Kierownikiem Działań Ratowniczych (KDR).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tabLst>
                <a:tab pos="270510" algn="l"/>
              </a:tabLst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przeprowadzonej ewakuacji i występującym zagrożeniu należy natychmiast powiadomić swoich przełożonych lub osoby odpowiedzialne za sprawy ochrony przeciwpożarowej w obiekcie. W przypadku stwierdzenia dużego zagrożenia osób (np.: zagrożenie toksyczne, wybuch, pożar o dużych rozmiarach, bardzo silne zadymienie, itp.) osoba ta sama może ogłosić ewakuację całkowitą wszystkich pracowników               i użytkowników szkoły.</a:t>
            </a:r>
          </a:p>
          <a:p>
            <a:pPr marL="3810" indent="222885" algn="l">
              <a:lnSpc>
                <a:spcPct val="120000"/>
              </a:lnSpc>
              <a:spcBef>
                <a:spcPts val="600"/>
              </a:spcBef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Ogłaszając ewakuację należy uwzględnić następujące czynniki: </a:t>
            </a:r>
          </a:p>
          <a:p>
            <a:pPr marL="342900" lvl="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wielkość pożaru (innego zagrożenia), </a:t>
            </a:r>
          </a:p>
          <a:p>
            <a:pPr marL="342900" lvl="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kierunki i szybkość rozprzestrzeniania się pożaru (zagrożenia), </a:t>
            </a:r>
          </a:p>
          <a:p>
            <a:pPr marL="342900" lvl="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występowanie lotnych substancji i gazów szkodliwych lub trujących, </a:t>
            </a:r>
          </a:p>
          <a:p>
            <a:pPr marL="342900" lvl="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ilość potencjalnie zagrożonych osób oraz stopień zagrożenia dla ich zdrowia lub życia, </a:t>
            </a:r>
          </a:p>
          <a:p>
            <a:pPr marL="342900" lvl="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możliwość odcięcia części lub wszystkich dróg ewakuacyjnych, </a:t>
            </a:r>
          </a:p>
          <a:p>
            <a:pPr marL="342900" lvl="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możliwość ograniczenia lub zlikwidowania pożaru (zagrożenia) we własnym zakresie</a:t>
            </a:r>
          </a:p>
          <a:p>
            <a:pPr>
              <a:lnSpc>
                <a:spcPct val="115000"/>
              </a:lnSpc>
            </a:pPr>
            <a:endParaRPr lang="pl-PL" sz="2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859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0483CD-3FBC-2BF2-3AFD-BF7F64A73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9015"/>
            <a:ext cx="9144000" cy="452387"/>
          </a:xfrm>
        </p:spPr>
        <p:txBody>
          <a:bodyPr>
            <a:normAutofit fontScale="90000"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Zasady prowadzenia ewakuacji 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A3BFFB4-8F87-A7D5-13CD-77E2E70DC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402" y="1106905"/>
            <a:ext cx="9676598" cy="501476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Podczas ewakuacji wszyscy nauczyciele i inni pracownicy powinny przestrzegać następujących zasad: </a:t>
            </a:r>
          </a:p>
          <a:p>
            <a:pPr marL="342900" lvl="0" indent="-342900" algn="l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 usłyszeniu alarmu </a:t>
            </a:r>
            <a:r>
              <a:rPr lang="pl-PL" sz="7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natychmiast </a:t>
            </a: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przerwać pracę, zajęcia edukacyjne 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zachować spokój i ciszę, aby były słyszalne polecenia kierownictwa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nauczyciele w momencie ewakuacji powinni zabrać ze sobą dziennik lekcyjny celem sprawdzenia obecności ewakuowanych uczniów z danej klasy w docelowym miejscu zbiórki 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zamykać pomieszczeń na klucz</a:t>
            </a:r>
          </a:p>
          <a:p>
            <a:pPr marL="342900" lvl="0" indent="-342900" algn="l">
              <a:lnSpc>
                <a:spcPct val="115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opuszczając swoje miejsce pracy należy pozamykać </a:t>
            </a:r>
            <a:r>
              <a:rPr lang="pl-PL" sz="7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okna</a:t>
            </a: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wyłączyć w pomieszczeniu urządzenia elektryczne i gazowe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yjść z pomieszczenia na korytarz i udać się do najbliższego wyjścia ewakuacyjnego zgodnie            ze </a:t>
            </a:r>
            <a:r>
              <a:rPr lang="pl-PL" sz="7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schematem dróg ewakuacyjnych.</a:t>
            </a:r>
            <a:r>
              <a:rPr lang="pl-PL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lub kierunkiem wskazanym przez osobę nadzorującą ewakuację</a:t>
            </a:r>
          </a:p>
          <a:p>
            <a:pPr marL="342900" indent="-342900" algn="l">
              <a:lnSpc>
                <a:spcPct val="115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wszyscy ewakuowani udają się do wyznaczonego miejsca zbiórki na zewnątrz budynku</a:t>
            </a:r>
            <a:endParaRPr lang="pl-PL" sz="7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l">
              <a:lnSpc>
                <a:spcPct val="115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7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miejscu ewakuacji nauczyciel i uczniowie przebywają do czasu otrzymania stosownej informacji, co do powrotu i kontynuacji nauki lub jej zakończeniu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13440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D68CE4-3DDB-E212-18C6-42E75280F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58265"/>
            <a:ext cx="9144000" cy="539015"/>
          </a:xfrm>
        </p:spPr>
        <p:txBody>
          <a:bodyPr>
            <a:normAutofit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Zasady prowadzenia ewakuacji cd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17C74DB-C5AA-A0F0-ACA8-2509379F7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150" y="1097280"/>
            <a:ext cx="10626292" cy="5505651"/>
          </a:xfrm>
        </p:spPr>
        <p:txBody>
          <a:bodyPr>
            <a:normAutofit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  <a:tabLst>
                <a:tab pos="180340" algn="l"/>
              </a:tabLst>
            </a:pPr>
            <a:endParaRPr lang="pl-PL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przy silnym zadymieniu dróg ewakuacyjnych należy poruszać się w pozycji pochylonej do przodu lub pełzając, jeżeli wymaga tego sytuacja, starając się trzymać głowę jak najniżej, ze względu na mniejsze zadymienie występujące w dolnych partiach pomieszczeń i korytarzy. Usta i drogi oddechowe należy                    w miarę możliwości zasłaniać kawałkiem materiału (ubranie, chusteczka) zmoczoną w wodzie – sposób ten ułatwia oddychanie. Podczas ruchu przez mocno zadymione odcinki dróg ewakuacyjnych należy poruszać się wzdłuż ścian, by nie stracić orientacji co do prawidłowego kierunku ruchu,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 zakończeniu ewakuacji, opiekun danej grupy osób zobowiązany jest do natychmiastowego sprawdzenia obecności według stanu z początku lekcji, a w przypadku braku któregoś z uczniów zgłosić ten fakt Dyrektorowi i rozpocząć jego poszukiwania pośród innych ewakuowanych grup. 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razie stwierdzenia, że ktoś został w zagrożonej strefie, należy natychmiast zgłosić ten fakt jednostkom ratowniczym przybyłym na miejsce akcji w celu przeprowadzenia ponownego sprawdzenia pomieszczeń budynku.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l-PL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pl-PL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miejscu zbiórki każda grupa pracowników, uczestników zajęć powinna ustawić się oddzielnie co pozwoli na szybkie sprawdzenie stanu osobowego.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tabLst>
                <a:tab pos="270510" algn="l"/>
              </a:tabLst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tabLst>
                <a:tab pos="270510" algn="l"/>
              </a:tabLst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tabLst>
                <a:tab pos="270510" algn="l"/>
              </a:tabLst>
            </a:pPr>
            <a:endParaRPr lang="pl-PL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tabLst>
                <a:tab pos="270510" algn="l"/>
              </a:tabLst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1660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EB469-7352-43D3-2C82-4EFED7754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60395"/>
            <a:ext cx="9144000" cy="981777"/>
          </a:xfrm>
        </p:spPr>
        <p:txBody>
          <a:bodyPr>
            <a:normAutofit fontScale="90000"/>
          </a:bodyPr>
          <a:lstStyle/>
          <a:p>
            <a:r>
              <a:rPr lang="pl-PL" sz="3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Drogi ewakuacyjne w budynku </a:t>
            </a:r>
            <a:r>
              <a:rPr lang="pl-PL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pl-PL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45F286A-5267-C8D9-9F95-DA8D7443A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149" y="1376412"/>
            <a:ext cx="10347157" cy="4870383"/>
          </a:xfrm>
        </p:spPr>
        <p:txBody>
          <a:bodyPr>
            <a:normAutofit lnSpcReduction="10000"/>
          </a:bodyPr>
          <a:lstStyle/>
          <a:p>
            <a:pPr indent="228600" algn="just">
              <a:lnSpc>
                <a:spcPct val="100000"/>
              </a:lnSpc>
              <a:spcBef>
                <a:spcPts val="6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 budynku szkoły prowadzą dwa wyjścia ewakuacyjne. Pierwsze główne wyjście prowadzi                   z korytarza głównego na zewnątrz na ul. Szkolną. Drugie wyjście ewakuacyjne prowadzi na południową stronę na boisko szkolne.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228600" algn="just">
              <a:lnSpc>
                <a:spcPct val="100000"/>
              </a:lnSpc>
              <a:spcBef>
                <a:spcPts val="6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zależności od miejsca wystąpienia pożaru i drożności dróg ewakuacyjnych ewakuacja przebiega następująco: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w przypadku drożności wszystkich dróg ewakuacyjnych: sale nr 1,3,5,6,7 i biblioteka, pokój nauczycielski korzystają z wyjścia głównego, sale nr 2,4,8,9,10,11 z wyjścia od strony kotłowni;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w przypadku odcięcia jednego z wyjść wszyscy korzystają z wyjścia drugiego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c) w przypadku odcięcia starej części szkoły istnieje tylko jedna możliwość ewakuacji-przez okna w salach lekcyjnych.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pl-PL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Miejscem koncentracji osób ewakuowanych poza budynkiem szkoły w czasie sprzyjających warunków atmosferycznych jest boisko asfaltowe. W przypadku niedo­godnych warunków atmosferycznych - sala OSP w Pieczyskach. Zapewnienie opieki nad uczniami odsyłaniem ich do miejsca zamieszkania po sprawdzeniu listy obecności odpowiedzialny jest wychowawca każdej klasy.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5552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711DF6-3CBF-1955-4946-9E73588D2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384"/>
            <a:ext cx="10515600" cy="981776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</a:pPr>
            <a:b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ROZMIESZCZENIE EWAKUOWANYCH UCZNIÓW          </a:t>
            </a:r>
            <a:b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BOISKU SPORTOWYM</a:t>
            </a:r>
            <a:br>
              <a:rPr lang="pl-PL" sz="25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5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pl-PL" sz="25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469EB4-1931-6E58-EB98-79F6C23DC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4284"/>
            <a:ext cx="10515600" cy="4486276"/>
          </a:xfrm>
        </p:spPr>
        <p:txBody>
          <a:bodyPr/>
          <a:lstStyle/>
          <a:p>
            <a:pPr marL="457200" lvl="1" indent="0">
              <a:buNone/>
            </a:pPr>
            <a:r>
              <a:rPr lang="pl-PL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		wyjście główne                                                                       wyjście od strony kotłowni</a:t>
            </a:r>
          </a:p>
          <a:p>
            <a:pPr marL="0" indent="0">
              <a:buNone/>
            </a:pPr>
            <a:r>
              <a:rPr lang="pl-PL" sz="1800" dirty="0"/>
              <a:t>                                                                                     boisko sportowe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16FE23E-6D18-8132-F862-1969986B90FE}"/>
              </a:ext>
            </a:extLst>
          </p:cNvPr>
          <p:cNvSpPr txBox="1"/>
          <p:nvPr/>
        </p:nvSpPr>
        <p:spPr>
          <a:xfrm>
            <a:off x="4478957" y="1552575"/>
            <a:ext cx="32308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Budynek szkoły       </a:t>
            </a:r>
          </a:p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210B70D0-8DCF-628F-D63D-C6DDCE59032A}"/>
              </a:ext>
            </a:extLst>
          </p:cNvPr>
          <p:cNvCxnSpPr/>
          <p:nvPr/>
        </p:nvCxnSpPr>
        <p:spPr>
          <a:xfrm>
            <a:off x="3984859" y="2464067"/>
            <a:ext cx="0" cy="587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C0913DE0-8002-C845-E48A-99A0D50D1902}"/>
              </a:ext>
            </a:extLst>
          </p:cNvPr>
          <p:cNvCxnSpPr/>
          <p:nvPr/>
        </p:nvCxnSpPr>
        <p:spPr>
          <a:xfrm>
            <a:off x="8258476" y="2464067"/>
            <a:ext cx="0" cy="702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B0CE3D80-0D90-07E8-2644-F309DDE4544F}"/>
              </a:ext>
            </a:extLst>
          </p:cNvPr>
          <p:cNvSpPr txBox="1"/>
          <p:nvPr/>
        </p:nvSpPr>
        <p:spPr>
          <a:xfrm>
            <a:off x="4995512" y="2757637"/>
            <a:ext cx="2309263" cy="2579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081DF44F-77B4-0A46-D72B-158E3DDF02E9}"/>
              </a:ext>
            </a:extLst>
          </p:cNvPr>
          <p:cNvCxnSpPr>
            <a:cxnSpLocks/>
          </p:cNvCxnSpPr>
          <p:nvPr/>
        </p:nvCxnSpPr>
        <p:spPr>
          <a:xfrm>
            <a:off x="5005337" y="4047422"/>
            <a:ext cx="2309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FDC991CE-B981-39AA-9F82-48E2B6934798}"/>
              </a:ext>
            </a:extLst>
          </p:cNvPr>
          <p:cNvCxnSpPr/>
          <p:nvPr/>
        </p:nvCxnSpPr>
        <p:spPr>
          <a:xfrm flipH="1">
            <a:off x="4090737" y="5337207"/>
            <a:ext cx="914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26AEF0E8-E99A-A875-2F17-60E081BEC4EA}"/>
              </a:ext>
            </a:extLst>
          </p:cNvPr>
          <p:cNvCxnSpPr/>
          <p:nvPr/>
        </p:nvCxnSpPr>
        <p:spPr>
          <a:xfrm>
            <a:off x="7304775" y="5337207"/>
            <a:ext cx="7900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F9624779-83AE-E5EC-F8B3-5AC0748B9E65}"/>
              </a:ext>
            </a:extLst>
          </p:cNvPr>
          <p:cNvCxnSpPr>
            <a:stCxn id="21" idx="2"/>
          </p:cNvCxnSpPr>
          <p:nvPr/>
        </p:nvCxnSpPr>
        <p:spPr>
          <a:xfrm>
            <a:off x="6150144" y="5337208"/>
            <a:ext cx="9824" cy="3898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id="{6C7574F9-3DDB-58D3-5C0B-12C793118CF1}"/>
              </a:ext>
            </a:extLst>
          </p:cNvPr>
          <p:cNvCxnSpPr/>
          <p:nvPr/>
        </p:nvCxnSpPr>
        <p:spPr>
          <a:xfrm>
            <a:off x="6660682" y="5337207"/>
            <a:ext cx="0" cy="389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DBE713E6-685A-B6E1-E5C2-268207C39D07}"/>
              </a:ext>
            </a:extLst>
          </p:cNvPr>
          <p:cNvCxnSpPr/>
          <p:nvPr/>
        </p:nvCxnSpPr>
        <p:spPr>
          <a:xfrm>
            <a:off x="7151571" y="5337207"/>
            <a:ext cx="0" cy="389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id="{3AE26F2A-95D8-4059-C7A2-0E8C0E1E8594}"/>
              </a:ext>
            </a:extLst>
          </p:cNvPr>
          <p:cNvCxnSpPr>
            <a:cxnSpLocks/>
          </p:cNvCxnSpPr>
          <p:nvPr/>
        </p:nvCxnSpPr>
        <p:spPr>
          <a:xfrm>
            <a:off x="5688531" y="5337207"/>
            <a:ext cx="0" cy="389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6174F776-6FAB-1598-CDB8-BF71C81588BE}"/>
              </a:ext>
            </a:extLst>
          </p:cNvPr>
          <p:cNvCxnSpPr/>
          <p:nvPr/>
        </p:nvCxnSpPr>
        <p:spPr>
          <a:xfrm>
            <a:off x="5207267" y="5337207"/>
            <a:ext cx="0" cy="389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64">
            <a:extLst>
              <a:ext uri="{FF2B5EF4-FFF2-40B4-BE49-F238E27FC236}">
                <a16:creationId xmlns:a16="http://schemas.microsoft.com/office/drawing/2014/main" id="{C008A8BD-BC80-A6E1-A051-CC7CF9CF4469}"/>
              </a:ext>
            </a:extLst>
          </p:cNvPr>
          <p:cNvCxnSpPr/>
          <p:nvPr/>
        </p:nvCxnSpPr>
        <p:spPr>
          <a:xfrm>
            <a:off x="7699810" y="5337207"/>
            <a:ext cx="0" cy="389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66">
            <a:extLst>
              <a:ext uri="{FF2B5EF4-FFF2-40B4-BE49-F238E27FC236}">
                <a16:creationId xmlns:a16="http://schemas.microsoft.com/office/drawing/2014/main" id="{74E61348-B2E3-562D-5F73-F6DB9F1D490B}"/>
              </a:ext>
            </a:extLst>
          </p:cNvPr>
          <p:cNvCxnSpPr/>
          <p:nvPr/>
        </p:nvCxnSpPr>
        <p:spPr>
          <a:xfrm>
            <a:off x="4677878" y="5337207"/>
            <a:ext cx="0" cy="389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id="{FE5A9990-086C-E6B9-CCD0-839C6383713D}"/>
              </a:ext>
            </a:extLst>
          </p:cNvPr>
          <p:cNvCxnSpPr>
            <a:stCxn id="21" idx="2"/>
          </p:cNvCxnSpPr>
          <p:nvPr/>
        </p:nvCxnSpPr>
        <p:spPr>
          <a:xfrm flipH="1">
            <a:off x="6150143" y="5337208"/>
            <a:ext cx="1" cy="70745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13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9B74FB2-9A72-20E0-2119-6925654BD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69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0B0ACA-E6C2-7D5C-CA0D-09CE716B8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1263"/>
            <a:ext cx="9144000" cy="924025"/>
          </a:xfrm>
        </p:spPr>
        <p:txBody>
          <a:bodyPr>
            <a:normAutofit/>
          </a:bodyPr>
          <a:lstStyle/>
          <a:p>
            <a:r>
              <a:rPr lang="pl-PL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Sposób uruchamiania i zasada działania gaśnicy proszkowej</a:t>
            </a:r>
            <a:endParaRPr lang="pl-PL" sz="2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B923AB1-B6C0-A15D-8B55-C0BA20EEE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901" y="1703671"/>
            <a:ext cx="10549288" cy="4673065"/>
          </a:xfrm>
        </p:spPr>
        <p:txBody>
          <a:bodyPr>
            <a:normAutofit/>
          </a:bodyPr>
          <a:lstStyle/>
          <a:p>
            <a:pPr indent="228600" algn="just">
              <a:lnSpc>
                <a:spcPct val="100000"/>
              </a:lnSpc>
              <a:spcBef>
                <a:spcPts val="600"/>
              </a:spcBef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wyposażenie obiektu mogą być zastosowane gaśnice proszkowe z zaworem zbijakowym. Gaśnice proszkowe są wyposażone w wężyk gumowy o długości około 50 cm zakończony zaworem odcinającym         z dźwignią.</a:t>
            </a:r>
            <a:r>
              <a:rPr lang="pl-PL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Budynek Szkoły Podstawowej im. Królowej Jadwigi w Pieczyskach wyposażony jest w 5 gaśnic proszkowych (1 w sali nr 6, 1 w kotłowni, 1 w bibliotece 2 na korytarzach) i 1 urządzenie do gaszenia sprzętu elektronicznego umieszczone w sali nr 8.  </a:t>
            </a:r>
            <a:endParaRPr lang="pl-PL" altLang="pl-PL" sz="1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69875" algn="l">
              <a:lnSpc>
                <a:spcPct val="100000"/>
              </a:lnSpc>
              <a:spcBef>
                <a:spcPts val="600"/>
              </a:spcBef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Uruchomienie gaśnicy:</a:t>
            </a:r>
            <a:endParaRPr kumimoji="0" lang="pl-PL" altLang="pl-PL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zabrać gaśnicę z miejsca usytuowania i podbiec w pobliże powstałego ognia;</a:t>
            </a:r>
            <a:endParaRPr kumimoji="0" lang="pl-PL" altLang="pl-PL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wyjąć zawleczkę – zerwać plombę,</a:t>
            </a:r>
            <a:endParaRPr kumimoji="0" lang="pl-PL" altLang="pl-PL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trzymając w ręku wężyk elastyczny skierować go w stronę ognia i nacisnąć dźwignię zaworu wylotowego,</a:t>
            </a:r>
            <a:endParaRPr kumimoji="0" lang="pl-PL" altLang="pl-PL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wydostający się strumień proszku skierować bezpośrednio na ogień (po obwodzie ku środkowi),</a:t>
            </a:r>
            <a:endParaRPr kumimoji="0" lang="pl-PL" altLang="pl-PL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kumimoji="0" lang="pl-PL" altLang="pl-PL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podczas działania gaśnicy nie odwracać jej do góry dnem</a:t>
            </a:r>
            <a:endParaRPr kumimoji="0" lang="pl-PL" altLang="pl-PL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pl-PL" altLang="pl-P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445911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2012</Words>
  <Application>Microsoft Office PowerPoint</Application>
  <PresentationFormat>Panoramiczny</PresentationFormat>
  <Paragraphs>126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Motyw pakietu Office</vt:lpstr>
      <vt:lpstr>Instrukcja Bezpieczeństwa Pożarowego Zasady alarmowania współpracowników, przełożonych i służb alarmowych na wypadek        pożaru lub innego zagrożenia </vt:lpstr>
      <vt:lpstr>Zasady alarmowania współpracowników, przełożonych i służb alarmowych na wypadek pożaru lub innego zagrożenia cd.</vt:lpstr>
      <vt:lpstr>Obowiązki pracowników budynku szkoły</vt:lpstr>
      <vt:lpstr>Obowiązki pracowników budynku szkoły cd</vt:lpstr>
      <vt:lpstr>Obowiązki woźnego </vt:lpstr>
      <vt:lpstr>Obowiązki woźnego cd</vt:lpstr>
      <vt:lpstr>Obowiązki osób sprzątających </vt:lpstr>
      <vt:lpstr>Prezentacja programu PowerPoint</vt:lpstr>
      <vt:lpstr>WYTYCZNE PRZEPROWADZANIA EWAKUACJI OSÓB I MIENIA  </vt:lpstr>
      <vt:lpstr>Zasady ogłaszania ewakuacji</vt:lpstr>
      <vt:lpstr>Zasady prowadzenia ewakuacji </vt:lpstr>
      <vt:lpstr>Zasady prowadzenia ewakuacji cd</vt:lpstr>
      <vt:lpstr>Drogi ewakuacyjne w budynku   </vt:lpstr>
      <vt:lpstr>  ROZMIESZCZENIE EWAKUOWANYCH UCZNIÓW           NA BOISKU SPORTOWYM   </vt:lpstr>
      <vt:lpstr>Prezentacja programu PowerPoint</vt:lpstr>
      <vt:lpstr>Sposób uruchamiania i zasada działania gaśnicy proszkowej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renata009@op.pl</dc:creator>
  <cp:lastModifiedBy>Asus</cp:lastModifiedBy>
  <cp:revision>45</cp:revision>
  <dcterms:created xsi:type="dcterms:W3CDTF">2022-11-21T17:00:51Z</dcterms:created>
  <dcterms:modified xsi:type="dcterms:W3CDTF">2022-11-30T19:27:05Z</dcterms:modified>
</cp:coreProperties>
</file>