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ED1D6-B211-4E5C-8C26-390142DFA985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FFB0BC-9AC5-4E47-9C9D-830C4C4371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0020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53E95-0567-9B6C-DD95-365818527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8E8C2BC-EFB0-68CB-845B-8E2135997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2C584EA-C5FD-F657-ECD0-9A30C8B6A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C231C0-2779-C180-7743-51FA6638E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DA0CDCC-4BD1-CFD2-F026-BFD512110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793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C4F6CE-9135-0581-9D8D-4C778C408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DF185-9E38-A386-5CA0-DDB394AC6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947FDA9-CD0E-5EC9-B317-0D017CB8C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DF4505F-AD64-AF7D-FC79-9795DA8B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C7CA03-ACC4-1163-3761-EE841E8CE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513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DCABA8-7C02-959D-D4F0-FB76B51EC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F058638-52BB-40BA-D9D2-6F4BFA520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47014B-2A49-DCC1-F27D-8734D556D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59351F-83C6-60B4-C000-B2F88B362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2261D4-343F-3E5A-B4B1-D46B736D0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6207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D14934-B58A-5C5C-43EE-69F33263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4FF0CE-4280-E4AD-5F09-5D35112EA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3755174-FFB7-522C-6E9E-35F9DD5C9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564B987-293F-E1FC-94F9-E74E22D36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8C990A6-DF3D-6B97-292F-38B93F024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42299B6-420B-6D3D-EB54-971E504E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153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3E7D18-5C87-B9A3-D19A-09395BB7C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EFA356-52AF-F12F-6B13-C7B6F6289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1E00FD9-A636-2B1B-3A6E-C3D43797F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8799483-DB17-F29E-9A38-B6947E381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3F77E51-7093-707F-30E0-2D9526EAFE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EDCEF41-D923-B1DD-E25F-907A0508F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8169391-0E68-55B9-DC48-3282B600A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0442101-2250-3F88-6FB3-6F011CD50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272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92B84-BE55-B1AC-CF0F-BB724BC8E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9D25781-DED0-1516-BE9B-CC24086FD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91B31B7-AA32-A41E-FAC8-DBA74134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2052F78-F7A4-A5FE-9827-7E535408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3687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10E7652-812B-BAE7-D2F1-7583EC1E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E2DBCFB-8C2C-2728-0DC6-71E2A65F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79E66BC-53FA-AAA4-7563-CE156E16B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5804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01BBE7-C20D-EA98-E8CD-B3CD4368C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FDF99F-3EB1-B817-89B7-D16B90289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73A4C34-C825-1143-314C-92E882C6D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0119F02-491E-1F42-72EE-1026DE792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E067A46-0889-2BDE-68F2-B5B221352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A9E1C64-EEDC-4B9C-A288-3E3D3BEE1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228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A0860C-96A3-3E7A-4B55-E82FA6BED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3897C56-0282-7878-52E9-FA5261E27A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10B700B-01A6-4103-F4DA-508B97571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40D0D25-1A93-9164-DAD0-BA324706A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9DF7151-EE7E-6661-158D-FE3E9E463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7DFF270-A94E-B374-C9A3-9CBE158EB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0606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0DCE9F-9DF1-DD4D-870B-3DE584200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3B97D0C-6AC1-2213-3768-F0D232D5E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C191DA-E55B-5682-80B0-DF904A04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B0F4C8F-206A-E83F-555C-8899911FB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13AEC6B-03BA-49B3-8A36-D8EC4EFCC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8074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AEEDD30-06F4-3AF4-D2A8-35484FB41C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B82336A-E335-9161-B90D-2A29F9534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BDFF438-94FB-C328-9120-45F7290C9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77684C3-4873-B24F-88BF-8A434159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CE7AFCE-D1C1-9F4D-D556-6D4889F1C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266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3B4CF37-FD6F-42D0-CBA8-CE2301735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48D06B-AC68-AF74-8D32-A49941079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E7B3B9C-26AA-B876-5EB3-02B474784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A41EF-1F08-4E59-BA03-FE38AD8BB606}" type="datetimeFigureOut">
              <a:rPr lang="pl-PL" smtClean="0"/>
              <a:t>30.06.2026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10E64F2-4152-B837-45E9-934649602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155243D-4FFD-76B0-5F5D-E3A238A09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733BD-911D-4903-B6F5-651F781D1D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131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stock.com/free-photos/3d-man-shopping-bags-isolated-white-49328938" TargetMode="External"/><Relationship Id="rId7" Type="http://schemas.openxmlformats.org/officeDocument/2006/relationships/hyperlink" Target="https://pixabay.com/pl/s%C5%82onko-s%C5%82oneczko-s%C5%82o%C5%84ce-%C5%BC%C3%B3%C5%82te-lato-1904087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pixabay.com/vectors/drop-of-water-drip-water-wet-cold-1745699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%C5%82onko-s%C5%82oneczko-s%C5%82o%C5%84ce-%C5%BC%C3%B3%C5%82te-lato-1904087/" TargetMode="External"/><Relationship Id="rId7" Type="http://schemas.openxmlformats.org/officeDocument/2006/relationships/hyperlink" Target="https://pxhere.com/de/photo/1175222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hyperlink" Target="https://pixabay.com/fr/thermom%C3%A8tre-temp%C3%A9rature-chaud-153138/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s%C5%82onko-s%C5%82oneczko-s%C5%82o%C5%84ce-%C5%BC%C3%B3%C5%82te-lato-1904087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es/signo-de-interrogaci%C3%B3n-pregunta-1019993/" TargetMode="Externa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69BA0DE-C2FD-FF3A-8E29-4F7FCDC7F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r>
              <a:rPr lang="pl-PL" sz="3700" dirty="0">
                <a:solidFill>
                  <a:srgbClr val="FFFFFF"/>
                </a:solidFill>
              </a:rPr>
              <a:t>Objawy odwodnienia:</a:t>
            </a:r>
            <a:br>
              <a:rPr lang="pl-PL" sz="3700" dirty="0">
                <a:solidFill>
                  <a:srgbClr val="FFFFFF"/>
                </a:solidFill>
              </a:rPr>
            </a:br>
            <a:endParaRPr lang="pl-PL" sz="3700" dirty="0">
              <a:solidFill>
                <a:srgbClr val="FFFFFF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A146CFB-2666-E2FD-83B6-2E92ECFE1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95807" y="2389964"/>
            <a:ext cx="3093713" cy="287786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D583009-40A4-2FF1-03D8-0F4866980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241442" y="4679774"/>
            <a:ext cx="754501" cy="58805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51003D3-5D8F-61B3-BA41-1B3D500B3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060720" y="5839013"/>
            <a:ext cx="714977" cy="56536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9542BD4-9E92-F47D-D613-FCBD121E5B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416304" y="5159139"/>
            <a:ext cx="714977" cy="56536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12BD49E6-0861-785F-C949-1EE8E1E53F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643283" y="100357"/>
            <a:ext cx="1733550" cy="1714500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3C4D634-63ED-A5C2-9B93-2C12F733D4B7}"/>
              </a:ext>
            </a:extLst>
          </p:cNvPr>
          <p:cNvSpPr txBox="1"/>
          <p:nvPr/>
        </p:nvSpPr>
        <p:spPr>
          <a:xfrm>
            <a:off x="7776661" y="441412"/>
            <a:ext cx="322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wzmożone pragnienie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7405F583-9B86-891A-3005-83D342C027D9}"/>
              </a:ext>
            </a:extLst>
          </p:cNvPr>
          <p:cNvSpPr txBox="1"/>
          <p:nvPr/>
        </p:nvSpPr>
        <p:spPr>
          <a:xfrm>
            <a:off x="8487370" y="989582"/>
            <a:ext cx="322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-suchość w ustach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88014BA-B9B8-D0B8-4D94-238070443354}"/>
              </a:ext>
            </a:extLst>
          </p:cNvPr>
          <p:cNvSpPr txBox="1"/>
          <p:nvPr/>
        </p:nvSpPr>
        <p:spPr>
          <a:xfrm>
            <a:off x="8889430" y="1558005"/>
            <a:ext cx="2202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-bóle i zawroty głowy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44616A13-6853-AC15-42C8-C3C46D698D0B}"/>
              </a:ext>
            </a:extLst>
          </p:cNvPr>
          <p:cNvSpPr txBox="1"/>
          <p:nvPr/>
        </p:nvSpPr>
        <p:spPr>
          <a:xfrm>
            <a:off x="8514079" y="2689907"/>
            <a:ext cx="322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-uczucie osłabienia i zmęczenia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32041C0C-7930-4C21-4182-B107B59B382B}"/>
              </a:ext>
            </a:extLst>
          </p:cNvPr>
          <p:cNvSpPr txBox="1"/>
          <p:nvPr/>
        </p:nvSpPr>
        <p:spPr>
          <a:xfrm>
            <a:off x="8209279" y="3238626"/>
            <a:ext cx="4050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zmniejszona elastyczność skóry</a:t>
            </a:r>
            <a:br>
              <a:rPr lang="pl-PL" dirty="0"/>
            </a:br>
            <a:r>
              <a:rPr lang="pl-PL" dirty="0"/>
              <a:t> ( po uszczypnięciu skóra powoli wraca do pierwotnego kształtu)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C3C54087-C2C2-FDC3-B6C0-D63AD84209EB}"/>
              </a:ext>
            </a:extLst>
          </p:cNvPr>
          <p:cNvSpPr txBox="1"/>
          <p:nvPr/>
        </p:nvSpPr>
        <p:spPr>
          <a:xfrm>
            <a:off x="8514079" y="4446074"/>
            <a:ext cx="4050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ciemnożółty lub brązowy kolor oddawanego moczu bądź skąpomocz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6E1CE27A-3389-259E-B059-05DFE2F4C299}"/>
              </a:ext>
            </a:extLst>
          </p:cNvPr>
          <p:cNvSpPr txBox="1"/>
          <p:nvPr/>
        </p:nvSpPr>
        <p:spPr>
          <a:xfrm>
            <a:off x="8889430" y="2106724"/>
            <a:ext cx="3569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gorączka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8A0A2C3B-09DB-BD3F-1989-D275353493DB}"/>
              </a:ext>
            </a:extLst>
          </p:cNvPr>
          <p:cNvSpPr txBox="1"/>
          <p:nvPr/>
        </p:nvSpPr>
        <p:spPr>
          <a:xfrm>
            <a:off x="8308258" y="5441819"/>
            <a:ext cx="3500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drżenie i skurcze mięśni</a:t>
            </a:r>
          </a:p>
        </p:txBody>
      </p:sp>
    </p:spTree>
    <p:extLst>
      <p:ext uri="{BB962C8B-B14F-4D97-AF65-F5344CB8AC3E}">
        <p14:creationId xmlns:p14="http://schemas.microsoft.com/office/powerpoint/2010/main" val="396539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383EDF-CA93-252F-C154-C111A710C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44272CA2-E6DE-2D4B-A12B-81DC2CE3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45B716-3826-67D4-9969-2B2B924F6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598C50-8D1E-56B9-4128-061B3C7D1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375FBB-826A-7FF2-8967-AC67D6ED7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6EACAFD-E9A4-B722-645B-1B1A1D47F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AF343D0-590C-A07C-4BD2-735A3046D5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796" y="1589564"/>
            <a:ext cx="2880828" cy="3320860"/>
          </a:xfrm>
        </p:spPr>
        <p:txBody>
          <a:bodyPr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l-PL" sz="3700" dirty="0">
                <a:solidFill>
                  <a:schemeClr val="bg1"/>
                </a:solidFill>
              </a:rPr>
              <a:t>Objawy</a:t>
            </a:r>
            <a:br>
              <a:rPr lang="pl-PL" sz="3700" dirty="0">
                <a:solidFill>
                  <a:schemeClr val="bg1"/>
                </a:solidFill>
              </a:rPr>
            </a:br>
            <a:r>
              <a:rPr lang="pl-PL" sz="3700" dirty="0">
                <a:solidFill>
                  <a:schemeClr val="bg1"/>
                </a:solidFill>
              </a:rPr>
              <a:t>udaru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sz="3700" dirty="0">
                <a:solidFill>
                  <a:schemeClr val="bg1"/>
                </a:solidFill>
              </a:rPr>
              <a:t>cieplnego</a:t>
            </a:r>
            <a:br>
              <a:rPr lang="pl-PL" sz="3700" dirty="0">
                <a:solidFill>
                  <a:srgbClr val="FFFFFF"/>
                </a:solidFill>
              </a:rPr>
            </a:br>
            <a:endParaRPr lang="pl-PL" sz="3700" dirty="0">
              <a:solidFill>
                <a:srgbClr val="FFFFFF"/>
              </a:solidFill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E26F6F09-AD70-08DB-3D1D-8C30F00C7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43283" y="100357"/>
            <a:ext cx="1733550" cy="1714500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DEE764A-08B5-EE48-C3D4-42AC47172BDF}"/>
              </a:ext>
            </a:extLst>
          </p:cNvPr>
          <p:cNvSpPr txBox="1"/>
          <p:nvPr/>
        </p:nvSpPr>
        <p:spPr>
          <a:xfrm>
            <a:off x="7674058" y="364076"/>
            <a:ext cx="322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nagły wzrost temperatury ciała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C72DF9A8-DD95-4859-DBA6-99E0A6C37130}"/>
              </a:ext>
            </a:extLst>
          </p:cNvPr>
          <p:cNvSpPr txBox="1"/>
          <p:nvPr/>
        </p:nvSpPr>
        <p:spPr>
          <a:xfrm>
            <a:off x="8487370" y="989582"/>
            <a:ext cx="322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-silny ból lub zawroty głowy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74931226-4DF7-742F-5728-A6A88E3E9ED1}"/>
              </a:ext>
            </a:extLst>
          </p:cNvPr>
          <p:cNvSpPr txBox="1"/>
          <p:nvPr/>
        </p:nvSpPr>
        <p:spPr>
          <a:xfrm>
            <a:off x="8889430" y="1558005"/>
            <a:ext cx="2202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-bełkotliwa mowa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11EBE1F3-5CBF-8EE2-C259-93C3D4445265}"/>
              </a:ext>
            </a:extLst>
          </p:cNvPr>
          <p:cNvSpPr txBox="1"/>
          <p:nvPr/>
        </p:nvSpPr>
        <p:spPr>
          <a:xfrm>
            <a:off x="8514079" y="2689907"/>
            <a:ext cx="322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-utrata przytomności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FB8E7773-B232-99B3-2216-25B6B5C81667}"/>
              </a:ext>
            </a:extLst>
          </p:cNvPr>
          <p:cNvSpPr txBox="1"/>
          <p:nvPr/>
        </p:nvSpPr>
        <p:spPr>
          <a:xfrm>
            <a:off x="8781689" y="3315413"/>
            <a:ext cx="2685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bardzo szybkie tętno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AE961E8E-B511-5C16-3D5A-C58662714F11}"/>
              </a:ext>
            </a:extLst>
          </p:cNvPr>
          <p:cNvSpPr txBox="1"/>
          <p:nvPr/>
        </p:nvSpPr>
        <p:spPr>
          <a:xfrm>
            <a:off x="8744882" y="3933643"/>
            <a:ext cx="2827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nudności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04AF49F7-58EA-5F12-7D79-C9C3B903E894}"/>
              </a:ext>
            </a:extLst>
          </p:cNvPr>
          <p:cNvSpPr txBox="1"/>
          <p:nvPr/>
        </p:nvSpPr>
        <p:spPr>
          <a:xfrm>
            <a:off x="8889430" y="2106724"/>
            <a:ext cx="3569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majaczenie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89BFB65B-58A5-7CA7-2D7F-B94F4F4C9B49}"/>
              </a:ext>
            </a:extLst>
          </p:cNvPr>
          <p:cNvSpPr txBox="1"/>
          <p:nvPr/>
        </p:nvSpPr>
        <p:spPr>
          <a:xfrm>
            <a:off x="8907110" y="4482362"/>
            <a:ext cx="2827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biegunka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AC5D738-6FBE-D1A3-D34E-A0C321042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272367" y="2048979"/>
            <a:ext cx="1477293" cy="2393331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68E8225-EAB8-DC4A-2B48-74A5ED71B858}"/>
              </a:ext>
            </a:extLst>
          </p:cNvPr>
          <p:cNvSpPr txBox="1"/>
          <p:nvPr/>
        </p:nvSpPr>
        <p:spPr>
          <a:xfrm>
            <a:off x="8907110" y="5032421"/>
            <a:ext cx="1897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l-PL" dirty="0"/>
              <a:t>wymioty </a:t>
            </a:r>
          </a:p>
          <a:p>
            <a:endParaRPr lang="pl-PL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D96D42D-50AA-D935-EC61-AD320266DBBF}"/>
              </a:ext>
            </a:extLst>
          </p:cNvPr>
          <p:cNvSpPr txBox="1"/>
          <p:nvPr/>
        </p:nvSpPr>
        <p:spPr>
          <a:xfrm>
            <a:off x="8781689" y="5678752"/>
            <a:ext cx="2790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- Skóra gorąca, czerwona </a:t>
            </a:r>
            <a:br>
              <a:rPr lang="pl-PL" dirty="0"/>
            </a:br>
            <a:r>
              <a:rPr lang="pl-PL" dirty="0"/>
              <a:t>i sucha</a:t>
            </a: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D9745E4A-BF55-8FAC-86EF-CC296EDE88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569000" y="2443005"/>
            <a:ext cx="259325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B75339-BB93-C73D-B08B-390B1BF5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AB44C7AA-FD90-DFFA-26B6-9D565B169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AFDE34-AD0A-0EBE-C257-19ABD9CC1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3D6A9E-7173-0B16-3AC9-E6718B3F3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A301A2-F4F1-89A9-805F-093450267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C2BAAEE-6677-03AD-E143-B48B479D2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7753786-3B47-1DBF-B2B1-A2C5E4968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796" y="1589564"/>
            <a:ext cx="2880828" cy="3320860"/>
          </a:xfrm>
        </p:spPr>
        <p:txBody>
          <a:bodyPr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l-PL" sz="3700" dirty="0">
                <a:solidFill>
                  <a:schemeClr val="bg1"/>
                </a:solidFill>
              </a:rPr>
              <a:t>Jak reagować?</a:t>
            </a:r>
            <a:br>
              <a:rPr lang="pl-PL" sz="3700" dirty="0">
                <a:solidFill>
                  <a:srgbClr val="FFFFFF"/>
                </a:solidFill>
              </a:rPr>
            </a:br>
            <a:endParaRPr lang="pl-PL" sz="3700" dirty="0">
              <a:solidFill>
                <a:srgbClr val="FFFFFF"/>
              </a:solidFill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70765265-01A4-55E7-F700-6A92F1EBA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43283" y="100357"/>
            <a:ext cx="1733550" cy="17145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4F8B2C5-8671-6C0F-4F8C-F511D696CCAF}"/>
              </a:ext>
            </a:extLst>
          </p:cNvPr>
          <p:cNvSpPr txBox="1"/>
          <p:nvPr/>
        </p:nvSpPr>
        <p:spPr>
          <a:xfrm>
            <a:off x="8760542" y="959771"/>
            <a:ext cx="29742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 przypadku wysokiej temperatury ciała przekraczającej 40 °C należy niezwłocznie wezwać pogotowie ratunkowe oraz schronić się w chłodnym i zacienionym miejscu. W czasie oczekiwania na przyjazd służb ratunkowych należy rozpocząć chłodzenie organizmu za pomocą wachlowania, chłodnych płynów, bądź chłodnych okładów.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F5FFE90E-45FD-1922-D797-F9CD2CF98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74086" y="2203448"/>
            <a:ext cx="2330525" cy="410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1968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143</Words>
  <Application>Microsoft Office PowerPoint</Application>
  <PresentationFormat>Panoramiczny</PresentationFormat>
  <Paragraphs>22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Motyw pakietu Office</vt:lpstr>
      <vt:lpstr>Objawy odwodnienia: </vt:lpstr>
      <vt:lpstr>Objawy udaru cieplnego </vt:lpstr>
      <vt:lpstr>Jak reagować?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Magdalena Staniszewska</dc:creator>
  <cp:lastModifiedBy>Magdalena Staniszewska</cp:lastModifiedBy>
  <cp:revision>12</cp:revision>
  <cp:lastPrinted>2026-06-30T07:15:12Z</cp:lastPrinted>
  <dcterms:created xsi:type="dcterms:W3CDTF">2026-06-30T06:59:00Z</dcterms:created>
  <dcterms:modified xsi:type="dcterms:W3CDTF">2026-06-30T07:27:57Z</dcterms:modified>
</cp:coreProperties>
</file>