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8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8/23/2022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pl-PL" dirty="0" smtClean="0"/>
              <a:t>Edukacja prawna 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pl-PL" dirty="0"/>
              <a:t>Zadanie finansowane w ramach projektu ze środków budżetu państwa przez </a:t>
            </a:r>
            <a:r>
              <a:rPr lang="pl-PL"/>
              <a:t>Powiat </a:t>
            </a:r>
            <a:r>
              <a:rPr lang="pl-PL"/>
              <a:t>sokołowski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4800" y="0"/>
            <a:ext cx="2997200" cy="2997200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9035" y="5729642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842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Czym jest edukacja prawna?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 </a:t>
            </a:r>
            <a:r>
              <a:rPr lang="pl-PL" dirty="0" smtClean="0"/>
              <a:t>Edukacją prawną są </a:t>
            </a:r>
            <a:r>
              <a:rPr lang="pl-PL" dirty="0"/>
              <a:t>wszelkiego rodzaju inicjatywy kierowane do różnych grup społecznych. </a:t>
            </a:r>
            <a:endParaRPr lang="pl-PL" dirty="0" smtClean="0"/>
          </a:p>
          <a:p>
            <a:r>
              <a:rPr lang="pl-PL" dirty="0" smtClean="0"/>
              <a:t>Jej </a:t>
            </a:r>
            <a:r>
              <a:rPr lang="pl-PL" dirty="0"/>
              <a:t>celem jest podniesienie poziomu wiedzy i świadomości prawnej, zarówno dzieci, młodzieży, dorosłych, jak i osób w podeszłym wieku.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280" y="4085610"/>
            <a:ext cx="3110131" cy="2772390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098" y="5791201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09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Jakich zagadnień w szczególności dotyczy edukacja prawna?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1) </a:t>
            </a:r>
            <a:r>
              <a:rPr lang="pl-PL" dirty="0" smtClean="0"/>
              <a:t>praw i obowiązków </a:t>
            </a:r>
            <a:r>
              <a:rPr lang="pl-PL" dirty="0"/>
              <a:t>obywatelskich;</a:t>
            </a:r>
          </a:p>
          <a:p>
            <a:pPr marL="0" indent="0">
              <a:buNone/>
            </a:pPr>
            <a:r>
              <a:rPr lang="pl-PL" dirty="0"/>
              <a:t>2) działalności krajowych i międzynarodowych organów ochrony prawnej;</a:t>
            </a:r>
          </a:p>
          <a:p>
            <a:pPr marL="0" indent="0">
              <a:buNone/>
            </a:pPr>
            <a:r>
              <a:rPr lang="pl-PL" dirty="0"/>
              <a:t>3) mediacji oraz </a:t>
            </a:r>
            <a:r>
              <a:rPr lang="pl-PL" dirty="0" smtClean="0"/>
              <a:t>sposobów </a:t>
            </a:r>
            <a:r>
              <a:rPr lang="pl-PL" dirty="0"/>
              <a:t>polubownego rozwiązywania sporów;</a:t>
            </a:r>
          </a:p>
          <a:p>
            <a:pPr marL="0" indent="0">
              <a:buNone/>
            </a:pPr>
            <a:r>
              <a:rPr lang="pl-PL" dirty="0"/>
              <a:t>4) możliwościach udziału obywateli w konsultacjach publicznych oraz procesie</a:t>
            </a:r>
          </a:p>
          <a:p>
            <a:pPr marL="0" indent="0">
              <a:buNone/>
            </a:pPr>
            <a:r>
              <a:rPr lang="pl-PL" dirty="0"/>
              <a:t>stanowienia prawa;</a:t>
            </a:r>
          </a:p>
          <a:p>
            <a:pPr marL="0" indent="0">
              <a:buNone/>
            </a:pPr>
            <a:r>
              <a:rPr lang="pl-PL" dirty="0"/>
              <a:t>5) dostępie do nieodpłatnej pomocy prawnej i nieodpłatnego poradnictwa</a:t>
            </a:r>
          </a:p>
          <a:p>
            <a:pPr marL="0" indent="0">
              <a:buNone/>
            </a:pPr>
            <a:r>
              <a:rPr lang="pl-PL" dirty="0"/>
              <a:t>obywatelskiego.</a:t>
            </a:r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301" y="1466610"/>
            <a:ext cx="2214900" cy="1809989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6335" y="5791201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5232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 jakiej formie można prowadzić takie działania 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41413" y="2008186"/>
            <a:ext cx="7481888" cy="4113213"/>
          </a:xfrm>
        </p:spPr>
        <p:txBody>
          <a:bodyPr>
            <a:normAutofit fontScale="70000" lnSpcReduction="20000"/>
          </a:bodyPr>
          <a:lstStyle/>
          <a:p>
            <a:r>
              <a:rPr lang="pl-PL" sz="3400" dirty="0" smtClean="0"/>
              <a:t>Sposobów na rozpowszechnianie wiedzy z zakresu edukacji prawnej jest wiele i mogą być różne. Przede wszystkim może być to: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l-PL" sz="3400" dirty="0" smtClean="0"/>
              <a:t>opracowanie </a:t>
            </a:r>
            <a:r>
              <a:rPr lang="pl-PL" sz="3400" dirty="0"/>
              <a:t>informatorów i poradników, </a:t>
            </a:r>
            <a:endParaRPr lang="pl-PL" sz="34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pl-PL" sz="3400" dirty="0"/>
              <a:t>p</a:t>
            </a:r>
            <a:r>
              <a:rPr lang="pl-PL" sz="3400" dirty="0" smtClean="0"/>
              <a:t>rowadzenie otwartych </a:t>
            </a:r>
            <a:r>
              <a:rPr lang="pl-PL" sz="3400" dirty="0"/>
              <a:t>wykładów i </a:t>
            </a:r>
            <a:r>
              <a:rPr lang="pl-PL" sz="3400" dirty="0" smtClean="0"/>
              <a:t>warsztatów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l-PL" sz="3400" dirty="0" smtClean="0"/>
              <a:t>rozpowszechnianiu </a:t>
            </a:r>
            <a:r>
              <a:rPr lang="pl-PL" sz="3400" dirty="0"/>
              <a:t>informacji </a:t>
            </a:r>
            <a:r>
              <a:rPr lang="pl-PL" sz="3400" dirty="0" smtClean="0"/>
              <a:t>za pośrednictwem środków masowego przekazu i innych zwyczajowo przyjętych form komunikacji,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l-PL" sz="3400" dirty="0" smtClean="0"/>
              <a:t>prowadzeniu kampanii społecznych.</a:t>
            </a:r>
          </a:p>
          <a:p>
            <a:pPr>
              <a:buFont typeface="Wingdings" panose="05000000000000000000" pitchFamily="2" charset="2"/>
              <a:buChar char="q"/>
            </a:pP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2207" y="3822701"/>
            <a:ext cx="3523444" cy="3035300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028" y="5839880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189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Przez kogo realizowane są działania z zakresu edukacji prawnej?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 smtClean="0"/>
              <a:t>Są to działania organów administracji publicznej </a:t>
            </a:r>
          </a:p>
          <a:p>
            <a:r>
              <a:rPr lang="pl-PL" dirty="0" smtClean="0"/>
              <a:t>Takie działania mogą prowadzić też m.in.: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pl-PL" dirty="0"/>
              <a:t> </a:t>
            </a:r>
            <a:r>
              <a:rPr lang="pl-PL" dirty="0" smtClean="0"/>
              <a:t>organizacje pozarządowe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pl-PL" dirty="0" smtClean="0"/>
              <a:t> stowarzyszenia jednostek samorządu terytorialnego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pl-PL" dirty="0"/>
              <a:t> </a:t>
            </a:r>
            <a:r>
              <a:rPr lang="pl-PL" dirty="0" smtClean="0"/>
              <a:t>partie polityczne i ich fundacje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pl-PL" dirty="0"/>
              <a:t>  osoby prawne i jednostki organizacyjne działające na podstawie przepisów</a:t>
            </a:r>
          </a:p>
          <a:p>
            <a:pPr marL="0" indent="0">
              <a:buNone/>
            </a:pPr>
            <a:r>
              <a:rPr lang="pl-PL" dirty="0"/>
              <a:t>o stosunku Państwa do Kościoła Katolickiego w Rzeczypospolitej </a:t>
            </a:r>
            <a:r>
              <a:rPr lang="pl-PL" dirty="0" smtClean="0"/>
              <a:t>Polskiej</a:t>
            </a:r>
            <a:endParaRPr lang="pl-PL" dirty="0"/>
          </a:p>
          <a:p>
            <a:pPr>
              <a:buFont typeface="Courier New" panose="02070309020205020404" pitchFamily="49" charset="0"/>
              <a:buChar char="o"/>
            </a:pP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6311" y="0"/>
            <a:ext cx="2362200" cy="2362200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7515" y="5704704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79390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Przykłady inicjatyw z zakresu edukacji prawnej – realizowane przez ministerstwo sprawiedliwości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41413" y="2287587"/>
            <a:ext cx="9905999" cy="3541714"/>
          </a:xfrm>
        </p:spPr>
        <p:txBody>
          <a:bodyPr>
            <a:normAutofit fontScale="85000" lnSpcReduction="20000"/>
          </a:bodyPr>
          <a:lstStyle/>
          <a:p>
            <a:r>
              <a:rPr lang="pl-PL" dirty="0"/>
              <a:t>Młodzieżowa Rada Sprawiedliwości</a:t>
            </a:r>
          </a:p>
          <a:p>
            <a:r>
              <a:rPr lang="pl-PL" dirty="0"/>
              <a:t>Lekcje online </a:t>
            </a:r>
            <a:r>
              <a:rPr lang="pl-PL" dirty="0" smtClean="0"/>
              <a:t>– „Przygody </a:t>
            </a:r>
            <a:r>
              <a:rPr lang="pl-PL" dirty="0"/>
              <a:t>z Paragrafem – nieco inaczej”</a:t>
            </a:r>
          </a:p>
          <a:p>
            <a:r>
              <a:rPr lang="pl-PL" dirty="0"/>
              <a:t>Materiały edukacyjne -Lekcje o </a:t>
            </a:r>
            <a:r>
              <a:rPr lang="pl-PL" dirty="0" smtClean="0"/>
              <a:t>Legislacji, Pomocy Pokrzywdzonym, Mediacji</a:t>
            </a:r>
            <a:endParaRPr lang="pl-PL" dirty="0"/>
          </a:p>
          <a:p>
            <a:r>
              <a:rPr lang="pl-PL" dirty="0" smtClean="0"/>
              <a:t>Mediacja </a:t>
            </a:r>
            <a:r>
              <a:rPr lang="pl-PL" dirty="0"/>
              <a:t>rówieśnicza</a:t>
            </a:r>
          </a:p>
          <a:p>
            <a:r>
              <a:rPr lang="pl-PL" dirty="0"/>
              <a:t>Liga Sprawiedliwości</a:t>
            </a:r>
          </a:p>
          <a:p>
            <a:r>
              <a:rPr lang="pl-PL" dirty="0"/>
              <a:t>Postaw na mediację</a:t>
            </a:r>
          </a:p>
          <a:p>
            <a:r>
              <a:rPr lang="pl-PL" dirty="0"/>
              <a:t>II edycja Olimpiady Wiedzy o Prawie i Wymiarze Sprawiedliwości</a:t>
            </a:r>
          </a:p>
          <a:p>
            <a:r>
              <a:rPr lang="pl-PL" dirty="0"/>
              <a:t>Konkurs na najlepszą ciekawostkę prawną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2329" y="5688078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06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Opis przykładowej inicjatywy –Młodzieżowa Rada Sprawiedliwości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41413" y="2249486"/>
            <a:ext cx="8332788" cy="4240213"/>
          </a:xfrm>
        </p:spPr>
        <p:txBody>
          <a:bodyPr>
            <a:normAutofit fontScale="92500" lnSpcReduction="20000"/>
          </a:bodyPr>
          <a:lstStyle/>
          <a:p>
            <a:r>
              <a:rPr lang="pl-PL" dirty="0" smtClean="0"/>
              <a:t>Celem </a:t>
            </a:r>
            <a:r>
              <a:rPr lang="pl-PL" dirty="0"/>
              <a:t>Młodzieżowej Rady Sprawiedliwości jest przede wszystkim kreowanie i promowanie wśród młodzieży postaw nastawionych na aktywne współdziałanie w rozwoju i budowaniu świadomości prawnej, a także włączenie młodzieży w dialog dotyczący wymiaru sprawiedliwości oraz kształcenia prawnego w Polsce.</a:t>
            </a:r>
          </a:p>
          <a:p>
            <a:endParaRPr lang="pl-PL" dirty="0"/>
          </a:p>
          <a:p>
            <a:r>
              <a:rPr lang="pl-PL" dirty="0"/>
              <a:t>Ponadto Rada wspierać będzie działania podejmowane przez Ministra Sprawiedliwości w zakresie dotyczącym młodzieży, jednocześnie podejmując przy tym inicjatywy, które służyć będą promowaniu nieodpłatnej pomocy prawnej oraz nieodpłatnego poradnictwa obywatelskiego.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4201" y="1930400"/>
            <a:ext cx="2503486" cy="2503486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7391" y="5623977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01197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Kto może zostać członkiem Młodzieżowej Rady sprawiedliwości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pl-PL" dirty="0"/>
              <a:t>Uczestnikiem naboru może być osoba fizyczna, która w dniu ogłoszenia naboru ukończyła 16 lat, a jednocześnie nie ukończyła 26 lat.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2453" y="5671453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210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70013" y="264970"/>
            <a:ext cx="9905998" cy="1478570"/>
          </a:xfrm>
        </p:spPr>
        <p:txBody>
          <a:bodyPr/>
          <a:lstStyle/>
          <a:p>
            <a:r>
              <a:rPr lang="pl-PL" dirty="0" smtClean="0"/>
              <a:t>Liga sprawiedliwości – nauka poprzez konkurs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00112" y="1652588"/>
            <a:ext cx="9905999" cy="3541714"/>
          </a:xfrm>
        </p:spPr>
        <p:txBody>
          <a:bodyPr>
            <a:normAutofit/>
          </a:bodyPr>
          <a:lstStyle/>
          <a:p>
            <a:r>
              <a:rPr lang="pl-PL" dirty="0" smtClean="0"/>
              <a:t>Konkurs polega na przedstawieniu twórczym problematyki wskazanej przez organizatora w jednej z trzech form:</a:t>
            </a:r>
          </a:p>
          <a:p>
            <a:r>
              <a:rPr lang="pl-PL" dirty="0"/>
              <a:t> literackiej (np. wiersz, opowiadanie, reportaż, gazetka szkolna), </a:t>
            </a:r>
            <a:endParaRPr lang="pl-PL" dirty="0" smtClean="0"/>
          </a:p>
          <a:p>
            <a:r>
              <a:rPr lang="pl-PL" dirty="0"/>
              <a:t>p</a:t>
            </a:r>
            <a:r>
              <a:rPr lang="pl-PL" dirty="0" smtClean="0"/>
              <a:t>lastycznej (np</a:t>
            </a:r>
            <a:r>
              <a:rPr lang="pl-PL" dirty="0"/>
              <a:t>. plakat, grafika, malarstwo, kolaż), </a:t>
            </a:r>
            <a:endParaRPr lang="pl-PL" dirty="0" smtClean="0"/>
          </a:p>
          <a:p>
            <a:r>
              <a:rPr lang="pl-PL" dirty="0" smtClean="0"/>
              <a:t>multimedialnej </a:t>
            </a:r>
            <a:r>
              <a:rPr lang="pl-PL" dirty="0"/>
              <a:t>(np. krótkiego filmu, </a:t>
            </a:r>
            <a:r>
              <a:rPr lang="pl-PL" dirty="0" smtClean="0"/>
              <a:t>relacji, zdjęć</a:t>
            </a:r>
            <a:r>
              <a:rPr lang="pl-PL" dirty="0"/>
              <a:t>) w dowolnej technice.</a:t>
            </a:r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600" y="4581595"/>
            <a:ext cx="4354511" cy="2150040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158" y="5713515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14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Kto może wziąć udział?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76312" y="2249487"/>
            <a:ext cx="9905999" cy="3541714"/>
          </a:xfrm>
        </p:spPr>
        <p:txBody>
          <a:bodyPr>
            <a:normAutofit/>
          </a:bodyPr>
          <a:lstStyle/>
          <a:p>
            <a:r>
              <a:rPr lang="pl-PL" dirty="0"/>
              <a:t>Konkurs skierowany jest do uczniów szkół publicznych i </a:t>
            </a:r>
            <a:r>
              <a:rPr lang="pl-PL" dirty="0" smtClean="0"/>
              <a:t>niepublicznych działających </a:t>
            </a:r>
            <a:r>
              <a:rPr lang="pl-PL" dirty="0"/>
              <a:t>na terytorium Rzeczypospolitej Polskiej. </a:t>
            </a:r>
            <a:endParaRPr lang="pl-PL" dirty="0" smtClean="0"/>
          </a:p>
          <a:p>
            <a:r>
              <a:rPr lang="pl-PL" dirty="0" smtClean="0"/>
              <a:t>Konkurs </a:t>
            </a:r>
            <a:r>
              <a:rPr lang="pl-PL" dirty="0"/>
              <a:t>podzielony jest </a:t>
            </a:r>
            <a:r>
              <a:rPr lang="pl-PL" dirty="0" smtClean="0"/>
              <a:t>na dwie </a:t>
            </a:r>
            <a:r>
              <a:rPr lang="pl-PL" dirty="0"/>
              <a:t>kategorie. </a:t>
            </a:r>
            <a:br>
              <a:rPr lang="pl-PL" dirty="0"/>
            </a:br>
            <a:r>
              <a:rPr lang="pl-PL" dirty="0" smtClean="0"/>
              <a:t>Pierwsza </a:t>
            </a:r>
            <a:r>
              <a:rPr lang="pl-PL" dirty="0"/>
              <a:t>kategoria skierowana jest do uczniów </a:t>
            </a:r>
            <a:r>
              <a:rPr lang="pl-PL" dirty="0" smtClean="0"/>
              <a:t>szkół ponadpodstawowych</a:t>
            </a:r>
            <a:r>
              <a:rPr lang="pl-PL" dirty="0"/>
              <a:t>. Druga kategoria skierowana jest do uczniów klas 4-8 </a:t>
            </a:r>
            <a:r>
              <a:rPr lang="pl-PL" dirty="0" smtClean="0"/>
              <a:t>szkół podstawowych</a:t>
            </a:r>
            <a:r>
              <a:rPr lang="pl-PL" dirty="0"/>
              <a:t>.</a:t>
            </a:r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6197" y="794544"/>
            <a:ext cx="1975803" cy="3225800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11" y="5704704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029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Nagrody przewidziane w konkursie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pl-PL" sz="1800" dirty="0"/>
              <a:t>Nagrodami w konkursie w kategorii szkół podstawowych są:</a:t>
            </a:r>
          </a:p>
          <a:p>
            <a:pPr marL="0" indent="0">
              <a:buNone/>
            </a:pPr>
            <a:r>
              <a:rPr lang="pl-PL" sz="1800" dirty="0"/>
              <a:t>1) nagroda I stopnia – nagroda pieniężna w wysokości 2 000 złotych; </a:t>
            </a:r>
          </a:p>
          <a:p>
            <a:pPr marL="0" indent="0">
              <a:buNone/>
            </a:pPr>
            <a:r>
              <a:rPr lang="pl-PL" sz="1800" dirty="0"/>
              <a:t>2) nagroda II stopnia – nagroda pieniężna w wysokości 1 500 złotych; </a:t>
            </a:r>
          </a:p>
          <a:p>
            <a:pPr marL="0" indent="0">
              <a:buNone/>
            </a:pPr>
            <a:r>
              <a:rPr lang="pl-PL" sz="1800" dirty="0"/>
              <a:t>3) nagroda III stopnia – nagroda pieniężna w wysokości 1 000 złotych</a:t>
            </a:r>
            <a:r>
              <a:rPr lang="pl-PL" sz="1800" dirty="0" smtClean="0"/>
              <a:t>.</a:t>
            </a:r>
            <a:endParaRPr lang="pl-PL" sz="1800" dirty="0"/>
          </a:p>
          <a:p>
            <a:r>
              <a:rPr lang="pl-PL" sz="1800" dirty="0" smtClean="0"/>
              <a:t>Nagrodami </a:t>
            </a:r>
            <a:r>
              <a:rPr lang="pl-PL" sz="1800" dirty="0"/>
              <a:t>w konkursie w kategorii szkół ponadpodstawowych są:</a:t>
            </a:r>
          </a:p>
          <a:p>
            <a:pPr marL="0" indent="0">
              <a:buNone/>
            </a:pPr>
            <a:r>
              <a:rPr lang="pl-PL" sz="1800" dirty="0"/>
              <a:t>1) nagroda I stopnia – nagroda pieniężna w wysokości 2 000 złotych;</a:t>
            </a:r>
          </a:p>
          <a:p>
            <a:pPr marL="0" indent="0">
              <a:buNone/>
            </a:pPr>
            <a:r>
              <a:rPr lang="pl-PL" sz="1800" dirty="0"/>
              <a:t>2) nagroda II stopnia – nagroda pieniężna w wysokości 1 500 złotych; </a:t>
            </a:r>
          </a:p>
          <a:p>
            <a:pPr marL="0" indent="0">
              <a:buNone/>
            </a:pPr>
            <a:r>
              <a:rPr lang="pl-PL" sz="1800" dirty="0"/>
              <a:t>3) nagroda III stopnia – nagroda pieniężna w wysokości 1 000 złotych</a:t>
            </a:r>
            <a:r>
              <a:rPr lang="pl-PL" sz="1400" dirty="0"/>
              <a:t>.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3621" y="2051844"/>
            <a:ext cx="2683790" cy="2761456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1013" y="5791201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03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Inne inicjatywy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smtClean="0"/>
              <a:t>Na stronie ministerstwa sprawiedliwości możemy znaleźć też dużo materiałów edukacyjnych na tematy prawnej m.in.:</a:t>
            </a:r>
          </a:p>
          <a:p>
            <a:r>
              <a:rPr lang="pl-PL" dirty="0" smtClean="0"/>
              <a:t> Pierwsza wizyta w sądzie </a:t>
            </a:r>
          </a:p>
          <a:p>
            <a:r>
              <a:rPr lang="pl-PL" dirty="0" smtClean="0"/>
              <a:t>Narkotyki – co Ci grozi?</a:t>
            </a:r>
          </a:p>
          <a:p>
            <a:r>
              <a:rPr lang="pl-PL" dirty="0" smtClean="0"/>
              <a:t>Naruszenie prawa – niezbędnik dla dzieci i młodzieży</a:t>
            </a:r>
          </a:p>
          <a:p>
            <a:r>
              <a:rPr lang="pl-PL" dirty="0" smtClean="0"/>
              <a:t>Prawo konsumencie 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2501900"/>
            <a:ext cx="3073400" cy="3073400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227" y="5688078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516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Inicjatywy, które powstaną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r>
              <a:rPr lang="pl-PL" sz="3200" dirty="0" smtClean="0"/>
              <a:t>Niedługo przez Ministerstwo Sprawiedliwości zostanie przeprowadzony konkurs na najlepszą ciekawostkę prawną</a:t>
            </a:r>
            <a:endParaRPr lang="pl-PL" sz="32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1700" y="3631325"/>
            <a:ext cx="2598986" cy="3226675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035" y="5791201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7274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Cel działań - podsumowanie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41412" y="1817687"/>
            <a:ext cx="9905999" cy="3541714"/>
          </a:xfrm>
        </p:spPr>
        <p:txBody>
          <a:bodyPr/>
          <a:lstStyle/>
          <a:p>
            <a:r>
              <a:rPr lang="pl-PL" dirty="0" smtClean="0"/>
              <a:t>Jak możemy zauważyć wszystkie działania podejmowane z zakresu edukacji prawnej służą rozpowszechnianiu wiedzy w sposób ciekawy i dostępny również dla dzieci. </a:t>
            </a:r>
          </a:p>
          <a:p>
            <a:r>
              <a:rPr lang="pl-PL" dirty="0" smtClean="0"/>
              <a:t>Ma to na celu kształtowanie postaw u dzieci i młodzieży oraz poszerzanie świadomości obywatelskiej </a:t>
            </a:r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050" y="3568701"/>
            <a:ext cx="5372100" cy="3581400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11" y="5745691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4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Źródła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Ustawa z dnia 24 kwietnia 2003 </a:t>
            </a:r>
            <a:r>
              <a:rPr lang="pl-PL" dirty="0" smtClean="0"/>
              <a:t>r. o </a:t>
            </a:r>
            <a:r>
              <a:rPr lang="pl-PL" dirty="0"/>
              <a:t>działalności pożytku publicznego i o wolontariacie</a:t>
            </a:r>
          </a:p>
          <a:p>
            <a:pPr marL="0" indent="0">
              <a:buNone/>
            </a:pPr>
            <a:r>
              <a:rPr lang="pl-PL" dirty="0"/>
              <a:t>Ustawa z dnia 5 sierpnia 2015 </a:t>
            </a:r>
            <a:r>
              <a:rPr lang="pl-PL" dirty="0" smtClean="0"/>
              <a:t>r. o </a:t>
            </a:r>
            <a:r>
              <a:rPr lang="pl-PL" dirty="0"/>
              <a:t>nieodpłatnej pomocy prawnej, nieodpłatnym poradnictwie obywatelskim </a:t>
            </a:r>
            <a:r>
              <a:rPr lang="pl-PL" dirty="0" smtClean="0"/>
              <a:t>oraz edukacji prawnej</a:t>
            </a:r>
            <a:endParaRPr lang="pl-PL" dirty="0"/>
          </a:p>
          <a:p>
            <a:pPr marL="0" indent="0">
              <a:buNone/>
            </a:pPr>
            <a:r>
              <a:rPr lang="pl-PL" dirty="0" smtClean="0"/>
              <a:t>Strona </a:t>
            </a:r>
            <a:r>
              <a:rPr lang="pl-PL" dirty="0"/>
              <a:t>M</a:t>
            </a:r>
            <a:r>
              <a:rPr lang="pl-PL" dirty="0" smtClean="0"/>
              <a:t>inisterstwa Sprawiedliwości:</a:t>
            </a:r>
          </a:p>
          <a:p>
            <a:r>
              <a:rPr lang="pl-PL" dirty="0"/>
              <a:t>https://www.gov.pl/web/sprawiedliwosc/edukacja-prawna2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906" y="183053"/>
            <a:ext cx="1418878" cy="2349500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725" y="5713016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66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bwód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TM04033919[[fn=Obwód]]</Template>
  <TotalTime>77</TotalTime>
  <Words>723</Words>
  <Application>Microsoft Office PowerPoint</Application>
  <PresentationFormat>Panoramiczny</PresentationFormat>
  <Paragraphs>75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1" baseType="lpstr">
      <vt:lpstr>Arial</vt:lpstr>
      <vt:lpstr>Courier New</vt:lpstr>
      <vt:lpstr>Trebuchet MS</vt:lpstr>
      <vt:lpstr>Tw Cen MT</vt:lpstr>
      <vt:lpstr>Wingdings</vt:lpstr>
      <vt:lpstr>Obwód</vt:lpstr>
      <vt:lpstr>Edukacja prawna </vt:lpstr>
      <vt:lpstr>Czym jest edukacja prawna?</vt:lpstr>
      <vt:lpstr>Jakich zagadnień w szczególności dotyczy edukacja prawna?</vt:lpstr>
      <vt:lpstr>W jakiej formie można prowadzić takie działania ?</vt:lpstr>
      <vt:lpstr>Przez kogo realizowane są działania z zakresu edukacji prawnej?</vt:lpstr>
      <vt:lpstr>Przykłady inicjatyw z zakresu edukacji prawnej – realizowane przez ministerstwo sprawiedliwości </vt:lpstr>
      <vt:lpstr>Opis przykładowej inicjatywy –Młodzieżowa Rada Sprawiedliwości </vt:lpstr>
      <vt:lpstr>Kto może zostać członkiem Młodzieżowej Rady sprawiedliwości </vt:lpstr>
      <vt:lpstr>Liga sprawiedliwości – nauka poprzez konkurs </vt:lpstr>
      <vt:lpstr>Kto może wziąć udział?</vt:lpstr>
      <vt:lpstr>Nagrody przewidziane w konkursie </vt:lpstr>
      <vt:lpstr>Inne inicjatywy </vt:lpstr>
      <vt:lpstr>Inicjatywy, które powstaną</vt:lpstr>
      <vt:lpstr>Cel działań - podsumowanie</vt:lpstr>
      <vt:lpstr>Źródła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Edukacja prawna </dc:title>
  <dc:creator>Praktykant</dc:creator>
  <cp:lastModifiedBy>Praktykant</cp:lastModifiedBy>
  <cp:revision>32</cp:revision>
  <dcterms:created xsi:type="dcterms:W3CDTF">2022-06-15T08:41:14Z</dcterms:created>
  <dcterms:modified xsi:type="dcterms:W3CDTF">2022-08-23T08:38:26Z</dcterms:modified>
</cp:coreProperties>
</file>