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Edukacja prawna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sokołowski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2997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35" y="572964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wziąć udział?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6312" y="2249487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</a:t>
            </a:r>
            <a:r>
              <a:rPr lang="pl-PL" dirty="0" smtClean="0"/>
              <a:t>niepublicznych działających </a:t>
            </a:r>
            <a:r>
              <a:rPr lang="pl-PL" dirty="0"/>
              <a:t>na terytorium Rzeczypospolitej Polskiej. </a:t>
            </a:r>
            <a:endParaRPr lang="pl-PL" dirty="0" smtClean="0"/>
          </a:p>
          <a:p>
            <a:r>
              <a:rPr lang="pl-PL" dirty="0" smtClean="0"/>
              <a:t>Konkurs </a:t>
            </a:r>
            <a:r>
              <a:rPr lang="pl-PL" dirty="0"/>
              <a:t>podzielony jest </a:t>
            </a:r>
            <a:r>
              <a:rPr lang="pl-PL" dirty="0" smtClean="0"/>
              <a:t>na dwie </a:t>
            </a:r>
            <a:r>
              <a:rPr lang="pl-PL" dirty="0"/>
              <a:t>kategorie. </a:t>
            </a:r>
            <a:br>
              <a:rPr lang="pl-PL" dirty="0"/>
            </a:br>
            <a:r>
              <a:rPr lang="pl-PL" dirty="0" smtClean="0"/>
              <a:t>Pierwsza </a:t>
            </a:r>
            <a:r>
              <a:rPr lang="pl-PL" dirty="0"/>
              <a:t>kategoria skierowana jest do uczniów </a:t>
            </a:r>
            <a:r>
              <a:rPr lang="pl-PL" dirty="0" smtClean="0"/>
              <a:t>szkół ponadpodstawowych</a:t>
            </a:r>
            <a:r>
              <a:rPr lang="pl-PL" dirty="0"/>
              <a:t>. Druga kategoria skierowana jest do uczniów klas 4-8 </a:t>
            </a:r>
            <a:r>
              <a:rPr lang="pl-PL" dirty="0" smtClean="0"/>
              <a:t>szkół podstawowych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97" y="794544"/>
            <a:ext cx="1975803" cy="3225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Nagrody przewidziane w konkursie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Nagrodami w konkursie w kategorii szkół 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 smtClean="0"/>
              <a:t>Nagrodami </a:t>
            </a:r>
            <a:r>
              <a:rPr lang="pl-PL" sz="1800" dirty="0"/>
              <a:t>w konkursie w kategorii szkół ponadpodstawowych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4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1" y="2051844"/>
            <a:ext cx="2683790" cy="27614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13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inicjatywy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stronie ministerstwa sprawiedliwości możemy znaleźć też dużo materiałów edukacyjnych na tematy prawnej m.in.:</a:t>
            </a:r>
          </a:p>
          <a:p>
            <a:r>
              <a:rPr lang="pl-PL" dirty="0" smtClean="0"/>
              <a:t> Pierwsza wizyta w sądzie </a:t>
            </a:r>
          </a:p>
          <a:p>
            <a:r>
              <a:rPr lang="pl-PL" dirty="0" smtClean="0"/>
              <a:t>Narkotyki – co Ci grozi?</a:t>
            </a:r>
          </a:p>
          <a:p>
            <a:r>
              <a:rPr lang="pl-PL" dirty="0" smtClean="0"/>
              <a:t>Naruszenie prawa – niezbędnik dla dzieci i młodzieży</a:t>
            </a:r>
          </a:p>
          <a:p>
            <a:r>
              <a:rPr lang="pl-PL" dirty="0" smtClean="0"/>
              <a:t>Prawo konsumencie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1900"/>
            <a:ext cx="3073400" cy="3073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7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Inicjatywy, które powstaną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3200" dirty="0" smtClean="0"/>
              <a:t>Niedługo przez Ministerstwo Sprawiedliwości zostanie przeprowadzony konkurs na najlepszą ciekawostkę prawną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631325"/>
            <a:ext cx="2598986" cy="32266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działań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17687"/>
            <a:ext cx="9905999" cy="3541714"/>
          </a:xfrm>
        </p:spPr>
        <p:txBody>
          <a:bodyPr/>
          <a:lstStyle/>
          <a:p>
            <a:r>
              <a:rPr lang="pl-PL" dirty="0" smtClean="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dirty="0" smtClean="0"/>
              <a:t>Ma to na celu kształtowanie postaw u dzieci i młodzieży oraz poszerzanie świadomości obywatelskiej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3568701"/>
            <a:ext cx="5372100" cy="3581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456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24 kwietnia 2003 </a:t>
            </a:r>
            <a:r>
              <a:rPr lang="pl-PL" dirty="0" smtClean="0"/>
              <a:t>r. o </a:t>
            </a:r>
            <a:r>
              <a:rPr lang="pl-PL" dirty="0"/>
              <a:t>działalności pożytku publicznego i o wolontariacie</a:t>
            </a:r>
          </a:p>
          <a:p>
            <a:pPr marL="0" indent="0">
              <a:buNone/>
            </a:pPr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Strona </a:t>
            </a:r>
            <a:r>
              <a:rPr lang="pl-PL" dirty="0"/>
              <a:t>M</a:t>
            </a:r>
            <a:r>
              <a:rPr lang="pl-PL" dirty="0" smtClean="0"/>
              <a:t>inisterstwa Sprawiedliwości:</a:t>
            </a:r>
          </a:p>
          <a:p>
            <a:r>
              <a:rPr lang="pl-PL" dirty="0"/>
              <a:t>https://www.gov.pl/web/sprawiedliwosc/edukacja-prawna2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06" y="183053"/>
            <a:ext cx="1418878" cy="2349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5" y="571301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Edukacją prawną są </a:t>
            </a:r>
            <a:r>
              <a:rPr lang="pl-PL" dirty="0"/>
              <a:t>wszelkiego rodzaju inicjatywy kierowane do różnych grup społecznych. </a:t>
            </a:r>
            <a:endParaRPr lang="pl-PL" dirty="0" smtClean="0"/>
          </a:p>
          <a:p>
            <a:r>
              <a:rPr lang="pl-PL" dirty="0" smtClean="0"/>
              <a:t>Jej </a:t>
            </a:r>
            <a:r>
              <a:rPr lang="pl-PL" dirty="0"/>
              <a:t>celem jest podniesienie poziomu wiedzy i świadomości prawnej, zarówno dzieci, młodzieży, dorosłych, jak i osób w podeszłym wieku.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80" y="4085610"/>
            <a:ext cx="3110131" cy="27723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8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Jakich zagadnień w szczególności dotyczy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dirty="0" smtClean="0"/>
              <a:t>praw i obowiązków </a:t>
            </a:r>
            <a:r>
              <a:rPr lang="pl-PL" dirty="0"/>
              <a:t>obywatelskich;</a:t>
            </a:r>
          </a:p>
          <a:p>
            <a:pPr marL="0" indent="0">
              <a:buNone/>
            </a:pPr>
            <a:r>
              <a:rPr lang="pl-PL" dirty="0"/>
              <a:t>2) działalności krajowych i międzynarodowych organów ochrony prawnej;</a:t>
            </a:r>
          </a:p>
          <a:p>
            <a:pPr marL="0" indent="0">
              <a:buNone/>
            </a:pPr>
            <a:r>
              <a:rPr lang="pl-PL" dirty="0"/>
              <a:t>3) mediacji oraz </a:t>
            </a:r>
            <a:r>
              <a:rPr lang="pl-PL" dirty="0" smtClean="0"/>
              <a:t>sposobów </a:t>
            </a:r>
            <a:r>
              <a:rPr lang="pl-PL" dirty="0"/>
              <a:t>polubownego rozwiązywania sporów;</a:t>
            </a:r>
          </a:p>
          <a:p>
            <a:pPr marL="0" indent="0">
              <a:buNone/>
            </a:pPr>
            <a:r>
              <a:rPr lang="pl-PL" dirty="0"/>
              <a:t>4) możliwościach udziału obywateli w konsultacjach publicznych oraz procesie</a:t>
            </a:r>
          </a:p>
          <a:p>
            <a:pPr marL="0" indent="0">
              <a:buNone/>
            </a:pPr>
            <a:r>
              <a:rPr lang="pl-PL" dirty="0"/>
              <a:t>stanowienia prawa;</a:t>
            </a:r>
          </a:p>
          <a:p>
            <a:pPr marL="0" indent="0">
              <a:buNone/>
            </a:pPr>
            <a:r>
              <a:rPr lang="pl-PL" dirty="0"/>
              <a:t>5) dostępie do nieodpłatnej pomocy prawnej i nieodpłatnego poradnictwa</a:t>
            </a:r>
          </a:p>
          <a:p>
            <a:pPr marL="0" indent="0">
              <a:buNone/>
            </a:pPr>
            <a:r>
              <a:rPr lang="pl-PL" dirty="0"/>
              <a:t>obywatelskiego.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można prowadzić takie działania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008186"/>
            <a:ext cx="7481888" cy="4113213"/>
          </a:xfrm>
        </p:spPr>
        <p:txBody>
          <a:bodyPr>
            <a:normAutofit fontScale="70000" lnSpcReduction="20000"/>
          </a:bodyPr>
          <a:lstStyle/>
          <a:p>
            <a:r>
              <a:rPr lang="pl-PL" sz="3400" dirty="0" smtClean="0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opracowanie </a:t>
            </a:r>
            <a:r>
              <a:rPr lang="pl-PL" sz="3400" dirty="0"/>
              <a:t>informatorów i poradników, </a:t>
            </a:r>
            <a:endParaRPr lang="pl-PL" sz="3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/>
              <a:t>p</a:t>
            </a:r>
            <a:r>
              <a:rPr lang="pl-PL" sz="3400" dirty="0" smtClean="0"/>
              <a:t>rowadzenie otwartych </a:t>
            </a:r>
            <a:r>
              <a:rPr lang="pl-PL" sz="3400" dirty="0"/>
              <a:t>wykładów i </a:t>
            </a:r>
            <a:r>
              <a:rPr lang="pl-PL" sz="3400" dirty="0" smtClean="0"/>
              <a:t>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rozpowszechnianiu </a:t>
            </a:r>
            <a:r>
              <a:rPr lang="pl-PL" sz="3400" dirty="0"/>
              <a:t>informacji </a:t>
            </a:r>
            <a:r>
              <a:rPr lang="pl-PL" sz="3400" dirty="0" smtClean="0"/>
              <a:t>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07" y="3822701"/>
            <a:ext cx="3523444" cy="3035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 kogo realizowane są działania z zakresu edukacji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Są to działania organów administracji publicznej </a:t>
            </a:r>
          </a:p>
          <a:p>
            <a:r>
              <a:rPr lang="pl-PL" dirty="0" smtClean="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dirty="0"/>
              <a:t>o stosunku Państwa do Kościoła Katolickiego w Rzeczypospolitej </a:t>
            </a:r>
            <a:r>
              <a:rPr lang="pl-PL" dirty="0" smtClean="0"/>
              <a:t>Polskiej</a:t>
            </a:r>
            <a:endParaRPr lang="pl-PL" dirty="0"/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1" y="0"/>
            <a:ext cx="2362200" cy="2362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15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inicjatyw z zakresu edukacji prawnej – realizowane przez ministerstwo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87587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Młodzieżowa Rada Sprawiedliwości</a:t>
            </a:r>
          </a:p>
          <a:p>
            <a:r>
              <a:rPr lang="pl-PL" dirty="0"/>
              <a:t>Lekcje online </a:t>
            </a:r>
            <a:r>
              <a:rPr lang="pl-PL" dirty="0" smtClean="0"/>
              <a:t>– „Przygody </a:t>
            </a:r>
            <a:r>
              <a:rPr lang="pl-PL" dirty="0"/>
              <a:t>z Paragrafem – nieco inaczej”</a:t>
            </a:r>
          </a:p>
          <a:p>
            <a:r>
              <a:rPr lang="pl-PL" dirty="0"/>
              <a:t>Materiały edukacyjne -Lekcje o </a:t>
            </a:r>
            <a:r>
              <a:rPr lang="pl-PL" dirty="0" smtClean="0"/>
              <a:t>Legislacji, Pomocy Pokrzywdzonym, Mediacji</a:t>
            </a:r>
            <a:endParaRPr lang="pl-PL" dirty="0"/>
          </a:p>
          <a:p>
            <a:r>
              <a:rPr lang="pl-PL" dirty="0" smtClean="0"/>
              <a:t>Mediacja </a:t>
            </a:r>
            <a:r>
              <a:rPr lang="pl-PL" dirty="0"/>
              <a:t>rówieśnicza</a:t>
            </a:r>
          </a:p>
          <a:p>
            <a:r>
              <a:rPr lang="pl-PL" dirty="0"/>
              <a:t>Liga Sprawiedliwości</a:t>
            </a:r>
          </a:p>
          <a:p>
            <a:r>
              <a:rPr lang="pl-PL" dirty="0"/>
              <a:t>Postaw na mediację</a:t>
            </a:r>
          </a:p>
          <a:p>
            <a:r>
              <a:rPr lang="pl-PL" dirty="0"/>
              <a:t>II edycja Olimpiady Wiedzy o Prawie i Wymiarze Sprawiedliwości</a:t>
            </a:r>
          </a:p>
          <a:p>
            <a:r>
              <a:rPr lang="pl-PL" dirty="0"/>
              <a:t>Konkurs na najlepszą ciekawostkę prawną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29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przykładowej inicjatywy –Młodzieżowa Rada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49486"/>
            <a:ext cx="8332788" cy="424021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Celem </a:t>
            </a:r>
            <a:r>
              <a:rPr lang="pl-PL" dirty="0"/>
              <a:t>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dirty="0"/>
          </a:p>
          <a:p>
            <a:r>
              <a:rPr lang="pl-PL" dirty="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1930400"/>
            <a:ext cx="2503486" cy="25034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91" y="56239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zostać członkiem Młodzieżowej Rady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l-PL" dirty="0"/>
              <a:t>Uczestnikiem naboru może być osoba fizyczna, która w dniu ogłoszenia naboru ukończyła 16 lat, a jednocześnie nie ukończyła 26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53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13" y="264970"/>
            <a:ext cx="9905998" cy="1478570"/>
          </a:xfrm>
        </p:spPr>
        <p:txBody>
          <a:bodyPr/>
          <a:lstStyle/>
          <a:p>
            <a:r>
              <a:rPr lang="pl-PL" dirty="0" smtClean="0"/>
              <a:t>Liga sprawiedliwości – nauka poprzez konkurs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2" y="1652588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 smtClean="0"/>
              <a:t>Konkurs polega na przedstawieniu twórczym problematyki wskazanej przez organizatora w jednej z trzech form:</a:t>
            </a:r>
          </a:p>
          <a:p>
            <a:r>
              <a:rPr lang="pl-PL" dirty="0"/>
              <a:t> literackiej (np. wiersz, opowiadanie, reportaż, gazetka szkolna),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lastycznej (np</a:t>
            </a:r>
            <a:r>
              <a:rPr lang="pl-PL" dirty="0"/>
              <a:t>. plakat, grafika, malarstwo, kolaż), </a:t>
            </a:r>
            <a:endParaRPr lang="pl-PL" dirty="0" smtClean="0"/>
          </a:p>
          <a:p>
            <a:r>
              <a:rPr lang="pl-PL" dirty="0" smtClean="0"/>
              <a:t>multimedialnej </a:t>
            </a:r>
            <a:r>
              <a:rPr lang="pl-PL" dirty="0"/>
              <a:t>(np. krótkiego filmu, </a:t>
            </a:r>
            <a:r>
              <a:rPr lang="pl-PL" dirty="0" smtClean="0"/>
              <a:t>relacji, zdjęć</a:t>
            </a:r>
            <a:r>
              <a:rPr lang="pl-PL" dirty="0"/>
              <a:t>) w dowolnej technice.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581595"/>
            <a:ext cx="4354511" cy="2150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8" y="571351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77</TotalTime>
  <Words>723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Trebuchet MS</vt:lpstr>
      <vt:lpstr>Tw Cen MT</vt:lpstr>
      <vt:lpstr>Wingdings</vt:lpstr>
      <vt:lpstr>Obwód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 </dc:title>
  <dc:creator>Praktykant</dc:creator>
  <cp:lastModifiedBy>Praktykant</cp:lastModifiedBy>
  <cp:revision>32</cp:revision>
  <dcterms:created xsi:type="dcterms:W3CDTF">2022-06-15T08:41:14Z</dcterms:created>
  <dcterms:modified xsi:type="dcterms:W3CDTF">2022-08-23T08:38:26Z</dcterms:modified>
</cp:coreProperties>
</file>