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5"/>
  </p:notesMasterIdLst>
  <p:sldIdLst>
    <p:sldId id="266" r:id="rId2"/>
    <p:sldId id="276" r:id="rId3"/>
    <p:sldId id="275" r:id="rId4"/>
    <p:sldId id="285" r:id="rId5"/>
    <p:sldId id="277" r:id="rId6"/>
    <p:sldId id="287" r:id="rId7"/>
    <p:sldId id="278" r:id="rId8"/>
    <p:sldId id="279" r:id="rId9"/>
    <p:sldId id="280" r:id="rId10"/>
    <p:sldId id="286" r:id="rId11"/>
    <p:sldId id="281" r:id="rId12"/>
    <p:sldId id="265" r:id="rId13"/>
    <p:sldId id="269" r:id="rId1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41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F1E1CB-B284-4271-A314-399AE1A0D7E5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46BC54-4C0F-4805-9655-EAB35653AE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3040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6BC54-4C0F-4805-9655-EAB35653AE3E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86679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6BC54-4C0F-4805-9655-EAB35653AE3E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5632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42101387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22327468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03677287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111721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94089822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916345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6602434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1475884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9827843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5285553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20657194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688208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12706079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9262494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79162551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3332405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CA07D-53B5-4FD4-BFE7-5A8CE92EFDCE}" type="datetimeFigureOut">
              <a:rPr lang="pl-PL" smtClean="0"/>
              <a:t>14.03.2024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A645FF4-A0A9-4F7F-8462-522E286DFD2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05270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ransition>
    <p:push dir="u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emf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485505" y="2086495"/>
            <a:ext cx="8420793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32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„ZMIENIAMY HAJNOWSKIE SZKOŁY ŚREDNIE – SIEĆ NAUCZYCIELI, ATRAKCYJNA OFERTA KSZTAŁCENIA, NOWOCZESNE KOMPETENCJE.”</a:t>
            </a:r>
            <a:br>
              <a:rPr lang="pl-PL" sz="32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pl-PL" sz="1400" dirty="0">
              <a:solidFill>
                <a:prstClr val="black"/>
              </a:solidFill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5821" y="792169"/>
            <a:ext cx="2277666" cy="538877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0551" y="4249962"/>
            <a:ext cx="895350" cy="1343025"/>
          </a:xfrm>
          <a:prstGeom prst="rect">
            <a:avLst/>
          </a:prstGeom>
        </p:spPr>
      </p:pic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837114" y="5835536"/>
            <a:ext cx="8372098" cy="665398"/>
          </a:xfrm>
        </p:spPr>
        <p:txBody>
          <a:bodyPr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altLang="pl-PL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Hajnówka </a:t>
            </a:r>
            <a:r>
              <a:rPr lang="pl-PL" altLang="pl-PL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OdNowa</a:t>
            </a:r>
            <a:r>
              <a:rPr lang="pl-PL" altLang="pl-PL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Zielona Transformacja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altLang="pl-PL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Projekt finansowany ze środków Mechanizmu Finansowego Europejskiego Obszaru Gospodarczego 2014 – 2021</a:t>
            </a:r>
            <a:br>
              <a:rPr lang="pl-PL" altLang="pl-PL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altLang="pl-PL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oraz budżetu państwa</a:t>
            </a:r>
            <a:r>
              <a:rPr lang="pl-PL" altLang="pl-PL" sz="1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altLang="pl-PL" sz="1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Powiat </a:t>
            </a:r>
            <a:r>
              <a:rPr lang="pl-PL" altLang="pl-PL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Hajnowski, 18 marca 2024 r</a:t>
            </a:r>
            <a:r>
              <a:rPr lang="pl-PL" altLang="pl-PL" sz="1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                                      Nina Łukasik</a:t>
            </a:r>
            <a:endParaRPr lang="pl-PL" altLang="pl-PL" sz="1400" b="1" dirty="0">
              <a:solidFill>
                <a:prstClr val="black">
                  <a:lumMod val="85000"/>
                  <a:lumOff val="1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altLang="pl-PL" sz="12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989821" y="54961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016" y="716813"/>
            <a:ext cx="1842347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385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47000"/>
                <a:lumOff val="53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89212" y="423949"/>
            <a:ext cx="3869778" cy="998451"/>
          </a:xfrm>
        </p:spPr>
        <p:txBody>
          <a:bodyPr>
            <a:noAutofit/>
          </a:bodyPr>
          <a:lstStyle/>
          <a:p>
            <a:r>
              <a:rPr lang="pl-PL" b="1" dirty="0"/>
              <a:t>Zawiązanie sieci współpracy, doskonalenie nauczycieli</a:t>
            </a:r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74131" y="925282"/>
            <a:ext cx="4921134" cy="3314209"/>
          </a:xfrm>
          <a:prstGeom prst="rect">
            <a:avLst/>
          </a:prstGeom>
        </p:spPr>
      </p:pic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489461" y="1624493"/>
            <a:ext cx="4277100" cy="3646718"/>
          </a:xfrm>
        </p:spPr>
        <p:txBody>
          <a:bodyPr/>
          <a:lstStyle/>
          <a:p>
            <a:pPr lvl="0" defTabSz="914400">
              <a:lnSpc>
                <a:spcPct val="107000"/>
              </a:lnSpc>
              <a:spcBef>
                <a:spcPts val="0"/>
              </a:spcBef>
              <a:buClr>
                <a:srgbClr val="92D050"/>
              </a:buClr>
            </a:pPr>
            <a:r>
              <a:rPr lang="pl-PL" sz="2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Cele:</a:t>
            </a:r>
          </a:p>
          <a:p>
            <a:pPr marL="285750" lvl="0" indent="-285750" defTabSz="914400">
              <a:lnSpc>
                <a:spcPct val="107000"/>
              </a:lnSpc>
              <a:spcBef>
                <a:spcPts val="0"/>
              </a:spcBef>
              <a:buClr>
                <a:srgbClr val="92D050"/>
              </a:buClr>
              <a:buFont typeface="Wingdings 3" panose="05040102010807070707" pitchFamily="18" charset="2"/>
              <a:buChar char=""/>
            </a:pPr>
            <a:r>
              <a:rPr lang="pl-PL" sz="2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aktywizacja </a:t>
            </a:r>
            <a:r>
              <a:rPr lang="pl-PL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współpracy </a:t>
            </a:r>
            <a:r>
              <a:rPr lang="pl-PL" sz="2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szkół, </a:t>
            </a:r>
          </a:p>
          <a:p>
            <a:pPr marL="285750" lvl="0" indent="-285750" defTabSz="914400">
              <a:lnSpc>
                <a:spcPct val="107000"/>
              </a:lnSpc>
              <a:spcBef>
                <a:spcPts val="0"/>
              </a:spcBef>
              <a:buClr>
                <a:srgbClr val="92D050"/>
              </a:buClr>
              <a:buFont typeface="Wingdings 3" panose="05040102010807070707" pitchFamily="18" charset="2"/>
              <a:buChar char=""/>
            </a:pPr>
            <a:r>
              <a:rPr lang="pl-PL" sz="2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stworzenie warunków sprzyjających wymianie informacji, doświadczeń </a:t>
            </a:r>
            <a:br>
              <a:rPr lang="pl-PL" sz="2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2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opinii, </a:t>
            </a:r>
          </a:p>
          <a:p>
            <a:pPr marL="285750" lvl="0" indent="-285750" defTabSz="914400">
              <a:lnSpc>
                <a:spcPct val="107000"/>
              </a:lnSpc>
              <a:spcBef>
                <a:spcPts val="0"/>
              </a:spcBef>
              <a:buClr>
                <a:srgbClr val="92D050"/>
              </a:buClr>
              <a:buFont typeface="Wingdings 3" panose="05040102010807070707" pitchFamily="18" charset="2"/>
              <a:buChar char=""/>
            </a:pPr>
            <a:r>
              <a:rPr lang="pl-PL" sz="2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intensyfikacja procesu samokształcenia nauczycieli,</a:t>
            </a:r>
          </a:p>
          <a:p>
            <a:pPr marL="285750" lvl="0" indent="-285750" defTabSz="914400">
              <a:lnSpc>
                <a:spcPct val="107000"/>
              </a:lnSpc>
              <a:spcBef>
                <a:spcPts val="0"/>
              </a:spcBef>
              <a:buClr>
                <a:srgbClr val="92D050"/>
              </a:buClr>
              <a:buFont typeface="Wingdings 3" panose="05040102010807070707" pitchFamily="18" charset="2"/>
              <a:buChar char=""/>
            </a:pPr>
            <a:r>
              <a:rPr lang="pl-PL" sz="2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rozwój kompetencji indywidualnych nauczycieli na rzecz uatrakcyjnienia oferty dydaktycznej szkół.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33808319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Podjęte działania:</a:t>
            </a:r>
            <a:br>
              <a:rPr lang="pl-PL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pl-PL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6269" y="163456"/>
            <a:ext cx="4212421" cy="2812877"/>
          </a:xfrm>
          <a:prstGeom prst="rect">
            <a:avLst/>
          </a:prstGeom>
        </p:spPr>
      </p:pic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589212" y="1191289"/>
            <a:ext cx="4967057" cy="5500456"/>
          </a:xfrm>
        </p:spPr>
        <p:txBody>
          <a:bodyPr>
            <a:normAutofit fontScale="32500" lnSpcReduction="20000"/>
          </a:bodyPr>
          <a:lstStyle/>
          <a:p>
            <a:pPr marL="360000" lvl="0" indent="-360000">
              <a:lnSpc>
                <a:spcPct val="107000"/>
              </a:lnSpc>
              <a:buFont typeface="Wingdings 3" panose="05040102010807070707" pitchFamily="18" charset="2"/>
              <a:buChar char="´"/>
            </a:pPr>
            <a:r>
              <a:rPr lang="pl-PL" sz="6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nawiązanie </a:t>
            </a:r>
            <a:r>
              <a:rPr lang="pl-PL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kontaktów między nauczycielami </a:t>
            </a:r>
            <a:r>
              <a:rPr lang="pl-PL" sz="6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pl-PL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współpraca szkół, </a:t>
            </a:r>
            <a:endParaRPr lang="pl-PL" sz="6200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60000" lvl="0" indent="-360000">
              <a:lnSpc>
                <a:spcPct val="107000"/>
              </a:lnSpc>
              <a:buFont typeface="Wingdings 3" panose="05040102010807070707" pitchFamily="18" charset="2"/>
              <a:buChar char="´"/>
              <a:tabLst>
                <a:tab pos="471805" algn="l"/>
              </a:tabLst>
            </a:pPr>
            <a:r>
              <a:rPr lang="pl-PL" sz="62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organizacja </a:t>
            </a:r>
            <a:r>
              <a:rPr lang="pl-PL" sz="6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wspólnych szkoleń</a:t>
            </a:r>
            <a:r>
              <a:rPr lang="pl-PL" sz="62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pPr marL="360000" lvl="0" indent="-360000">
              <a:lnSpc>
                <a:spcPct val="107000"/>
              </a:lnSpc>
              <a:buFont typeface="Wingdings 3" panose="05040102010807070707" pitchFamily="18" charset="2"/>
              <a:buChar char="´"/>
              <a:tabLst>
                <a:tab pos="471805" algn="l"/>
              </a:tabLst>
            </a:pPr>
            <a:r>
              <a:rPr lang="pl-PL" sz="62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podjęcie </a:t>
            </a:r>
            <a:r>
              <a:rPr lang="pl-PL" sz="6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studiów podyplomowych przez nauczycieli</a:t>
            </a:r>
            <a:r>
              <a:rPr lang="pl-PL" sz="62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endParaRPr lang="pl-PL" sz="62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60000" lvl="0" indent="-360000">
              <a:lnSpc>
                <a:spcPct val="107000"/>
              </a:lnSpc>
              <a:buFont typeface="Wingdings 3" panose="05040102010807070707" pitchFamily="18" charset="2"/>
              <a:buChar char="´"/>
              <a:tabLst>
                <a:tab pos="471805" algn="l"/>
              </a:tabLst>
            </a:pPr>
            <a:r>
              <a:rPr lang="pl-PL" sz="6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stworzenie realnej i czynnej sieci współpracy,</a:t>
            </a:r>
          </a:p>
          <a:p>
            <a:pPr marL="360000" lvl="0" indent="-360000">
              <a:lnSpc>
                <a:spcPct val="107000"/>
              </a:lnSpc>
              <a:buFont typeface="Wingdings 3" panose="05040102010807070707" pitchFamily="18" charset="2"/>
              <a:buChar char="´"/>
              <a:tabLst>
                <a:tab pos="471805" algn="l"/>
              </a:tabLst>
            </a:pPr>
            <a:r>
              <a:rPr lang="pl-PL" sz="62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korzystanie </a:t>
            </a:r>
            <a:r>
              <a:rPr lang="pl-PL" sz="6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 metodycznego </a:t>
            </a:r>
            <a:br>
              <a:rPr lang="pl-PL" sz="6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62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pl-PL" sz="6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merytorycznego wsparcia ekspertów,</a:t>
            </a:r>
          </a:p>
          <a:p>
            <a:pPr marL="360000" lvl="0" indent="-360000">
              <a:lnSpc>
                <a:spcPct val="107000"/>
              </a:lnSpc>
              <a:buFont typeface="Wingdings 3" panose="05040102010807070707" pitchFamily="18" charset="2"/>
              <a:buChar char="´"/>
              <a:tabLst>
                <a:tab pos="471805" algn="l"/>
              </a:tabLst>
            </a:pPr>
            <a:r>
              <a:rPr lang="pl-PL" sz="6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podniesienie kwalifikacji nauczycieli </a:t>
            </a:r>
            <a:r>
              <a:rPr lang="pl-PL" sz="62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pl-PL" sz="62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62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 </a:t>
            </a:r>
            <a:r>
              <a:rPr lang="pl-PL" sz="6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ramach różnych form doskonalenia zawodowego,</a:t>
            </a:r>
          </a:p>
          <a:p>
            <a:pPr marL="360000" lvl="0" indent="-360000">
              <a:lnSpc>
                <a:spcPct val="107000"/>
              </a:lnSpc>
              <a:buFont typeface="Wingdings 3" panose="05040102010807070707" pitchFamily="18" charset="2"/>
              <a:buChar char="´"/>
              <a:tabLst>
                <a:tab pos="471805" algn="l"/>
              </a:tabLst>
            </a:pPr>
            <a:r>
              <a:rPr lang="pl-PL" sz="6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wdrożenie zmian w szkołach  na rzecz podniesienia atrakcyjności oferty oświatowej </a:t>
            </a:r>
            <a:r>
              <a:rPr lang="pl-PL" sz="62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 </a:t>
            </a:r>
            <a:r>
              <a:rPr lang="pl-PL" sz="6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Hajnówce.</a:t>
            </a:r>
          </a:p>
          <a:p>
            <a:pPr lvl="0">
              <a:buClr>
                <a:srgbClr val="99CB38"/>
              </a:buClr>
            </a:pPr>
            <a:endParaRPr lang="pl-PL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269" y="3090835"/>
            <a:ext cx="4212421" cy="281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62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81235"/>
          </a:xfrm>
        </p:spPr>
        <p:txBody>
          <a:bodyPr>
            <a:noAutofit/>
          </a:bodyPr>
          <a:lstStyle/>
          <a:p>
            <a:r>
              <a:rPr lang="pl-PL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Szkolenia zorganizowane w ramach sieci współpracy:</a:t>
            </a:r>
            <a:br>
              <a:rPr lang="pl-PL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pl-PL" sz="1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89212" y="1288473"/>
            <a:ext cx="8915400" cy="4622749"/>
          </a:xfrm>
        </p:spPr>
        <p:txBody>
          <a:bodyPr>
            <a:normAutofit fontScale="92500" lnSpcReduction="10000"/>
          </a:bodyPr>
          <a:lstStyle/>
          <a:p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Profilaktyka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wypalenia 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zawodowego. Działania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motywujące do 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pracy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pl-PL" dirty="0" smtClean="0">
              <a:solidFill>
                <a:prstClr val="black">
                  <a:lumMod val="85000"/>
                  <a:lumOff val="1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omoc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psychologiczno-pedagogiczna dla uczniów ze specjalnymi potrzebami edukacyjnymi 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praktyce szkolnej - Jak czytać opinię/orzeczenie z poradni psychologiczno-pedagogicznej 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wykorzystać zalecenia w pracy z uczniem ze specjalnymi potrzebami 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edukacyjnymi.</a:t>
            </a:r>
          </a:p>
          <a:p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Matura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2023 z języka polskiego – ustna i  pisemna poziom podstawowy i 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rozszerzony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pl-PL" dirty="0" smtClean="0">
              <a:solidFill>
                <a:prstClr val="black">
                  <a:lumMod val="85000"/>
                  <a:lumOff val="1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Matura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2023 z matematyki poziom podstawowy i 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rozszerzony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pl-PL" dirty="0" smtClean="0">
              <a:solidFill>
                <a:prstClr val="black">
                  <a:lumMod val="85000"/>
                  <a:lumOff val="1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Motywacja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młodzieży do aktywnego uczestnictwa w zajęciach wychowania 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fizycznego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pl-PL" dirty="0" smtClean="0">
              <a:solidFill>
                <a:prstClr val="black">
                  <a:lumMod val="85000"/>
                  <a:lumOff val="1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Kreatywny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nauczyciel = kreatywny 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uczeń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pl-PL" dirty="0" smtClean="0">
              <a:solidFill>
                <a:prstClr val="black">
                  <a:lumMod val="85000"/>
                  <a:lumOff val="1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Terenowa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lekcja – wycieczka  z przewodnikiem po Puszczy Białowieskiej dotycząca historii puszczy  oraz jej potencjału 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przyrodniczego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pl-PL" dirty="0" smtClean="0">
              <a:solidFill>
                <a:prstClr val="black">
                  <a:lumMod val="85000"/>
                  <a:lumOff val="1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Sztuczna </a:t>
            </a: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inteligencja, czyli AI w pracy nauczyciela</a:t>
            </a:r>
            <a:r>
              <a:rPr lang="pl-PL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endParaRPr lang="pl-PL" dirty="0" smtClean="0">
              <a:solidFill>
                <a:prstClr val="black">
                  <a:lumMod val="85000"/>
                  <a:lumOff val="1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pl-PL" dirty="0"/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2589213" y="5087388"/>
            <a:ext cx="8915399" cy="1637608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99CB38"/>
              </a:buClr>
              <a:buNone/>
            </a:pPr>
            <a:r>
              <a:rPr lang="pl-PL" sz="72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Ukończone przez nauczycieli studia </a:t>
            </a:r>
            <a:r>
              <a:rPr lang="pl-PL" sz="72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podyplomowe:</a:t>
            </a:r>
            <a:endParaRPr lang="pl-PL" sz="7200" b="1" dirty="0" smtClean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buClr>
                <a:srgbClr val="99CB38"/>
              </a:buClr>
              <a:buFont typeface="Wingdings 3" panose="05040102010807070707" pitchFamily="18" charset="2"/>
              <a:buChar char="´"/>
            </a:pPr>
            <a:r>
              <a:rPr lang="pl-PL" sz="6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Nauczanie przedmiotów zawodowych w ramach kształcenia w zawodzie technik </a:t>
            </a:r>
            <a:br>
              <a:rPr lang="pl-PL" sz="6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6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urządzeń i systemów energetyki odnawialnej.</a:t>
            </a:r>
          </a:p>
          <a:p>
            <a:pPr lvl="0">
              <a:lnSpc>
                <a:spcPct val="107000"/>
              </a:lnSpc>
              <a:buFont typeface="Wingdings 3" panose="05040102010807070707" pitchFamily="18" charset="2"/>
              <a:buChar char="´"/>
            </a:pPr>
            <a:r>
              <a:rPr lang="pl-PL" sz="68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Nauczanie podstaw </a:t>
            </a:r>
            <a:r>
              <a:rPr lang="pl-PL" sz="6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przedsiębiorczości</a:t>
            </a:r>
            <a:r>
              <a:rPr lang="pl-PL" sz="68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pl-PL" sz="6800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buClr>
                <a:srgbClr val="99CB38"/>
              </a:buClr>
              <a:buFont typeface="Wingdings 3" panose="05040102010807070707" pitchFamily="18" charset="2"/>
              <a:buChar char="´"/>
            </a:pPr>
            <a:r>
              <a:rPr lang="pl-PL" sz="6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Diagnoza, terapia i edukacja osób z autyzmem.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27015717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712" y="108066"/>
            <a:ext cx="2481287" cy="3367395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6049" y="3373444"/>
            <a:ext cx="2377646" cy="3170195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2129" y="314384"/>
            <a:ext cx="3493311" cy="2621507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3930" y="525940"/>
            <a:ext cx="3213268" cy="240995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42863" y="4139181"/>
            <a:ext cx="3219797" cy="2414848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2284" y="4263872"/>
            <a:ext cx="3053542" cy="2290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2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0128" y="3624647"/>
            <a:ext cx="5318185" cy="3233353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7010" y="88421"/>
            <a:ext cx="4669765" cy="350232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3895" y="88421"/>
            <a:ext cx="4669766" cy="350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853552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89211" y="473827"/>
            <a:ext cx="3753400" cy="847898"/>
          </a:xfrm>
        </p:spPr>
        <p:txBody>
          <a:bodyPr>
            <a:noAutofit/>
          </a:bodyPr>
          <a:lstStyle/>
          <a:p>
            <a:r>
              <a:rPr lang="pl-PL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Nowe </a:t>
            </a:r>
            <a:r>
              <a:rPr lang="pl-PL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kompetencje cyfrowe</a:t>
            </a:r>
            <a:endParaRPr lang="pl-PL" sz="2400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14372" y="764756"/>
            <a:ext cx="4225671" cy="2622411"/>
          </a:xfrm>
          <a:prstGeom prst="rect">
            <a:avLst/>
          </a:prstGeom>
        </p:spPr>
      </p:pic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589211" y="1396539"/>
            <a:ext cx="3753400" cy="5330038"/>
          </a:xfrm>
        </p:spPr>
        <p:txBody>
          <a:bodyPr>
            <a:normAutofit fontScale="70000" lnSpcReduction="20000"/>
          </a:bodyPr>
          <a:lstStyle/>
          <a:p>
            <a:pPr marL="342900" indent="-342900">
              <a:buFont typeface="Wingdings 3" panose="05040102010807070707" pitchFamily="18" charset="2"/>
              <a:buChar char="´"/>
            </a:pPr>
            <a:r>
              <a:rPr lang="pl-PL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Opracowanie autorskiego programu nauczania przedmiotów: robotyka,  grafika komputerowa, zaawansowane </a:t>
            </a:r>
            <a:r>
              <a:rPr lang="pl-PL" sz="23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programowanie.</a:t>
            </a:r>
            <a:endParaRPr lang="pl-PL" sz="2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 3" panose="05040102010807070707" pitchFamily="18" charset="2"/>
              <a:buChar char="´"/>
            </a:pPr>
            <a:r>
              <a:rPr lang="pl-PL" sz="23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Zakup sprzętu do realizacji zajęć  – tablety, komputery, elementy robotów.</a:t>
            </a:r>
          </a:p>
          <a:p>
            <a:pPr marL="342900" indent="-342900">
              <a:buFont typeface="Wingdings 3" panose="05040102010807070707" pitchFamily="18" charset="2"/>
              <a:buChar char="´"/>
            </a:pPr>
            <a:r>
              <a:rPr lang="pl-PL" sz="23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Działania </a:t>
            </a:r>
            <a:r>
              <a:rPr lang="pl-PL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 rzecz objęcia patronatem Rektora Politechniki Białostockiej pilotażowego wdrożenia przedmiotów robotyka, grafika, </a:t>
            </a:r>
            <a:r>
              <a:rPr lang="pl-PL" sz="23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programowanie.</a:t>
            </a:r>
          </a:p>
          <a:p>
            <a:pPr marL="342900" indent="-342900">
              <a:buFont typeface="Wingdings 3" panose="05040102010807070707" pitchFamily="18" charset="2"/>
              <a:buChar char="´"/>
            </a:pPr>
            <a:r>
              <a:rPr lang="pl-PL" sz="23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Wdrożenie programu w II Liceum Ogólnokształcącym z Dodatkową Nauką Języka Białoruskiego w Hajnówce.</a:t>
            </a:r>
            <a:endParaRPr lang="pl-PL" sz="2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 3" panose="05040102010807070707" pitchFamily="18" charset="2"/>
              <a:buChar char="´"/>
            </a:pPr>
            <a:r>
              <a:rPr lang="pl-PL" sz="23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Promocja </a:t>
            </a:r>
            <a:r>
              <a:rPr lang="pl-PL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 spotkaniu z udziałem władz powiatowych, </a:t>
            </a:r>
            <a:r>
              <a:rPr lang="pl-PL" sz="23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władz</a:t>
            </a:r>
            <a:r>
              <a:rPr lang="pl-PL" sz="23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miasta </a:t>
            </a:r>
            <a:r>
              <a:rPr lang="pl-PL" sz="23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Hajnówka </a:t>
            </a:r>
            <a:r>
              <a:rPr lang="pl-PL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oraz Politechniki Białostockiej, a także uczniów, </a:t>
            </a:r>
            <a:r>
              <a:rPr lang="pl-PL" sz="23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rodziców i nauczycieli.</a:t>
            </a:r>
            <a:endParaRPr lang="pl-PL" sz="2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 3" panose="05040102010807070707" pitchFamily="18" charset="2"/>
              <a:buChar char="´"/>
            </a:pPr>
            <a:r>
              <a:rPr lang="pl-PL" sz="23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Ewaluacja programu nauczania i podjętych działań.</a:t>
            </a:r>
            <a:endParaRPr lang="pl-PL" sz="2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7754" y="3754165"/>
            <a:ext cx="4556033" cy="261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24812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615" y="684553"/>
            <a:ext cx="2236123" cy="2671947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5505" y="822960"/>
            <a:ext cx="3153119" cy="2364839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0805" y="4035868"/>
            <a:ext cx="2980159" cy="223692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9853" y="4035868"/>
            <a:ext cx="2979594" cy="223819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8005" y="3924486"/>
            <a:ext cx="2830619" cy="2285122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5711" y="684553"/>
            <a:ext cx="2996566" cy="278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58630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89212" y="0"/>
            <a:ext cx="7776759" cy="947651"/>
          </a:xfrm>
        </p:spPr>
        <p:txBody>
          <a:bodyPr>
            <a:noAutofit/>
          </a:bodyPr>
          <a:lstStyle/>
          <a:p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Kształcenie specjalistów  do projektowania i montażu najnowszych rozwiązań technologicznych z zakresu OZE</a:t>
            </a:r>
            <a:endParaRPr lang="pl-PL" dirty="0"/>
          </a:p>
        </p:txBody>
      </p: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5976851" y="1065408"/>
            <a:ext cx="6121814" cy="5450392"/>
          </a:xfrm>
        </p:spPr>
        <p:txBody>
          <a:bodyPr/>
          <a:lstStyle/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589212" y="1271848"/>
            <a:ext cx="3505199" cy="5037512"/>
          </a:xfrm>
        </p:spPr>
        <p:txBody>
          <a:bodyPr>
            <a:normAutofit fontScale="85000" lnSpcReduction="10000"/>
          </a:bodyPr>
          <a:lstStyle/>
          <a:p>
            <a:pPr marL="285750" indent="-285750" fontAlgn="b">
              <a:buFont typeface="Wingdings 3" panose="05040102010807070707" pitchFamily="18" charset="2"/>
              <a:buChar char="´"/>
            </a:pP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Utworzenie </a:t>
            </a:r>
            <a:r>
              <a:rPr lang="pl-PL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 Zespole Szkół Zawodowych w Hajnówce, przy współpracy z Centrum Energii Odnawialnej w Hajnówce oraz Politechniką Białostocką, oddziału, </a:t>
            </a: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 </a:t>
            </a:r>
            <a:r>
              <a:rPr lang="pl-PL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którym uczniowie </a:t>
            </a: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nabywają umiejętności </a:t>
            </a:r>
            <a:r>
              <a:rPr lang="pl-PL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kompetencje </a:t>
            </a: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 </a:t>
            </a:r>
            <a:r>
              <a:rPr lang="pl-PL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tematyce niskiej emisji, zielonej energii oraz z zakresu montażu </a:t>
            </a: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pl-PL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uruchamiania instalacji urządzeń energetyki </a:t>
            </a: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odnawialnej.</a:t>
            </a:r>
          </a:p>
          <a:p>
            <a:pPr marL="285750" indent="-285750" fontAlgn="b">
              <a:buFont typeface="Wingdings 3" panose="05040102010807070707" pitchFamily="18" charset="2"/>
              <a:buChar char="´"/>
            </a:pP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Utworzenie w Zespole Szkół Zawodowych pracowni demonstracyjnej, w której </a:t>
            </a:r>
            <a:b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 ramach praktycznych zajęć uczniowie testują nabyte umiejętności.</a:t>
            </a:r>
          </a:p>
          <a:p>
            <a:pPr marL="285750" indent="-285750" fontAlgn="b">
              <a:buFont typeface="Wingdings 3" panose="05040102010807070707" pitchFamily="18" charset="2"/>
              <a:buChar char="´"/>
            </a:pP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Przygotowanie </a:t>
            </a:r>
            <a:r>
              <a:rPr lang="pl-PL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programu </a:t>
            </a:r>
            <a:r>
              <a:rPr lang="pl-PL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nauczania.</a:t>
            </a:r>
          </a:p>
          <a:p>
            <a:pPr marL="285750" indent="-285750" fontAlgn="b">
              <a:buFont typeface="Wingdings 3" panose="05040102010807070707" pitchFamily="18" charset="2"/>
              <a:buChar char="´"/>
            </a:pPr>
            <a:r>
              <a:rPr lang="pl-PL" sz="17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Promocja na spotkaniu z udziałem władz powiatowych, władz</a:t>
            </a:r>
            <a:r>
              <a:rPr lang="pl-PL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miasta Hajnówka </a:t>
            </a:r>
            <a:r>
              <a:rPr lang="pl-PL" sz="17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oraz Politechniki Białostockiej, a także uczniów, rodziców i </a:t>
            </a:r>
            <a:r>
              <a:rPr lang="pl-PL" sz="17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nauczycieli.</a:t>
            </a:r>
            <a:endParaRPr lang="pl-PL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5239" y="1338349"/>
            <a:ext cx="2664183" cy="438945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412" y="1338349"/>
            <a:ext cx="2301444" cy="4389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120950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004" y="182880"/>
            <a:ext cx="3197629" cy="214468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2288" y="174568"/>
            <a:ext cx="3419821" cy="254369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7004" y="4480560"/>
            <a:ext cx="3197629" cy="227976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7005" y="2485506"/>
            <a:ext cx="3197628" cy="183711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3365" y="3133898"/>
            <a:ext cx="5334001" cy="343939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49764" y="212898"/>
            <a:ext cx="2616084" cy="250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75337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928" y="1072690"/>
            <a:ext cx="3442668" cy="1950889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4843" y="1072690"/>
            <a:ext cx="2291152" cy="4743833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3033" y="1072690"/>
            <a:ext cx="3855468" cy="257245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3965" y="3444606"/>
            <a:ext cx="3506133" cy="237191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13033" y="3787330"/>
            <a:ext cx="3855468" cy="2029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247809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24791" y="284751"/>
            <a:ext cx="9038707" cy="63857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endParaRPr lang="pl-PL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Pozytywne </a:t>
            </a:r>
            <a:r>
              <a:rPr lang="pl-PL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efekty:</a:t>
            </a:r>
          </a:p>
          <a:p>
            <a:pPr marL="34290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Clr>
                <a:srgbClr val="92D050"/>
              </a:buClr>
              <a:buFont typeface="Wingdings 3" panose="05040102010807070707" pitchFamily="18" charset="2"/>
              <a:buChar char="´"/>
            </a:pP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Wzrost </a:t>
            </a:r>
            <a:r>
              <a:rPr lang="pl-PL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 10 % liczby kandydatów do szkół ponadpodstawowych </a:t>
            </a: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prowadzonych przez powiat hajnowski rekrutujących </a:t>
            </a:r>
            <a:r>
              <a:rPr lang="pl-PL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się </a:t>
            </a: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 </a:t>
            </a:r>
            <a:r>
              <a:rPr lang="pl-PL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absolwentów szkół podstawowych </a:t>
            </a: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z </a:t>
            </a:r>
            <a:r>
              <a:rPr lang="pl-PL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terenu powiatu </a:t>
            </a: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hajnowskiego.</a:t>
            </a:r>
            <a:endParaRPr lang="pl-PL" sz="20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92D050"/>
              </a:buClr>
              <a:buFont typeface="Wingdings 3" panose="05040102010807070707" pitchFamily="18" charset="2"/>
              <a:buChar char="´"/>
            </a:pP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Wzrost liczby kandydatów do klasy z rozszerzoną informatyką</a:t>
            </a: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pl-PL" sz="20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Clr>
                <a:srgbClr val="92D050"/>
              </a:buClr>
              <a:buFont typeface="Wingdings 3" panose="05040102010807070707" pitchFamily="18" charset="2"/>
              <a:buChar char="´"/>
            </a:pPr>
            <a:r>
              <a:rPr lang="pl-PL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pl-PL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amodzielne projektowanie przez uczniów plakatów na potrzeby działań prowadzonych przez szkołę.</a:t>
            </a:r>
          </a:p>
          <a:p>
            <a:pPr marL="342900" indent="-342900">
              <a:lnSpc>
                <a:spcPct val="107000"/>
              </a:lnSpc>
              <a:buClr>
                <a:srgbClr val="92D050"/>
              </a:buClr>
              <a:buFont typeface="Wingdings 3" panose="05040102010807070707" pitchFamily="18" charset="2"/>
              <a:buChar char=""/>
            </a:pPr>
            <a:r>
              <a:rPr lang="pl-PL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Wzbogacenie oferty dydaktycznej szkół poprzez wprowadzone do nauczania przedmioty: robotyka, </a:t>
            </a:r>
            <a:r>
              <a:rPr lang="pl-PL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grafika, </a:t>
            </a:r>
            <a:r>
              <a:rPr lang="pl-PL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zaawansowane programowanie, montaż                        i uruchamianie urządzeń i systemów energetyki odnawialnej.</a:t>
            </a:r>
          </a:p>
          <a:p>
            <a:pPr marL="342900" indent="-342900">
              <a:lnSpc>
                <a:spcPct val="107000"/>
              </a:lnSpc>
              <a:buClr>
                <a:srgbClr val="92D050"/>
              </a:buClr>
              <a:buFont typeface="Wingdings 3" panose="05040102010807070707" pitchFamily="18" charset="2"/>
              <a:buChar char="´"/>
            </a:pPr>
            <a:r>
              <a:rPr lang="pl-PL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Wprowadzenie zajęć  rozwijających zainteresowania uczniów „laboratorium programowania, automatyki i grafiki komputerowej” w technikum informatycznym z wykorzystaniem opracowanego w projekcie programu do zajęć informatycznych.</a:t>
            </a:r>
          </a:p>
          <a:p>
            <a:pPr marL="342900" lvl="0" indent="-342900" defTabSz="457200">
              <a:buClr>
                <a:srgbClr val="99CB38"/>
              </a:buClr>
              <a:buFont typeface="Wingdings 3" panose="05040102010807070707" pitchFamily="18" charset="2"/>
              <a:buChar char=""/>
            </a:pPr>
            <a:r>
              <a:rPr lang="pl-PL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pl-PL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rzyrost </a:t>
            </a:r>
            <a:r>
              <a:rPr lang="pl-PL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wiedzy i </a:t>
            </a:r>
            <a:r>
              <a:rPr lang="pl-PL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kompetencji nauczycieli i uczniów.</a:t>
            </a:r>
          </a:p>
          <a:p>
            <a:pPr marL="342900" lvl="0" indent="-342900" defTabSz="457200">
              <a:buClr>
                <a:srgbClr val="99CB38"/>
              </a:buClr>
              <a:buFont typeface="Wingdings 3" panose="05040102010807070707" pitchFamily="18" charset="2"/>
              <a:buChar char=""/>
            </a:pPr>
            <a:r>
              <a:rPr lang="pl-PL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Zintegrowanie społeczności nauczycielskiej hajnowskich szkół poprzez udział we wspólnych szkoleniach.</a:t>
            </a:r>
          </a:p>
          <a:p>
            <a:pPr lvl="0" defTabSz="457200">
              <a:buClr>
                <a:srgbClr val="99CB38"/>
              </a:buClr>
            </a:pPr>
            <a:endParaRPr lang="pl-PL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390162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012238" y="2571003"/>
            <a:ext cx="700191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DZIĘKUJĘ ZA UWAGĘ</a:t>
            </a:r>
          </a:p>
          <a:p>
            <a:pPr lvl="0"/>
            <a:r>
              <a:rPr lang="pl-PL" sz="4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                </a:t>
            </a:r>
            <a:endParaRPr lang="pl-PL" sz="1400" dirty="0">
              <a:solidFill>
                <a:prstClr val="black"/>
              </a:solidFill>
            </a:endParaRPr>
          </a:p>
          <a:p>
            <a:endParaRPr lang="pl-PL" sz="3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741" y="916057"/>
            <a:ext cx="2277666" cy="538877"/>
          </a:xfrm>
          <a:prstGeom prst="rect">
            <a:avLst/>
          </a:prstGeom>
        </p:spPr>
      </p:pic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589212" y="5552902"/>
            <a:ext cx="7619999" cy="948031"/>
          </a:xfrm>
        </p:spPr>
        <p:txBody>
          <a:bodyPr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altLang="pl-PL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Hajnówka </a:t>
            </a:r>
            <a:r>
              <a:rPr lang="pl-PL" altLang="pl-PL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OdNowa</a:t>
            </a:r>
            <a:r>
              <a:rPr lang="pl-PL" altLang="pl-PL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Zielona Transformacja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altLang="pl-PL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Projekt finansowany ze środków Mechanizmu Finansowego Europejskiego Obszaru Gospodarczego 2014 – </a:t>
            </a:r>
            <a:r>
              <a:rPr lang="pl-PL" altLang="pl-PL" sz="1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2021 oraz </a:t>
            </a:r>
            <a:r>
              <a:rPr lang="pl-PL" altLang="pl-PL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budżetu państwa</a:t>
            </a:r>
            <a:r>
              <a:rPr lang="pl-PL" altLang="pl-PL" sz="12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altLang="pl-PL" sz="1200" i="1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540" y="4211666"/>
            <a:ext cx="890093" cy="134123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 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4713" y="802926"/>
            <a:ext cx="5762028" cy="67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702164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muga">
  <a:themeElements>
    <a:clrScheme name="Zielonożółty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Smug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675</TotalTime>
  <Words>326</Words>
  <Application>Microsoft Office PowerPoint</Application>
  <PresentationFormat>Panoramiczny</PresentationFormat>
  <Paragraphs>61</Paragraphs>
  <Slides>13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Times New Roman</vt:lpstr>
      <vt:lpstr>Wingdings 3</vt:lpstr>
      <vt:lpstr>Smuga</vt:lpstr>
      <vt:lpstr>Prezentacja programu PowerPoint</vt:lpstr>
      <vt:lpstr>Zawiązanie sieci współpracy, doskonalenie nauczycieli</vt:lpstr>
      <vt:lpstr>Podjęte działania: </vt:lpstr>
      <vt:lpstr>Szkolenia zorganizowane w ramach sieci współpracy: </vt:lpstr>
      <vt:lpstr>Prezentacja programu PowerPoint</vt:lpstr>
      <vt:lpstr>Prezentacja programu PowerPoint</vt:lpstr>
      <vt:lpstr>Nowe kompetencje cyfrowe</vt:lpstr>
      <vt:lpstr>Prezentacja programu PowerPoint</vt:lpstr>
      <vt:lpstr>Kształcenie specjalistów  do projektowania i montażu najnowszych rozwiązań technologicznych z zakresu OZE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„Zmieniamy hajnowskie szkoły średnie – sieć nauczycieli, atrakcyjna oferta kształcenia, nowoczesne kompetencje.”</dc:title>
  <dc:creator>Magda</dc:creator>
  <cp:lastModifiedBy>Nina Łukasik</cp:lastModifiedBy>
  <cp:revision>156</cp:revision>
  <dcterms:created xsi:type="dcterms:W3CDTF">2024-03-08T08:43:02Z</dcterms:created>
  <dcterms:modified xsi:type="dcterms:W3CDTF">2024-03-14T11:28:07Z</dcterms:modified>
</cp:coreProperties>
</file>