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82" r:id="rId4"/>
    <p:sldId id="265" r:id="rId5"/>
    <p:sldId id="284" r:id="rId6"/>
    <p:sldId id="285" r:id="rId7"/>
    <p:sldId id="266" r:id="rId8"/>
    <p:sldId id="267" r:id="rId9"/>
    <p:sldId id="268" r:id="rId10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43F253-44C9-07A8-D641-CEE2671C70A3}" v="358" dt="2022-01-16T21:25:40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9F2250-2BF0-4C13-9A0F-F93796DBB10B}" type="datetimeFigureOut">
              <a:rPr lang="pl-PL" smtClean="0"/>
              <a:pPr/>
              <a:t>17.01.2022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B8EA45-73CA-444B-9AF6-C637C02C6DE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8241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B8EA45-73CA-444B-9AF6-C637C02C6DE8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6634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B8EA45-73CA-444B-9AF6-C637C02C6DE8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9032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B8EA45-73CA-444B-9AF6-C637C02C6DE8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9427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B8EA45-73CA-444B-9AF6-C637C02C6DE8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330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B8EA45-73CA-444B-9AF6-C637C02C6DE8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09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B8EA45-73CA-444B-9AF6-C637C02C6DE8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4015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B8EA45-73CA-444B-9AF6-C637C02C6DE8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8239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B8EA45-73CA-444B-9AF6-C637C02C6DE8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5525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B8EA45-73CA-444B-9AF6-C637C02C6DE8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3387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688CA9-1878-4BC9-B55E-7F32D00C92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05AA55A-279F-4B4E-A771-520E9B5E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B164DE-D828-419C-A4E4-B426240F2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FC71-848B-46EC-8161-B03140BDDA77}" type="datetimeFigureOut">
              <a:rPr lang="pl-PL" smtClean="0"/>
              <a:pPr/>
              <a:t>17.01.2022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5C44B2-363F-4912-A4C7-58BCB2771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AD973FA-34D6-450E-99D0-CC6FF8A16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12ED-3EEA-4418-BC3A-2B1ADCF59CE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811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F90120-5E25-4CE9-B244-CE566B149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8B2533C-E43F-4E8A-A066-2D6A56FC2E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12B1D46-60C9-4262-A319-E49ED9871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FC71-848B-46EC-8161-B03140BDDA77}" type="datetimeFigureOut">
              <a:rPr lang="pl-PL" smtClean="0"/>
              <a:pPr/>
              <a:t>17.01.2022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A4B2DF5-5396-4519-AEBE-333D8EB97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76E0FD6-D312-43DA-A538-6DBECE16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12ED-3EEA-4418-BC3A-2B1ADCF59CE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556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084284-85D7-4CAA-B460-03B05A99F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F13DE6E-EEE9-4546-B389-BBD5263EC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3FF9B98-036A-40EA-A5AA-E719C2517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FC71-848B-46EC-8161-B03140BDDA77}" type="datetimeFigureOut">
              <a:rPr lang="pl-PL" smtClean="0"/>
              <a:pPr/>
              <a:t>17.01.2022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1B01447-F24B-479C-9729-6B87A4D26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08BDF43-95D8-418C-B56B-1CC1041A0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12ED-3EEA-4418-BC3A-2B1ADCF59CE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6774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562C9B-A245-4135-B182-8A7AB034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C0478B-6761-4FE0-AE01-64E902A737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A6C6503-0EB6-4956-A35E-997A17A3C1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FDF7694-FFAE-4601-94E3-0F8FA140F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FC71-848B-46EC-8161-B03140BDDA77}" type="datetimeFigureOut">
              <a:rPr lang="pl-PL" smtClean="0"/>
              <a:pPr/>
              <a:t>17.01.2022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5493D69-C6AB-481B-AEFA-7F04698BD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FDE3382-B10F-4598-B48F-54529EB91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12ED-3EEA-4418-BC3A-2B1ADCF59CE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2321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1B5283-1817-4125-828E-4B2231B44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E8E1360-1B7D-4531-BDD3-03DDCA889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3F51C76-4F6D-4E7D-A12C-C8CC4D8EA5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969CCC2-BDAF-4CF7-8876-7BC443813E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4700A9D-5E2B-4DBE-BFBF-05C66E9EB2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112538E-771A-4191-8F92-12A5621F0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FC71-848B-46EC-8161-B03140BDDA77}" type="datetimeFigureOut">
              <a:rPr lang="pl-PL" smtClean="0"/>
              <a:pPr/>
              <a:t>17.01.2022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C59981FA-7F2E-4AA3-9F51-72521423C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462ADE9-7F83-473E-941F-42811112A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12ED-3EEA-4418-BC3A-2B1ADCF59CE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5536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BC78D8-7375-4B47-913D-E46B98B8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DEBA485-86F6-4C69-9297-0156C3145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FC71-848B-46EC-8161-B03140BDDA77}" type="datetimeFigureOut">
              <a:rPr lang="pl-PL" smtClean="0"/>
              <a:pPr/>
              <a:t>17.01.2022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681B49B-592D-49D8-8186-183A45119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C21A44A-0699-4AFC-B4C2-9EA0BD71B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12ED-3EEA-4418-BC3A-2B1ADCF59CE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270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905C796B-8601-4A59-A5CF-936F72C90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FC71-848B-46EC-8161-B03140BDDA77}" type="datetimeFigureOut">
              <a:rPr lang="pl-PL" smtClean="0"/>
              <a:pPr/>
              <a:t>17.01.2022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B02C35E-1B63-4A0E-9C67-4349E1671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52B420A-ACB6-4893-9BF1-715D261F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12ED-3EEA-4418-BC3A-2B1ADCF59CE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55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D1E9AE-A673-4A27-9541-18214A7E1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B6BC981-D297-460D-8F64-995AEED7D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A63C9D2-879D-49FA-A278-9DA50F372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CA4CDC1-C239-4A54-9701-2758A78F5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FC71-848B-46EC-8161-B03140BDDA77}" type="datetimeFigureOut">
              <a:rPr lang="pl-PL" smtClean="0"/>
              <a:pPr/>
              <a:t>17.01.2022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09E2D20-A7A7-4B7B-8D05-89ADA53BC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72BD210-17B9-4DAD-A591-433B6CB3B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12ED-3EEA-4418-BC3A-2B1ADCF59CE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9557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7666C9-DD97-49CE-A433-3D2532E5A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0A9540B-C3D8-4BFB-AF23-54D6C70D9B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A531C34-928A-4782-924B-AB54CB52AC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2322138-9542-49F5-91C6-5693A5F23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FC71-848B-46EC-8161-B03140BDDA77}" type="datetimeFigureOut">
              <a:rPr lang="pl-PL" smtClean="0"/>
              <a:pPr/>
              <a:t>17.01.2022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ECA32FD-29CB-44AE-8D16-896EB1DE4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9492761-C3F3-457E-A2B3-EA87F970E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12ED-3EEA-4418-BC3A-2B1ADCF59CE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0797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290F23-5F77-4D04-9439-22DD47324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B763934-E671-4C47-8CA7-80C0574EE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D1638B2-9F42-4D2A-BDC0-5C77B2ECF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FC71-848B-46EC-8161-B03140BDDA77}" type="datetimeFigureOut">
              <a:rPr lang="pl-PL" smtClean="0"/>
              <a:pPr/>
              <a:t>17.01.2022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F352ED-1515-483C-8EB4-754E14019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0E8CB68-59AD-4B61-8675-9C2C6EF1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12ED-3EEA-4418-BC3A-2B1ADCF59CE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4813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2622B334-8904-467E-ADC6-0D1C96FA5E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E0735E2-BF99-4839-A208-EE95876B8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6544022-8897-4991-AEC5-AA22A884B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1FC71-848B-46EC-8161-B03140BDDA77}" type="datetimeFigureOut">
              <a:rPr lang="pl-PL" smtClean="0"/>
              <a:pPr/>
              <a:t>17.01.2022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37B1E94-B80B-4A92-B757-53CB34BDC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D037AC1-CE4B-4A8D-B377-222C382FC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D12ED-3EEA-4418-BC3A-2B1ADCF59CE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994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C3A1AC3-EF97-4A3F-9C85-B07F57E8A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87F9E0A-EF89-48B6-9238-694D8B988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E5D4840-69F7-46DF-9A4A-66696CF1D5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1FC71-848B-46EC-8161-B03140BDDA77}" type="datetimeFigureOut">
              <a:rPr lang="pl-PL" smtClean="0"/>
              <a:pPr/>
              <a:t>17.01.2022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B1B8AAB-C540-4BD7-8112-0B1708CEBE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542C065-424D-40BA-A21F-02686C1895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D12ED-3EEA-4418-BC3A-2B1ADCF59CE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3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4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7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CFFD71B-1E2E-4AC8-BC05-CFD6BD2CE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6544" y="1911096"/>
            <a:ext cx="8055864" cy="2076651"/>
          </a:xfrm>
        </p:spPr>
        <p:txBody>
          <a:bodyPr anchor="b">
            <a:normAutofit/>
          </a:bodyPr>
          <a:lstStyle/>
          <a:p>
            <a:r>
              <a:rPr lang="pl-PL" sz="6100" b="1" i="0" u="none" strike="noStrike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Ustawa o ochotniczych strażach pożarnych</a:t>
            </a:r>
            <a:endParaRPr lang="pl-PL" sz="61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1233ECC-EA13-4B87-86C4-241F0DC280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7832" y="4353507"/>
            <a:ext cx="5733288" cy="932688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Wietrzychowice, 17 stycznia 2022 r.</a:t>
            </a:r>
          </a:p>
          <a:p>
            <a:r>
              <a:rPr lang="pl-PL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Urząd Gminy Wietrzychowice</a:t>
            </a:r>
          </a:p>
        </p:txBody>
      </p:sp>
      <p:sp>
        <p:nvSpPr>
          <p:cNvPr id="44" name="sketch line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35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F95E78D-DF81-4214-9AE8-6D3C9CCE9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16 </a:t>
            </a:r>
            <a:b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kolejne </a:t>
            </a:r>
            <a:b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(dodatek do emerytury)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F87FED-0C54-4F18-BC20-F9D4A45E8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2995" y="591344"/>
            <a:ext cx="7549428" cy="5585619"/>
          </a:xfrm>
        </p:spPr>
        <p:txBody>
          <a:bodyPr anchor="ctr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200" b="1" i="0" u="none" strike="noStrike" baseline="0" dirty="0">
                <a:latin typeface="Times New Roman"/>
                <a:cs typeface="Times New Roman"/>
              </a:rPr>
              <a:t>Art. 16.</a:t>
            </a:r>
            <a:r>
              <a:rPr lang="pl-PL" sz="2200" b="1" dirty="0">
                <a:latin typeface="Times New Roman"/>
                <a:cs typeface="Times New Roman"/>
              </a:rPr>
              <a:t> </a:t>
            </a:r>
            <a:endParaRPr lang="pl-PL" sz="2200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l-PL" sz="2200" b="0" i="0" u="none" strike="noStrike" baseline="0" dirty="0">
                <a:latin typeface="Times New Roman"/>
                <a:cs typeface="Times New Roman"/>
              </a:rPr>
              <a:t>Strażakowi ratownikowi OSP przysługuje świadczenie ratownicze z tytułu wysługi lat w ochotniczej straży pożarnej </a:t>
            </a:r>
            <a:r>
              <a:rPr lang="pl-PL" sz="2200" b="1" i="0" u="none" strike="noStrike" baseline="0" dirty="0">
                <a:latin typeface="Times New Roman"/>
                <a:cs typeface="Times New Roman"/>
              </a:rPr>
              <a:t>w wysokości 200 zł</a:t>
            </a:r>
            <a:r>
              <a:rPr lang="pl-PL" sz="2200" b="0" i="0" u="none" strike="noStrike" baseline="0" dirty="0">
                <a:latin typeface="Times New Roman"/>
                <a:cs typeface="Times New Roman"/>
              </a:rPr>
              <a:t>.</a:t>
            </a:r>
            <a:br>
              <a:rPr lang="pl-PL" sz="2200" dirty="0">
                <a:latin typeface="Times New Roman"/>
                <a:cs typeface="Times New Roman"/>
              </a:rPr>
            </a:br>
            <a:endParaRPr lang="pl-PL" sz="2200" b="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l-PL" sz="2200" b="0" i="0" u="none" strike="noStrike" baseline="0" dirty="0">
                <a:latin typeface="Times New Roman"/>
                <a:cs typeface="Times New Roman"/>
              </a:rPr>
              <a:t>Prawo do świadczenia ratowniczego przysługuje strażakowi ratownikowi OSP, który: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200" dirty="0">
                <a:latin typeface="Times New Roman"/>
                <a:cs typeface="Times New Roman"/>
              </a:rPr>
              <a:t>    </a:t>
            </a:r>
            <a:r>
              <a:rPr lang="pl-PL" sz="2200" b="0" i="0" u="none" strike="noStrike" baseline="0" dirty="0">
                <a:latin typeface="Times New Roman"/>
                <a:cs typeface="Times New Roman"/>
              </a:rPr>
              <a:t>1) </a:t>
            </a:r>
            <a:r>
              <a:rPr lang="pl-PL" sz="2200" b="1" i="0" u="none" strike="noStrike" baseline="0" dirty="0">
                <a:latin typeface="Times New Roman"/>
                <a:cs typeface="Times New Roman"/>
              </a:rPr>
              <a:t>czynnie</a:t>
            </a:r>
            <a:r>
              <a:rPr lang="pl-PL" sz="2200" b="0" i="0" u="none" strike="noStrike" baseline="0" dirty="0">
                <a:latin typeface="Times New Roman"/>
                <a:cs typeface="Times New Roman"/>
              </a:rPr>
              <a:t> uczestniczył w działaniach ratowniczych lub </a:t>
            </a:r>
            <a:br>
              <a:rPr lang="pl-PL" sz="2200" dirty="0">
                <a:latin typeface="Times New Roman"/>
                <a:cs typeface="Times New Roman"/>
              </a:rPr>
            </a:br>
            <a:r>
              <a:rPr lang="pl-PL" sz="2200" dirty="0">
                <a:latin typeface="Times New Roman"/>
                <a:cs typeface="Times New Roman"/>
              </a:rPr>
              <a:t>        </a:t>
            </a:r>
            <a:r>
              <a:rPr lang="pl-PL" sz="2200" b="0" i="0" u="none" strike="noStrike" baseline="0" dirty="0">
                <a:latin typeface="Times New Roman"/>
                <a:cs typeface="Times New Roman"/>
              </a:rPr>
              <a:t>akcjach ratowniczych: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200" b="0" i="0" u="none" strike="noStrike" baseline="0" dirty="0">
                <a:latin typeface="Times New Roman"/>
                <a:cs typeface="Times New Roman"/>
              </a:rPr>
              <a:t>	a) w przypadku </a:t>
            </a:r>
            <a:r>
              <a:rPr lang="pl-PL" sz="2200" b="1" i="0" u="none" strike="noStrike" baseline="0" dirty="0">
                <a:latin typeface="Times New Roman"/>
                <a:cs typeface="Times New Roman"/>
              </a:rPr>
              <a:t>mężczyzn</a:t>
            </a:r>
            <a:r>
              <a:rPr lang="pl-PL" sz="2200" b="0" i="0" u="none" strike="noStrike" baseline="0" dirty="0">
                <a:latin typeface="Times New Roman"/>
                <a:cs typeface="Times New Roman"/>
              </a:rPr>
              <a:t> – przez co najmniej </a:t>
            </a:r>
            <a:r>
              <a:rPr lang="pl-PL" sz="2200" b="1" i="0" u="none" strike="noStrike" baseline="0" dirty="0">
                <a:latin typeface="Times New Roman"/>
                <a:cs typeface="Times New Roman"/>
              </a:rPr>
              <a:t>25 lat</a:t>
            </a:r>
            <a:r>
              <a:rPr lang="pl-PL" sz="2200" b="0" i="0" u="none" strike="noStrike" baseline="0" dirty="0">
                <a:latin typeface="Times New Roman"/>
                <a:cs typeface="Times New Roman"/>
              </a:rPr>
              <a:t>,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200" b="0" i="0" u="none" strike="noStrike" baseline="0" dirty="0">
                <a:latin typeface="Times New Roman"/>
                <a:cs typeface="Times New Roman"/>
              </a:rPr>
              <a:t>	b) w przypadku </a:t>
            </a:r>
            <a:r>
              <a:rPr lang="pl-PL" sz="2200" b="1" i="0" u="none" strike="noStrike" baseline="0" dirty="0">
                <a:latin typeface="Times New Roman"/>
                <a:cs typeface="Times New Roman"/>
              </a:rPr>
              <a:t>kobiet</a:t>
            </a:r>
            <a:r>
              <a:rPr lang="pl-PL" sz="2200" b="0" i="0" u="none" strike="noStrike" baseline="0" dirty="0">
                <a:latin typeface="Times New Roman"/>
                <a:cs typeface="Times New Roman"/>
              </a:rPr>
              <a:t> – przez co najmniej </a:t>
            </a:r>
            <a:r>
              <a:rPr lang="pl-PL" sz="2200" b="1" i="0" u="none" strike="noStrike" baseline="0" dirty="0">
                <a:latin typeface="Times New Roman"/>
                <a:cs typeface="Times New Roman"/>
              </a:rPr>
              <a:t>20 lat </a:t>
            </a:r>
            <a:r>
              <a:rPr lang="pl-PL" sz="2200" b="0" i="0" u="none" strike="noStrike" baseline="0" dirty="0">
                <a:latin typeface="Times New Roman"/>
                <a:cs typeface="Times New Roman"/>
              </a:rPr>
              <a:t>oraz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200" dirty="0">
                <a:latin typeface="Times New Roman"/>
                <a:cs typeface="Times New Roman"/>
              </a:rPr>
              <a:t>   </a:t>
            </a:r>
            <a:r>
              <a:rPr lang="pl-PL" sz="2200" b="0" i="0" u="none" strike="noStrike" baseline="0" dirty="0">
                <a:latin typeface="Times New Roman"/>
                <a:cs typeface="Times New Roman"/>
              </a:rPr>
              <a:t> 2) </a:t>
            </a:r>
            <a:r>
              <a:rPr lang="pl-PL" sz="2200" b="1" i="0" u="none" strike="noStrike" baseline="0" dirty="0">
                <a:latin typeface="Times New Roman"/>
                <a:cs typeface="Times New Roman"/>
              </a:rPr>
              <a:t>osiągnął</a:t>
            </a:r>
            <a:r>
              <a:rPr lang="pl-PL" sz="2200" b="0" i="0" u="none" strike="noStrike" baseline="0" dirty="0">
                <a:latin typeface="Times New Roman"/>
                <a:cs typeface="Times New Roman"/>
              </a:rPr>
              <a:t>: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200" b="0" i="0" u="none" strike="noStrike" baseline="0" dirty="0">
                <a:latin typeface="Times New Roman"/>
                <a:cs typeface="Times New Roman"/>
              </a:rPr>
              <a:t>	a) w przypadku mężczyzn – 65. rok życia,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200" b="0" i="0" u="none" strike="noStrike" baseline="0" dirty="0">
                <a:latin typeface="Times New Roman"/>
                <a:cs typeface="Times New Roman"/>
              </a:rPr>
              <a:t>	b) w przypadku kobiet – 60. rok życia.</a:t>
            </a:r>
          </a:p>
        </p:txBody>
      </p:sp>
    </p:spTree>
    <p:extLst>
      <p:ext uri="{BB962C8B-B14F-4D97-AF65-F5344CB8AC3E}">
        <p14:creationId xmlns:p14="http://schemas.microsoft.com/office/powerpoint/2010/main" val="52674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F95E78D-DF81-4214-9AE8-6D3C9CCE9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16 </a:t>
            </a:r>
            <a:b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kolejne </a:t>
            </a:r>
            <a:b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(dodatek do emerytury)</a:t>
            </a: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DF87FED-0C54-4F18-BC20-F9D4A45E8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527" y="55563"/>
            <a:ext cx="7061272" cy="6359524"/>
          </a:xfrm>
        </p:spPr>
        <p:txBody>
          <a:bodyPr anchor="ctr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400" b="1" i="0" u="none" strike="noStrike" baseline="0" dirty="0">
                <a:latin typeface="Times New Roman"/>
                <a:cs typeface="Times New Roman"/>
              </a:rPr>
              <a:t>Art. 16.</a:t>
            </a:r>
            <a:r>
              <a:rPr lang="pl-PL" sz="2400" b="1" dirty="0">
                <a:latin typeface="Times New Roman"/>
                <a:cs typeface="Times New Roman"/>
              </a:rPr>
              <a:t> </a:t>
            </a:r>
            <a:endParaRPr lang="pl-PL" sz="2400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400" b="0" i="0" u="none" strike="noStrike" baseline="0" dirty="0">
                <a:latin typeface="Times New Roman"/>
                <a:cs typeface="Times New Roman"/>
              </a:rPr>
              <a:t>3. Przez </a:t>
            </a:r>
            <a:r>
              <a:rPr lang="pl-PL" sz="2400" b="1" i="0" u="none" strike="noStrike" baseline="0" dirty="0">
                <a:latin typeface="Times New Roman"/>
                <a:cs typeface="Times New Roman"/>
              </a:rPr>
              <a:t>czynne uczestnictwo </a:t>
            </a:r>
            <a:r>
              <a:rPr lang="pl-PL" sz="2400" b="0" i="0" u="none" strike="noStrike" baseline="0" dirty="0">
                <a:latin typeface="Times New Roman"/>
                <a:cs typeface="Times New Roman"/>
              </a:rPr>
              <a:t>należy rozumieć bezpośredni </a:t>
            </a:r>
            <a:r>
              <a:rPr lang="pl-PL" sz="2400" b="1" i="0" u="none" strike="noStrike" baseline="0" dirty="0">
                <a:latin typeface="Times New Roman"/>
                <a:cs typeface="Times New Roman"/>
              </a:rPr>
              <a:t>udział co najmniej raz w roku </a:t>
            </a:r>
            <a:br>
              <a:rPr lang="pl-PL" sz="2400" b="1" i="0" u="none" strike="noStrike" baseline="0" dirty="0">
                <a:latin typeface="Times New Roman"/>
                <a:cs typeface="Times New Roman"/>
              </a:rPr>
            </a:br>
            <a:r>
              <a:rPr lang="pl-PL" sz="2400" b="0" i="0" u="none" strike="noStrike" baseline="0" dirty="0">
                <a:latin typeface="Times New Roman"/>
                <a:cs typeface="Times New Roman"/>
              </a:rPr>
              <a:t>w działaniach ratowniczych lub akcjach ratowniczych.</a:t>
            </a:r>
            <a:br>
              <a:rPr lang="pl-PL" sz="2400" dirty="0">
                <a:latin typeface="Times New Roman"/>
                <a:cs typeface="Times New Roman"/>
              </a:rPr>
            </a:br>
            <a:endParaRPr lang="pl-PL" sz="2400" b="0" i="0" u="none" strike="noStrike" baseline="0" dirty="0">
              <a:latin typeface="Times New Roman"/>
              <a:cs typeface="Times New Roman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400" b="0" i="0" u="none" strike="noStrike" baseline="0" dirty="0">
                <a:latin typeface="Times New Roman"/>
                <a:cs typeface="Times New Roman"/>
              </a:rPr>
              <a:t>4. Ewidencję udziału strażaków ratowników OSP </a:t>
            </a:r>
            <a:br>
              <a:rPr lang="pl-PL" sz="2400" b="0" i="0" u="none" strike="noStrike" baseline="0" dirty="0">
                <a:latin typeface="Times New Roman"/>
                <a:cs typeface="Times New Roman"/>
              </a:rPr>
            </a:br>
            <a:r>
              <a:rPr lang="pl-PL" sz="2400" b="0" i="0" u="none" strike="noStrike" baseline="0" dirty="0">
                <a:latin typeface="Times New Roman"/>
                <a:cs typeface="Times New Roman"/>
              </a:rPr>
              <a:t>w działaniach ratowniczych lub akcjach ratowniczych, obejmującą datę, numer i miejsce podjętych działań ratowniczych lub akcji ratowniczych oraz imienny wykaz ich uczestników, prowadzi właściwy komendant powiatowy (miejski) Państwowej Straży</a:t>
            </a:r>
            <a:r>
              <a:rPr lang="pl-PL" sz="2400" dirty="0">
                <a:latin typeface="Times New Roman"/>
                <a:cs typeface="Times New Roman"/>
              </a:rPr>
              <a:t> </a:t>
            </a:r>
            <a:r>
              <a:rPr lang="pl-PL" sz="2400" b="0" i="0" u="none" strike="noStrike" baseline="0" dirty="0">
                <a:latin typeface="Times New Roman"/>
                <a:cs typeface="Times New Roman"/>
              </a:rPr>
              <a:t>Pożarnej.</a:t>
            </a:r>
            <a:br>
              <a:rPr lang="pl-PL" sz="2400" dirty="0">
                <a:latin typeface="Times New Roman"/>
                <a:cs typeface="Times New Roman"/>
              </a:rPr>
            </a:br>
            <a:endParaRPr lang="pl-PL" sz="2400" b="0" i="0" u="none" strike="noStrike" baseline="0" dirty="0">
              <a:latin typeface="Times New Roman"/>
              <a:cs typeface="Times New Roman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400" b="0" i="0" u="none" strike="noStrike" baseline="0" dirty="0">
                <a:latin typeface="Times New Roman"/>
                <a:cs typeface="Times New Roman"/>
              </a:rPr>
              <a:t>5. Przy naliczaniu okresu czynnego uczestnictwa </a:t>
            </a:r>
            <a:br>
              <a:rPr lang="pl-PL" sz="2400" b="0" i="0" u="none" strike="noStrike" baseline="0" dirty="0">
                <a:latin typeface="Times New Roman"/>
                <a:cs typeface="Times New Roman"/>
              </a:rPr>
            </a:br>
            <a:r>
              <a:rPr lang="pl-PL" sz="2400" b="0" i="0" u="none" strike="noStrike" baseline="0" dirty="0">
                <a:latin typeface="Times New Roman"/>
                <a:cs typeface="Times New Roman"/>
              </a:rPr>
              <a:t>w działaniach ratowniczych nie jest wymagane zachowanie ciągłości wysługi lat w ochotniczej straży pożarnej.</a:t>
            </a:r>
            <a:endParaRPr lang="pl-PL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2674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2D9CF00-61B5-47F6-9EA8-7F5E60EEF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50 </a:t>
            </a:r>
            <a:b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(dodatek do emerytury c.d.)</a:t>
            </a: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D058CD-A74D-4516-84C2-DD5D24F5C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4402" y="460376"/>
            <a:ext cx="7418459" cy="5847556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300" b="1" i="0" u="none" strike="noStrike" baseline="0" dirty="0">
                <a:latin typeface="TimesNewRoman"/>
              </a:rPr>
              <a:t>Ust.1. </a:t>
            </a:r>
            <a:r>
              <a:rPr lang="pl-PL" sz="2300" b="0" i="0" u="none" strike="noStrike" baseline="0" dirty="0">
                <a:latin typeface="TimesNewRoman"/>
              </a:rPr>
              <a:t>Członkom ochotniczych straży pożarnych, o których mowa w art. 19 ustawy z dnia 24 sierpnia 1991 r. o ochronie przeciwpożarowej w brzmieniu obowiązującym przed dniem wejścia w życie niniejszej ustawy, (…) , przysługuje świadczenie ratownicze, o którym mowa w art. 16.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pl-PL" sz="2300" b="0" i="0" u="none" strike="noStrike" baseline="0" dirty="0">
              <a:latin typeface="TimesNewRoman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300" b="1" dirty="0">
                <a:latin typeface="TimesNewRoman"/>
              </a:rPr>
              <a:t>Ust. 3. </a:t>
            </a:r>
            <a:r>
              <a:rPr lang="pl-PL" sz="2300" b="0" i="0" u="none" strike="noStrike" baseline="0" dirty="0">
                <a:latin typeface="TimesNewRoman"/>
              </a:rPr>
              <a:t>Potwierdzeniem bezpośredniego udziału </a:t>
            </a:r>
            <a:br>
              <a:rPr lang="pl-PL" sz="2300" b="0" i="0" u="none" strike="noStrike" baseline="0" dirty="0">
                <a:latin typeface="TimesNewRoman"/>
              </a:rPr>
            </a:br>
            <a:r>
              <a:rPr lang="pl-PL" sz="2300" b="0" i="0" u="none" strike="noStrike" baseline="0" dirty="0">
                <a:latin typeface="TimesNewRoman"/>
              </a:rPr>
              <a:t>           w działaniach ratowniczych jest:</a:t>
            </a:r>
          </a:p>
          <a:p>
            <a:pPr marL="71755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2300" dirty="0">
                <a:latin typeface="TimesNewRoman"/>
              </a:rPr>
              <a:t> </a:t>
            </a:r>
            <a:r>
              <a:rPr lang="pl-PL" sz="2300" b="0" i="0" u="none" strike="noStrike" baseline="0" dirty="0">
                <a:latin typeface="TimesNewRoman"/>
              </a:rPr>
              <a:t>od 1 stycznia 2022 r. – dokumentacja prowadzona przez Państwową Straż Pożarną;</a:t>
            </a:r>
          </a:p>
          <a:p>
            <a:pPr marL="71755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2300" dirty="0">
                <a:latin typeface="TimesNewRoman"/>
              </a:rPr>
              <a:t> </a:t>
            </a:r>
            <a:r>
              <a:rPr lang="pl-PL" sz="2300" b="0" i="0" u="none" strike="noStrike" baseline="0" dirty="0">
                <a:latin typeface="TimesNewRoman"/>
              </a:rPr>
              <a:t>od 1 stycznia 2012 r. do 31 grudnia 2021 r. – dokumentacja prowadzona przez Państwową Straż Pożarną lub pisemne oświadczenie 3 świadków, zgodnie z zasadami określonymi w ust. 4 i 5;</a:t>
            </a:r>
          </a:p>
          <a:p>
            <a:pPr marL="71755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2300" dirty="0">
                <a:latin typeface="TimesNewRoman"/>
              </a:rPr>
              <a:t> </a:t>
            </a:r>
            <a:r>
              <a:rPr lang="pl-PL" sz="2300" b="0" i="0" u="none" strike="noStrike" baseline="0" dirty="0">
                <a:latin typeface="TimesNewRoman"/>
              </a:rPr>
              <a:t>do 31 grudnia 2011 r. – pisemne oświadczenie </a:t>
            </a:r>
            <a:br>
              <a:rPr lang="pl-PL" sz="2300" dirty="0">
                <a:latin typeface="TimesNewRoman"/>
              </a:rPr>
            </a:br>
            <a:r>
              <a:rPr lang="pl-PL" sz="2300" b="0" i="0" u="none" strike="noStrike" baseline="0" dirty="0">
                <a:latin typeface="TimesNewRoman"/>
              </a:rPr>
              <a:t>3 świadków, zgodnie z zasadami określonymi</a:t>
            </a:r>
            <a:br>
              <a:rPr lang="pl-PL" sz="2300" dirty="0">
                <a:latin typeface="TimesNewRoman"/>
              </a:rPr>
            </a:br>
            <a:r>
              <a:rPr lang="pl-PL" sz="2300" b="0" i="0" u="none" strike="noStrike" baseline="0" dirty="0">
                <a:latin typeface="TimesNewRoman"/>
              </a:rPr>
              <a:t>w ust. 4 i 5.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pl-PL" sz="1300" dirty="0"/>
          </a:p>
        </p:txBody>
      </p:sp>
    </p:spTree>
    <p:extLst>
      <p:ext uri="{BB962C8B-B14F-4D97-AF65-F5344CB8AC3E}">
        <p14:creationId xmlns:p14="http://schemas.microsoft.com/office/powerpoint/2010/main" val="59338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2D9CF00-61B5-47F6-9EA8-7F5E60EEF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50 </a:t>
            </a:r>
            <a:b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(dodatek do emerytury c.d.)</a:t>
            </a: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D058CD-A74D-4516-84C2-DD5D24F5C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pl-PL" sz="2400" b="0" i="0" u="none" strike="noStrike" baseline="0" dirty="0">
              <a:latin typeface="TimesNewRoman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pl-PL" sz="2400" b="0" i="0" u="none" strike="noStrike" baseline="0" dirty="0">
              <a:latin typeface="TimesNewRoman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2400" b="1" i="0" u="none" strike="noStrike" baseline="0" dirty="0">
                <a:latin typeface="TimesNewRoman"/>
              </a:rPr>
              <a:t>Ust. 4. </a:t>
            </a:r>
            <a:r>
              <a:rPr lang="pl-PL" sz="2400" b="0" i="0" u="sng" strike="noStrike" baseline="0" dirty="0">
                <a:latin typeface="TimesNewRoman"/>
              </a:rPr>
              <a:t>Świadkiem nie może być</a:t>
            </a:r>
            <a:r>
              <a:rPr lang="pl-PL" sz="2400" b="0" i="0" u="none" strike="noStrike" baseline="0" dirty="0">
                <a:latin typeface="TimesNewRoman"/>
              </a:rPr>
              <a:t>:</a:t>
            </a:r>
          </a:p>
          <a:p>
            <a:pPr marL="71755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2400" dirty="0">
                <a:latin typeface="TimesNewRoman"/>
              </a:rPr>
              <a:t> </a:t>
            </a:r>
            <a:r>
              <a:rPr lang="pl-PL" sz="2400" b="0" i="0" u="none" strike="noStrike" baseline="0" dirty="0">
                <a:latin typeface="TimesNewRoman"/>
              </a:rPr>
              <a:t>małżonek, rodzeństwo, wstępny (</a:t>
            </a:r>
            <a:r>
              <a:rPr lang="pl-PL" sz="2400" b="0" i="1" u="none" strike="noStrike" baseline="0" dirty="0">
                <a:latin typeface="TimesNewRoman"/>
              </a:rPr>
              <a:t>czyli rodzice, dziadkowie, pradziadkowie</a:t>
            </a:r>
            <a:r>
              <a:rPr lang="pl-PL" sz="2400" b="0" i="0" u="none" strike="noStrike" baseline="0" dirty="0">
                <a:latin typeface="TimesNewRoman"/>
              </a:rPr>
              <a:t>), zstępny (</a:t>
            </a:r>
            <a:r>
              <a:rPr lang="pl-PL" sz="2400" b="0" i="1" u="none" strike="noStrike" baseline="0" dirty="0">
                <a:latin typeface="TimesNewRoman"/>
              </a:rPr>
              <a:t>czyli dzieci, wnuki, prawnuki</a:t>
            </a:r>
            <a:r>
              <a:rPr lang="pl-PL" sz="2400" b="0" i="0" u="none" strike="noStrike" baseline="0" dirty="0">
                <a:latin typeface="TimesNewRoman"/>
              </a:rPr>
              <a:t>) lub powinowaty do drugiego stopnia wnioskodawcy;</a:t>
            </a:r>
          </a:p>
          <a:p>
            <a:pPr marL="71755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2400" dirty="0">
                <a:latin typeface="TimesNewRoman"/>
              </a:rPr>
              <a:t> </a:t>
            </a:r>
            <a:r>
              <a:rPr lang="pl-PL" sz="2400" b="0" i="0" u="none" strike="noStrike" baseline="0" dirty="0">
                <a:latin typeface="TimesNewRoman"/>
              </a:rPr>
              <a:t>osoba związana z wnioskodawcą tytułem przysposobienia, opieki lub kurateli;</a:t>
            </a:r>
          </a:p>
          <a:p>
            <a:pPr marL="71755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2400" dirty="0">
                <a:latin typeface="TimesNewRoman"/>
              </a:rPr>
              <a:t> </a:t>
            </a:r>
            <a:r>
              <a:rPr lang="pl-PL" sz="2400" b="0" i="0" u="none" strike="noStrike" baseline="0" dirty="0">
                <a:latin typeface="TimesNewRoman"/>
              </a:rPr>
              <a:t>osoba pozostająca wobec wnioskodawcy </a:t>
            </a:r>
            <a:br>
              <a:rPr lang="pl-PL" sz="2400" b="0" i="0" u="none" strike="noStrike" baseline="0" dirty="0">
                <a:latin typeface="TimesNewRoman"/>
              </a:rPr>
            </a:br>
            <a:r>
              <a:rPr lang="pl-PL" sz="2400" b="0" i="0" u="none" strike="noStrike" baseline="0" dirty="0">
                <a:latin typeface="TimesNewRoman"/>
              </a:rPr>
              <a:t>w stosunku podrzędności służbowej;</a:t>
            </a:r>
          </a:p>
          <a:p>
            <a:pPr marL="717550"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</a:pPr>
            <a:r>
              <a:rPr lang="pl-PL" sz="2400" dirty="0">
                <a:latin typeface="TimesNewRoman"/>
              </a:rPr>
              <a:t> </a:t>
            </a:r>
            <a:r>
              <a:rPr lang="pl-PL" sz="2400" b="0" i="0" u="none" strike="noStrike" baseline="0" dirty="0">
                <a:latin typeface="TimesNewRoman"/>
              </a:rPr>
              <a:t>osoba skazana prawomocnym wyrokiem sądu za popełnione umyślnie przestępstwo ścigane </a:t>
            </a:r>
            <a:br>
              <a:rPr lang="pl-PL" sz="2400" b="0" i="0" u="none" strike="noStrike" baseline="0" dirty="0">
                <a:latin typeface="TimesNewRoman"/>
              </a:rPr>
            </a:br>
            <a:r>
              <a:rPr lang="pl-PL" sz="2400" b="0" i="0" u="none" strike="noStrike" baseline="0" dirty="0">
                <a:latin typeface="TimesNewRoman"/>
              </a:rPr>
              <a:t>z oskarżenia publicznego lub przestępstwo skarbowe.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pl-PL" sz="2400" b="0" i="0" u="none" strike="noStrike" baseline="0" dirty="0">
              <a:latin typeface="TimesNewRoman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pl-PL" sz="2400" dirty="0">
              <a:latin typeface="TimesNewRoman"/>
            </a:endParaRPr>
          </a:p>
        </p:txBody>
      </p:sp>
    </p:spTree>
    <p:extLst>
      <p:ext uri="{BB962C8B-B14F-4D97-AF65-F5344CB8AC3E}">
        <p14:creationId xmlns:p14="http://schemas.microsoft.com/office/powerpoint/2010/main" val="45227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2D9CF00-61B5-47F6-9EA8-7F5E60EEF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50 </a:t>
            </a:r>
            <a:b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(dodatek do emerytury c.d.)</a:t>
            </a:r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D058CD-A74D-4516-84C2-DD5D24F5CB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pl-PL" b="0" i="0" u="none" strike="noStrike" baseline="0" dirty="0">
              <a:latin typeface="TimesNewRoman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pl-PL" b="0" i="0" u="none" strike="noStrike" baseline="0" dirty="0">
              <a:latin typeface="TimesNewRoman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b="1" i="0" u="none" strike="noStrike" baseline="0" dirty="0">
                <a:latin typeface="TimesNewRoman"/>
              </a:rPr>
              <a:t>Ust. 5. </a:t>
            </a:r>
            <a:r>
              <a:rPr lang="pl-PL" b="0" i="0" u="none" strike="noStrike" baseline="0" dirty="0">
                <a:latin typeface="TimesNewRoman"/>
              </a:rPr>
              <a:t>Co najmniej </a:t>
            </a:r>
            <a:r>
              <a:rPr lang="pl-PL" b="0" i="0" u="sng" strike="noStrike" baseline="0" dirty="0">
                <a:latin typeface="TimesNewRoman"/>
              </a:rPr>
              <a:t>jednym ze świadków </a:t>
            </a:r>
            <a:r>
              <a:rPr lang="pl-PL" b="0" i="0" u="none" strike="noStrike" baseline="0" dirty="0">
                <a:latin typeface="TimesNewRoman"/>
              </a:rPr>
              <a:t>jest osoba, która pełniła funkcje publiczne lub była zatrudniona w urzędzie obsługującym organ administracji samorządowej w okresie, który ma potwierdzić bezpośredni udział wnioskodawcy w działaniach ratowniczych.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9449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511F92-D9FB-469A-A17B-5025E14096F7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51 ust. 1 (dodatek do emerytury c.d.)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0F2269D-EC3C-4739-8978-B98EBFA63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189808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indent="0" algn="just">
              <a:lnSpc>
                <a:spcPct val="125000"/>
              </a:lnSpc>
              <a:spcBef>
                <a:spcPts val="0"/>
              </a:spcBef>
              <a:buNone/>
            </a:pPr>
            <a:r>
              <a:rPr lang="pl-PL" sz="1800" b="0" i="0" u="none" strike="noStrike" baseline="0" dirty="0">
                <a:latin typeface="TimesNewRoman"/>
              </a:rPr>
              <a:t>Osobie, która złoży wniosek o przyznanie świadczenia ratowniczego </a:t>
            </a:r>
            <a:r>
              <a:rPr lang="pl-PL" sz="1800" b="0" i="0" u="sng" strike="noStrike" baseline="0" dirty="0">
                <a:latin typeface="TimesNewRoman"/>
              </a:rPr>
              <a:t>w terminie 9 miesięcy od dnia </a:t>
            </a:r>
            <a:r>
              <a:rPr lang="pl-PL" sz="1800" u="sng" dirty="0">
                <a:latin typeface="TimesNewRoman"/>
              </a:rPr>
              <a:t>wejścia </a:t>
            </a:r>
            <a:br>
              <a:rPr lang="pl-PL" sz="1800" u="sng" dirty="0">
                <a:latin typeface="TimesNewRoman"/>
              </a:rPr>
            </a:br>
            <a:r>
              <a:rPr lang="pl-PL" sz="1800" u="sng" dirty="0">
                <a:latin typeface="TimesNewRoman"/>
              </a:rPr>
              <a:t>w</a:t>
            </a:r>
            <a:r>
              <a:rPr lang="pl-PL" sz="1800" b="0" i="0" u="sng" strike="noStrike" baseline="0" dirty="0">
                <a:latin typeface="TimesNewRoman"/>
              </a:rPr>
              <a:t> życie ustawy</a:t>
            </a:r>
            <a:r>
              <a:rPr lang="pl-PL" sz="1800" b="0" i="0" u="none" strike="noStrike" baseline="0" dirty="0">
                <a:latin typeface="TimesNewRoman"/>
              </a:rPr>
              <a:t>, przyznaje się prawo do świadczenia ratowniczego od miesiąca wejścia w życie ustawy, o ile</a:t>
            </a:r>
            <a:br>
              <a:rPr lang="pl-PL" sz="1800" b="0" i="0" u="none" strike="noStrike" baseline="0" dirty="0">
                <a:latin typeface="TimesNewRoman"/>
              </a:rPr>
            </a:br>
            <a:r>
              <a:rPr lang="pl-PL" sz="1800" b="0" i="0" u="none" strike="noStrike" baseline="0" dirty="0">
                <a:latin typeface="TimesNewRoman"/>
              </a:rPr>
              <a:t>w miesiącu wejścia w życie ustawy </a:t>
            </a:r>
            <a:r>
              <a:rPr lang="pl-PL" sz="1800" b="0" i="0" u="sng" strike="noStrike" baseline="0" dirty="0">
                <a:latin typeface="TimesNewRoman"/>
              </a:rPr>
              <a:t>spełnia wszystkie niezbędne warunki do nabycia prawa </a:t>
            </a:r>
            <a:r>
              <a:rPr lang="pl-PL" sz="1800" b="0" i="0" u="none" strike="noStrike" baseline="0" dirty="0">
                <a:latin typeface="TimesNewRoman"/>
              </a:rPr>
              <a:t>do świadczenia ratowniczego.</a:t>
            </a:r>
            <a:r>
              <a:rPr lang="pl-PL" sz="1800" dirty="0">
                <a:latin typeface="TimesNewRoman"/>
              </a:rPr>
              <a:t> </a:t>
            </a:r>
            <a:r>
              <a:rPr lang="pl-PL" sz="1800" b="0" i="0" u="none" strike="noStrike" baseline="0" dirty="0">
                <a:latin typeface="TimesNewRoman"/>
              </a:rPr>
              <a:t> -</a:t>
            </a:r>
            <a:r>
              <a:rPr lang="pl-PL" sz="1800" dirty="0">
                <a:latin typeface="TimesNewRoman"/>
              </a:rPr>
              <a:t> </a:t>
            </a:r>
            <a:r>
              <a:rPr lang="pl-PL" sz="1800" b="0" i="0" u="none" strike="noStrike" baseline="0" dirty="0">
                <a:latin typeface="TimesNewRoman"/>
              </a:rPr>
              <a:t> </a:t>
            </a:r>
            <a:r>
              <a:rPr lang="pl-PL" sz="1800" b="0" i="1" u="none" strike="noStrike" baseline="0" dirty="0">
                <a:latin typeface="TimesNewRoman"/>
              </a:rPr>
              <a:t>po upływie września 2022 r. (Świadczenie ratownicze organ przyznający przyznaje od miesiąca złożenia wniosku art. 17 ust. 5)</a:t>
            </a:r>
            <a:endParaRPr lang="pl-PL" i="1" dirty="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1ADD08D4-C7DC-4EB1-9F95-3BA37D057360}"/>
              </a:ext>
            </a:extLst>
          </p:cNvPr>
          <p:cNvSpPr txBox="1">
            <a:spLocks/>
          </p:cNvSpPr>
          <p:nvPr/>
        </p:nvSpPr>
        <p:spPr>
          <a:xfrm>
            <a:off x="838200" y="4003880"/>
            <a:ext cx="10515600" cy="132556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54 ust. 1 (dodatek do emerytury c.d.)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CD9F2756-8CAE-4064-820E-AA128467B840}"/>
              </a:ext>
            </a:extLst>
          </p:cNvPr>
          <p:cNvSpPr txBox="1">
            <a:spLocks/>
          </p:cNvSpPr>
          <p:nvPr/>
        </p:nvSpPr>
        <p:spPr>
          <a:xfrm>
            <a:off x="838200" y="5329444"/>
            <a:ext cx="10515600" cy="9435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5000"/>
              </a:lnSpc>
              <a:spcBef>
                <a:spcPts val="0"/>
              </a:spcBef>
              <a:buNone/>
            </a:pPr>
            <a:r>
              <a:rPr lang="pl-PL" sz="1800" b="0" i="0" u="none" strike="noStrike" baseline="0" dirty="0">
                <a:latin typeface="TimesNewRoman"/>
              </a:rPr>
              <a:t>W okresie 2 lat od dnia wejścia w życie ustawy właściwy wójt (burmistrz, prezydent miasta) powiadamia</a:t>
            </a:r>
            <a:br>
              <a:rPr lang="pl-PL" sz="1800" b="0" i="0" u="none" strike="noStrike" baseline="0" dirty="0">
                <a:latin typeface="TimesNewRoman"/>
              </a:rPr>
            </a:br>
            <a:r>
              <a:rPr lang="pl-PL" sz="1800" b="0" i="0" u="none" strike="noStrike" baseline="0" dirty="0">
                <a:latin typeface="TimesNewRoman"/>
              </a:rPr>
              <a:t>organ wypłacający o śmierci osoby, której przyznano świadczenie ratownicze</a:t>
            </a:r>
            <a:r>
              <a:rPr lang="pl-PL" sz="1800" dirty="0">
                <a:latin typeface="TimesNewRoman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6931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2CC47B0-4E33-4E43-BE08-AF7BD6B4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pl-PL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BARDZO WAŻNE!</a:t>
            </a:r>
            <a:br>
              <a:rPr lang="pl-PL" b="1" u="sng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17 ust. 3 (dodatek do emerytury c.d.)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7A8C147-F056-4D95-B746-2B8B00DE3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0" y="1118536"/>
            <a:ext cx="5972173" cy="4889350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4000" b="1" i="0" u="none" strike="noStrike" baseline="0" dirty="0">
                <a:latin typeface="TimesNewRoman"/>
              </a:rPr>
              <a:t>Niekompletny wniosek </a:t>
            </a:r>
            <a:br>
              <a:rPr lang="pl-PL" sz="4000" b="1" i="0" u="none" strike="noStrike" baseline="0" dirty="0">
                <a:latin typeface="TimesNewRoman"/>
              </a:rPr>
            </a:br>
            <a:r>
              <a:rPr lang="pl-PL" sz="4000" b="1" i="0" u="none" strike="noStrike" baseline="0" dirty="0">
                <a:latin typeface="TimesNewRoman"/>
              </a:rPr>
              <a:t>o przyznanie świadczenia ratowniczego organ przyznający pozostawia </a:t>
            </a:r>
            <a:r>
              <a:rPr lang="pl-PL" sz="4000" b="1" i="0" u="sng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"/>
              </a:rPr>
              <a:t>bez rozpoznania</a:t>
            </a:r>
            <a:r>
              <a:rPr lang="pl-PL" sz="4000" b="1" i="0" u="none" strike="noStrike" baseline="0" dirty="0">
                <a:latin typeface="TimesNewRoman"/>
              </a:rPr>
              <a:t>.</a:t>
            </a:r>
            <a:endParaRPr lang="pl-PL" sz="4000" b="1" dirty="0">
              <a:cs typeface="Calibri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49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04F4A1-7E36-406B-AA22-5278A7C85DD0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pl-PL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Art. 17 (dodatek do emerytury c.d.)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64279D-2AA6-4311-A79F-6C5E87E8E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9"/>
            <a:ext cx="10515600" cy="2116777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2400" b="0" i="0" u="none" strike="noStrike" baseline="0" dirty="0">
                <a:latin typeface="TimesNewRoman"/>
              </a:rPr>
              <a:t>Ust. 11 Minister właściwy do spraw wewnętrznych określi, w drodze rozporządzenia, </a:t>
            </a:r>
            <a:r>
              <a:rPr lang="pl-PL" sz="2400" b="1" i="0" u="none" strike="noStrike" baseline="0" dirty="0">
                <a:latin typeface="TimesNewRoman"/>
              </a:rPr>
              <a:t>wzór wniosku </a:t>
            </a:r>
            <a:r>
              <a:rPr lang="pl-PL" sz="2400" b="0" i="0" u="none" strike="noStrike" baseline="0" dirty="0">
                <a:latin typeface="TimesNewRoman"/>
              </a:rPr>
              <a:t>o przyznanie świadczenia ratowniczego, mając na względzie konieczność zawarcia we wniosku informacji niezbędnych do ustalenia </a:t>
            </a:r>
            <a:br>
              <a:rPr lang="pl-PL" sz="2400" dirty="0">
                <a:latin typeface="TimesNewRoman"/>
              </a:rPr>
            </a:br>
            <a:r>
              <a:rPr lang="pl-PL" sz="2400" b="0" i="0" u="none" strike="noStrike" baseline="0" dirty="0">
                <a:latin typeface="TimesNewRoman"/>
              </a:rPr>
              <a:t>i wypłaty świadczenia ratowniczego.</a:t>
            </a:r>
            <a:endParaRPr lang="pl-PL" sz="2400" dirty="0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6934953E-F9E7-490B-B205-C9DDAFB3EDD2}"/>
              </a:ext>
            </a:extLst>
          </p:cNvPr>
          <p:cNvSpPr txBox="1">
            <a:spLocks/>
          </p:cNvSpPr>
          <p:nvPr/>
        </p:nvSpPr>
        <p:spPr>
          <a:xfrm>
            <a:off x="838200" y="4156843"/>
            <a:ext cx="10515600" cy="132556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>
                <a:latin typeface="Times New Roman" panose="02020603050405020304" pitchFamily="18" charset="0"/>
                <a:cs typeface="Times New Roman" panose="02020603050405020304" pitchFamily="18" charset="0"/>
              </a:rPr>
              <a:t>Art. 20 ust. 1</a:t>
            </a:r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58E6FDF8-6AEC-4E16-A5ED-5EA5DF574A78}"/>
              </a:ext>
            </a:extLst>
          </p:cNvPr>
          <p:cNvSpPr txBox="1">
            <a:spLocks/>
          </p:cNvSpPr>
          <p:nvPr/>
        </p:nvSpPr>
        <p:spPr>
          <a:xfrm>
            <a:off x="838200" y="5472654"/>
            <a:ext cx="10515600" cy="101167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2200" dirty="0">
                <a:latin typeface="TimesNewRoman"/>
              </a:rPr>
              <a:t>Kwota świadczenia ratowniczego podlega corocznej waloryzacji od dnia 1 marca.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328561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781</Words>
  <Application>Microsoft Office PowerPoint</Application>
  <PresentationFormat>Panoramiczny</PresentationFormat>
  <Paragraphs>56</Paragraphs>
  <Slides>9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TimesNewRoman</vt:lpstr>
      <vt:lpstr>Motyw pakietu Office</vt:lpstr>
      <vt:lpstr>Ustawa o ochotniczych strażach pożarnych</vt:lpstr>
      <vt:lpstr>Art. 16  i kolejne  (dodatek do emerytury)</vt:lpstr>
      <vt:lpstr>Art. 16  i kolejne  (dodatek do emerytury)</vt:lpstr>
      <vt:lpstr>Art. 50  (dodatek do emerytury c.d.)</vt:lpstr>
      <vt:lpstr>Art. 50  (dodatek do emerytury c.d.)</vt:lpstr>
      <vt:lpstr>Art. 50  (dodatek do emerytury c.d.)</vt:lpstr>
      <vt:lpstr>Art. 51 ust. 1 (dodatek do emerytury c.d.)</vt:lpstr>
      <vt:lpstr>BARDZO WAŻNE!  Art. 17 ust. 3 (dodatek do emerytury c.d.)</vt:lpstr>
      <vt:lpstr>Art. 17 (dodatek do emerytury c.d.)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Ustawa o ochotniczych strażach pożarnych</dc:title>
  <dc:creator>3538</dc:creator>
  <cp:lastModifiedBy>Małgorzata Marek</cp:lastModifiedBy>
  <cp:revision>277</cp:revision>
  <cp:lastPrinted>2022-01-17T08:07:00Z</cp:lastPrinted>
  <dcterms:created xsi:type="dcterms:W3CDTF">2022-01-14T11:04:07Z</dcterms:created>
  <dcterms:modified xsi:type="dcterms:W3CDTF">2022-01-17T11:30:03Z</dcterms:modified>
</cp:coreProperties>
</file>