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8" r:id="rId1"/>
  </p:sldMasterIdLst>
  <p:sldIdLst>
    <p:sldId id="256" r:id="rId2"/>
    <p:sldId id="271" r:id="rId3"/>
    <p:sldId id="275" r:id="rId4"/>
    <p:sldId id="273" r:id="rId5"/>
    <p:sldId id="259" r:id="rId6"/>
    <p:sldId id="257" r:id="rId7"/>
    <p:sldId id="263" r:id="rId8"/>
    <p:sldId id="258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744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987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90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4451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94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829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512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8818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5666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570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912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2DC9765-14BE-4351-9394-17D5D305EA24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AFB6B16-3258-412F-AD5B-5596272C7E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3500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9" r:id="rId1"/>
    <p:sldLayoutId id="2147484270" r:id="rId2"/>
    <p:sldLayoutId id="2147484271" r:id="rId3"/>
    <p:sldLayoutId id="2147484272" r:id="rId4"/>
    <p:sldLayoutId id="2147484273" r:id="rId5"/>
    <p:sldLayoutId id="2147484274" r:id="rId6"/>
    <p:sldLayoutId id="2147484275" r:id="rId7"/>
    <p:sldLayoutId id="2147484276" r:id="rId8"/>
    <p:sldLayoutId id="2147484277" r:id="rId9"/>
    <p:sldLayoutId id="2147484278" r:id="rId10"/>
    <p:sldLayoutId id="214748427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00200" y="1148080"/>
            <a:ext cx="8991600" cy="2884584"/>
          </a:xfrm>
        </p:spPr>
        <p:txBody>
          <a:bodyPr/>
          <a:lstStyle/>
          <a:p>
            <a:r>
              <a:rPr lang="pl-PL" dirty="0" smtClean="0"/>
              <a:t>Dzień Bociana Białego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 smtClean="0">
                <a:solidFill>
                  <a:schemeClr val="bg1"/>
                </a:solidFill>
              </a:rPr>
              <a:t>31 maja 2026r.</a:t>
            </a:r>
            <a:endParaRPr lang="pl-PL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456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26160" y="934720"/>
            <a:ext cx="10149840" cy="5191760"/>
          </a:xfrm>
        </p:spPr>
        <p:txBody>
          <a:bodyPr>
            <a:normAutofit/>
          </a:bodyPr>
          <a:lstStyle/>
          <a:p>
            <a:r>
              <a:rPr lang="pl-PL" sz="2600" dirty="0"/>
              <a:t>Bocian biały jest gatunkiem podlegającym w Polsce ochronie ścisłej </a:t>
            </a:r>
            <a:r>
              <a:rPr lang="pl-PL" sz="2600" dirty="0" smtClean="0"/>
              <a:t>i </a:t>
            </a:r>
            <a:r>
              <a:rPr lang="pl-PL" sz="2600" dirty="0"/>
              <a:t>wymagającym ochrony czynnej. Figuruje on w załączniku I Dyrektywy 2009/147/WE </a:t>
            </a:r>
            <a:r>
              <a:rPr lang="pl-PL" sz="2600" dirty="0" smtClean="0"/>
              <a:t>w </a:t>
            </a:r>
            <a:r>
              <a:rPr lang="pl-PL" sz="2600" dirty="0"/>
              <a:t>sprawie ochrony dzikiego ptactwa, (Dyrektywy ptasiej) i jest przedmiotem ochrony w ramach sieci Natura </a:t>
            </a:r>
            <a:r>
              <a:rPr lang="pl-PL" sz="2600" dirty="0" smtClean="0"/>
              <a:t>2000. Dnia </a:t>
            </a:r>
            <a:r>
              <a:rPr lang="pl-PL" sz="2600" dirty="0"/>
              <a:t>31 maja obchodzony jest Dzień Bociana </a:t>
            </a:r>
            <a:r>
              <a:rPr lang="pl-PL" sz="2600" dirty="0" smtClean="0"/>
              <a:t>Białego. Jest </a:t>
            </a:r>
            <a:r>
              <a:rPr lang="pl-PL" sz="2600" dirty="0"/>
              <a:t>to </a:t>
            </a:r>
            <a:r>
              <a:rPr lang="pl-PL" sz="2600" dirty="0" smtClean="0"/>
              <a:t>okazja </a:t>
            </a:r>
            <a:r>
              <a:rPr lang="pl-PL" sz="2600" dirty="0"/>
              <a:t>do popularyzacji </a:t>
            </a:r>
            <a:r>
              <a:rPr lang="pl-PL" sz="2600" dirty="0" smtClean="0"/>
              <a:t>wiedzy na </a:t>
            </a:r>
            <a:r>
              <a:rPr lang="pl-PL" sz="2600" dirty="0"/>
              <a:t>temat życia bocianów</a:t>
            </a:r>
            <a:r>
              <a:rPr lang="pl-PL" sz="2600" dirty="0" smtClean="0"/>
              <a:t>.</a:t>
            </a:r>
          </a:p>
          <a:p>
            <a:r>
              <a:rPr lang="pl-PL" sz="2600" dirty="0"/>
              <a:t>Atrakcyjne żerowiska dla bocianów to żyzne łąki, obrzeża stawów, tereny zalewowe rzek. Bociany lubią też żerować na pastwiskach, wśród pasących się tam zwierząt. Żerują również na polach, podczas orki i żniw kiedy znacznie łatwiej o zdobycz. Bocian biały jest mięsożercą, żywi się owadami, rybami, płazami, gadami, małymi ssakami i ptakami. Co prawda nie pogardzą ropuchą, ale zdecydowanie wolą owady.</a:t>
            </a:r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67632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68400" y="314960"/>
            <a:ext cx="9977120" cy="6461760"/>
          </a:xfrm>
        </p:spPr>
        <p:txBody>
          <a:bodyPr>
            <a:normAutofit/>
          </a:bodyPr>
          <a:lstStyle/>
          <a:p>
            <a:r>
              <a:rPr lang="pl-PL" sz="2600" dirty="0"/>
              <a:t>W naszym kraju najwięcej bocianów białych zasiedla Warmię i Mazury. Na powierzchni prawie 150 tys. hektarów rozciąga się specjalny obszar ochrony ptaków Natura 2000 Ostoja Warmińska. Populacja bociana na terenie ostoi osiąga największe zagęszczenie – 71 par na 100 km2. </a:t>
            </a:r>
            <a:endParaRPr lang="pl-PL" sz="2600" dirty="0" smtClean="0"/>
          </a:p>
          <a:p>
            <a:r>
              <a:rPr lang="pl-PL" sz="2600" dirty="0" smtClean="0"/>
              <a:t>Bocian </a:t>
            </a:r>
            <a:r>
              <a:rPr lang="pl-PL" sz="2600" dirty="0"/>
              <a:t>biały gniazduje w Europie, Azji i na południu Afryki. Przeloty na zimowiska tych ptaków odbywają się dwiema trasami. Bociany z Europy zachodniej lecą przez Gibraltar, a nasze polskie i gniazdujące dalej na wschodzie i południu kontynentu – przez Bosfor.</a:t>
            </a:r>
          </a:p>
          <a:p>
            <a:r>
              <a:rPr lang="pl-PL" sz="2600" dirty="0"/>
              <a:t>Pierwsze </a:t>
            </a:r>
            <a:r>
              <a:rPr lang="pl-PL" sz="2600" dirty="0" smtClean="0"/>
              <a:t>bociany pojawiają </a:t>
            </a:r>
            <a:r>
              <a:rPr lang="pl-PL" sz="2600" dirty="0"/>
              <a:t>się już pod koniec lutego, </a:t>
            </a:r>
            <a:r>
              <a:rPr lang="pl-PL" sz="2600" dirty="0" smtClean="0"/>
              <a:t>ale </a:t>
            </a:r>
            <a:r>
              <a:rPr lang="pl-PL" sz="2600" dirty="0"/>
              <a:t>najczęściej w</a:t>
            </a:r>
            <a:r>
              <a:rPr lang="pl-PL" sz="2600" dirty="0" smtClean="0"/>
              <a:t> drugiej połowie </a:t>
            </a:r>
            <a:r>
              <a:rPr lang="pl-PL" sz="2600" dirty="0"/>
              <a:t>marca i </a:t>
            </a:r>
            <a:r>
              <a:rPr lang="pl-PL" sz="2600" dirty="0" smtClean="0"/>
              <a:t>do połowy </a:t>
            </a:r>
            <a:r>
              <a:rPr lang="pl-PL" sz="2600" dirty="0"/>
              <a:t>kwietnia. Samiec oznajmia zajęcie gniazda typowym dla bocianów </a:t>
            </a:r>
            <a:r>
              <a:rPr lang="pl-PL" sz="2600" dirty="0" smtClean="0"/>
              <a:t>klekotaniem</a:t>
            </a:r>
            <a:r>
              <a:rPr lang="pl-PL" sz="2600" dirty="0"/>
              <a:t>. </a:t>
            </a:r>
            <a:r>
              <a:rPr lang="pl-PL" sz="2600" dirty="0" smtClean="0"/>
              <a:t>Bociany </a:t>
            </a:r>
            <a:r>
              <a:rPr lang="pl-PL" sz="2600" dirty="0"/>
              <a:t>przystępują do swoich pierwszych lęgów w wieku 4-5 lat i składają najczęściej od 3 do 5 jaj. Młode osobniki wykluwają się po ok. 33 dniach, a do momentu podejmowania prób wstawania mija jeszcze 60-65 dni.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25625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55040" y="375920"/>
            <a:ext cx="10485120" cy="5984240"/>
          </a:xfrm>
        </p:spPr>
        <p:txBody>
          <a:bodyPr>
            <a:normAutofit/>
          </a:bodyPr>
          <a:lstStyle/>
          <a:p>
            <a:r>
              <a:rPr lang="pl-PL" sz="2400" dirty="0" smtClean="0"/>
              <a:t>Niestety</a:t>
            </a:r>
            <a:r>
              <a:rPr lang="pl-PL" sz="2400" dirty="0"/>
              <a:t>, działalność człowieka może wpływać niekorzystnie na populację bocianów. </a:t>
            </a:r>
            <a:r>
              <a:rPr lang="pl-PL" sz="2400" dirty="0" smtClean="0"/>
              <a:t>Zagrożenia to: zatrucia  środkami owadobójczymi, zanikanie łąk, osuszanie </a:t>
            </a:r>
            <a:r>
              <a:rPr lang="pl-PL" sz="2400" dirty="0"/>
              <a:t>terenów podmokłych oraz ich zarastanie w wyniku zaprzestania </a:t>
            </a:r>
            <a:r>
              <a:rPr lang="pl-PL" sz="2400" dirty="0" smtClean="0"/>
              <a:t>użytkowania, napowietrzne </a:t>
            </a:r>
            <a:r>
              <a:rPr lang="pl-PL" sz="2400" dirty="0"/>
              <a:t>linie </a:t>
            </a:r>
            <a:r>
              <a:rPr lang="pl-PL" sz="2400" dirty="0" smtClean="0"/>
              <a:t>energetyczne. W </a:t>
            </a:r>
            <a:r>
              <a:rPr lang="pl-PL" sz="2400" dirty="0"/>
              <a:t>trosce o polskie </a:t>
            </a:r>
            <a:r>
              <a:rPr lang="pl-PL" sz="2400" dirty="0" smtClean="0"/>
              <a:t>ptaki wykonuje się platformy gniazdowe </a:t>
            </a:r>
            <a:r>
              <a:rPr lang="pl-PL" sz="2400" dirty="0"/>
              <a:t>na </a:t>
            </a:r>
            <a:r>
              <a:rPr lang="pl-PL" sz="2400" dirty="0" smtClean="0"/>
              <a:t>dachach budynków </a:t>
            </a:r>
            <a:r>
              <a:rPr lang="pl-PL" sz="2400" dirty="0"/>
              <a:t>oraz słupach </a:t>
            </a:r>
            <a:r>
              <a:rPr lang="pl-PL" sz="2400" dirty="0" smtClean="0"/>
              <a:t>wolnostojących</a:t>
            </a:r>
            <a:r>
              <a:rPr lang="pl-PL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23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92480" y="518160"/>
            <a:ext cx="10712132" cy="53930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 smtClean="0"/>
              <a:t>Zdjęcia przysłali uczniowie:</a:t>
            </a:r>
          </a:p>
          <a:p>
            <a:r>
              <a:rPr lang="pl-PL" dirty="0" err="1" smtClean="0"/>
              <a:t>Oliwier</a:t>
            </a:r>
            <a:r>
              <a:rPr lang="pl-PL" dirty="0" smtClean="0"/>
              <a:t> Kowalski kl. VI</a:t>
            </a:r>
          </a:p>
          <a:p>
            <a:r>
              <a:rPr lang="pl-PL" dirty="0" smtClean="0"/>
              <a:t>Fabian Oszywa kl. II</a:t>
            </a:r>
          </a:p>
          <a:p>
            <a:r>
              <a:rPr lang="pl-PL" dirty="0" smtClean="0"/>
              <a:t>Aleksander Molenda kl. II</a:t>
            </a:r>
          </a:p>
          <a:p>
            <a:r>
              <a:rPr lang="pl-PL" dirty="0" smtClean="0"/>
              <a:t>Amelia Gwóźdź kl. IV</a:t>
            </a:r>
          </a:p>
          <a:p>
            <a:r>
              <a:rPr lang="pl-PL" dirty="0" smtClean="0"/>
              <a:t>Marcel Gwóźdź kl. VIII</a:t>
            </a:r>
          </a:p>
          <a:p>
            <a:r>
              <a:rPr lang="pl-PL" dirty="0" smtClean="0"/>
              <a:t>Kinga Sadowska kl. VIII</a:t>
            </a:r>
          </a:p>
          <a:p>
            <a:r>
              <a:rPr lang="pl-PL" dirty="0" smtClean="0"/>
              <a:t>Wiktor Bartos </a:t>
            </a:r>
            <a:r>
              <a:rPr lang="pl-PL" dirty="0" err="1" smtClean="0"/>
              <a:t>kl.VIII</a:t>
            </a:r>
            <a:endParaRPr lang="pl-PL" dirty="0" smtClean="0"/>
          </a:p>
          <a:p>
            <a:r>
              <a:rPr lang="pl-PL" dirty="0" smtClean="0"/>
              <a:t>Dawid </a:t>
            </a:r>
            <a:r>
              <a:rPr lang="pl-PL" dirty="0" err="1" smtClean="0"/>
              <a:t>Rajczewski</a:t>
            </a:r>
            <a:r>
              <a:rPr lang="pl-PL" dirty="0" smtClean="0"/>
              <a:t> </a:t>
            </a:r>
            <a:r>
              <a:rPr lang="pl-PL" dirty="0" err="1" smtClean="0"/>
              <a:t>kl.V</a:t>
            </a:r>
            <a:endParaRPr lang="pl-PL" dirty="0" smtClean="0"/>
          </a:p>
          <a:p>
            <a:r>
              <a:rPr lang="pl-PL" dirty="0" smtClean="0"/>
              <a:t>Dawid Szafraniec kl. VIII</a:t>
            </a:r>
          </a:p>
          <a:p>
            <a:r>
              <a:rPr lang="pl-PL" dirty="0" smtClean="0"/>
              <a:t>Szczepan Pochopień </a:t>
            </a:r>
            <a:r>
              <a:rPr lang="pl-PL" dirty="0" err="1" smtClean="0"/>
              <a:t>kl.VIII</a:t>
            </a:r>
            <a:endParaRPr lang="pl-PL" dirty="0" smtClean="0"/>
          </a:p>
          <a:p>
            <a:r>
              <a:rPr lang="pl-PL" dirty="0" smtClean="0"/>
              <a:t>Szymon Bojdo kl. VIII</a:t>
            </a:r>
          </a:p>
          <a:p>
            <a:r>
              <a:rPr lang="pl-PL" dirty="0" smtClean="0"/>
              <a:t>Maja Gwóźdź </a:t>
            </a:r>
            <a:r>
              <a:rPr lang="pl-PL" dirty="0" err="1" smtClean="0"/>
              <a:t>kl.VII</a:t>
            </a:r>
            <a:endParaRPr lang="pl-PL" dirty="0" smtClean="0"/>
          </a:p>
          <a:p>
            <a:r>
              <a:rPr lang="pl-PL" dirty="0" smtClean="0"/>
              <a:t>Milena Zębala </a:t>
            </a:r>
            <a:r>
              <a:rPr lang="pl-PL" dirty="0" err="1" smtClean="0"/>
              <a:t>kl.II</a:t>
            </a:r>
            <a:endParaRPr lang="pl-PL" dirty="0" smtClean="0"/>
          </a:p>
          <a:p>
            <a:r>
              <a:rPr lang="pl-PL" dirty="0" smtClean="0"/>
              <a:t>Piotr Gałka </a:t>
            </a:r>
            <a:r>
              <a:rPr lang="pl-PL" dirty="0" err="1" smtClean="0"/>
              <a:t>kl.VIII</a:t>
            </a:r>
            <a:endParaRPr lang="pl-PL" dirty="0" smtClean="0"/>
          </a:p>
          <a:p>
            <a:r>
              <a:rPr lang="pl-PL" dirty="0" smtClean="0"/>
              <a:t>Wiktor </a:t>
            </a:r>
            <a:r>
              <a:rPr lang="pl-PL" dirty="0" err="1" smtClean="0"/>
              <a:t>Kokott</a:t>
            </a:r>
            <a:r>
              <a:rPr lang="pl-PL" dirty="0" smtClean="0"/>
              <a:t> kl. VII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596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630" y="185102"/>
            <a:ext cx="6724650" cy="65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62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710938"/>
            <a:ext cx="7670800" cy="5206844"/>
          </a:xfrm>
        </p:spPr>
      </p:pic>
    </p:spTree>
    <p:extLst>
      <p:ext uri="{BB962C8B-B14F-4D97-AF65-F5344CB8AC3E}">
        <p14:creationId xmlns:p14="http://schemas.microsoft.com/office/powerpoint/2010/main" val="1691350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796" y="630224"/>
            <a:ext cx="7983963" cy="5303217"/>
          </a:xfrm>
        </p:spPr>
      </p:pic>
    </p:spTree>
    <p:extLst>
      <p:ext uri="{BB962C8B-B14F-4D97-AF65-F5344CB8AC3E}">
        <p14:creationId xmlns:p14="http://schemas.microsoft.com/office/powerpoint/2010/main" val="865490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81" y="457200"/>
            <a:ext cx="8310880" cy="5872479"/>
          </a:xfrm>
        </p:spPr>
      </p:pic>
    </p:spTree>
    <p:extLst>
      <p:ext uri="{BB962C8B-B14F-4D97-AF65-F5344CB8AC3E}">
        <p14:creationId xmlns:p14="http://schemas.microsoft.com/office/powerpoint/2010/main" val="303741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136" y="432752"/>
            <a:ext cx="7442624" cy="5581969"/>
          </a:xfrm>
        </p:spPr>
      </p:pic>
    </p:spTree>
    <p:extLst>
      <p:ext uri="{BB962C8B-B14F-4D97-AF65-F5344CB8AC3E}">
        <p14:creationId xmlns:p14="http://schemas.microsoft.com/office/powerpoint/2010/main" val="1405260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09" y="624109"/>
            <a:ext cx="4336891" cy="578252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485" y="467371"/>
            <a:ext cx="51435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68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148" y="121920"/>
            <a:ext cx="3883128" cy="659384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60" y="121920"/>
            <a:ext cx="4202753" cy="659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80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243840"/>
            <a:ext cx="7756699" cy="644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57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5"/>
          <a:stretch/>
        </p:blipFill>
        <p:spPr>
          <a:xfrm>
            <a:off x="1249680" y="240138"/>
            <a:ext cx="4378959" cy="6438684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39" y="182880"/>
            <a:ext cx="4768797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48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0" y="284480"/>
            <a:ext cx="3657600" cy="65024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7"/>
          <a:stretch/>
        </p:blipFill>
        <p:spPr>
          <a:xfrm>
            <a:off x="5191760" y="912495"/>
            <a:ext cx="6471920" cy="490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90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9"/>
          <a:stretch/>
        </p:blipFill>
        <p:spPr>
          <a:xfrm>
            <a:off x="340784" y="485140"/>
            <a:ext cx="5765376" cy="451358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64"/>
          <a:stretch/>
        </p:blipFill>
        <p:spPr>
          <a:xfrm>
            <a:off x="6380481" y="2072640"/>
            <a:ext cx="5367866" cy="364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08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1" y="545254"/>
            <a:ext cx="4300219" cy="573362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68" y="1818640"/>
            <a:ext cx="6220339" cy="349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3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8" y="1230560"/>
            <a:ext cx="5623242" cy="4288542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1" y="289558"/>
            <a:ext cx="4003040" cy="635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11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40" y="713563"/>
            <a:ext cx="3860800" cy="5199558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548" y="314960"/>
            <a:ext cx="3991292" cy="616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36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60" y="429133"/>
            <a:ext cx="3830320" cy="6156669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547" y="628090"/>
            <a:ext cx="3788093" cy="595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32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880" y="327481"/>
            <a:ext cx="4003040" cy="6337479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161" y="172720"/>
            <a:ext cx="4306252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23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50" y="396240"/>
            <a:ext cx="4326830" cy="5958172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907" y="325120"/>
            <a:ext cx="4042093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68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" y="133772"/>
            <a:ext cx="4827270" cy="643636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010" y="99906"/>
            <a:ext cx="4878070" cy="650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77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1442877"/>
            <a:ext cx="4653279" cy="506363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799" y="406400"/>
            <a:ext cx="6206995" cy="380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07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730" y="3136265"/>
            <a:ext cx="4057741" cy="3101975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7" y="322703"/>
            <a:ext cx="6138305" cy="395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20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370840"/>
            <a:ext cx="6096000" cy="4572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2656840"/>
            <a:ext cx="520192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70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8" r="5188"/>
          <a:stretch/>
        </p:blipFill>
        <p:spPr>
          <a:xfrm>
            <a:off x="304800" y="480873"/>
            <a:ext cx="4348480" cy="563544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344" y="965200"/>
            <a:ext cx="6994903" cy="485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94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" y="863600"/>
            <a:ext cx="10424160" cy="5466079"/>
          </a:xfrm>
        </p:spPr>
      </p:pic>
    </p:spTree>
    <p:extLst>
      <p:ext uri="{BB962C8B-B14F-4D97-AF65-F5344CB8AC3E}">
        <p14:creationId xmlns:p14="http://schemas.microsoft.com/office/powerpoint/2010/main" val="3630162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400" y="500614"/>
            <a:ext cx="4190920" cy="5587894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570" y="252306"/>
            <a:ext cx="4756150" cy="634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97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82" y="452913"/>
            <a:ext cx="4404438" cy="5872584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30" y="143932"/>
            <a:ext cx="4867910" cy="649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88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11" y="1181984"/>
            <a:ext cx="5994295" cy="4495721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70" y="184572"/>
            <a:ext cx="4867910" cy="649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13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20" y="3265932"/>
            <a:ext cx="4648601" cy="3101975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47" y="378260"/>
            <a:ext cx="7029193" cy="463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35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0" y="815425"/>
            <a:ext cx="3484880" cy="5169612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833" y="132080"/>
            <a:ext cx="4043447" cy="646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52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17" y="162560"/>
            <a:ext cx="4394535" cy="66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219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TM10001115[[fn=Paczka]]</Template>
  <TotalTime>102</TotalTime>
  <Words>419</Words>
  <Application>Microsoft Office PowerPoint</Application>
  <PresentationFormat>Panoramiczny</PresentationFormat>
  <Paragraphs>24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7" baseType="lpstr">
      <vt:lpstr>Arial</vt:lpstr>
      <vt:lpstr>Gill Sans MT</vt:lpstr>
      <vt:lpstr>Parcel</vt:lpstr>
      <vt:lpstr>Dzień Bociana Białego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Bociana Białego</dc:title>
  <dc:creator>HP</dc:creator>
  <cp:lastModifiedBy>HP</cp:lastModifiedBy>
  <cp:revision>23</cp:revision>
  <dcterms:created xsi:type="dcterms:W3CDTF">2026-05-10T07:43:42Z</dcterms:created>
  <dcterms:modified xsi:type="dcterms:W3CDTF">2026-05-27T15:12:03Z</dcterms:modified>
</cp:coreProperties>
</file>