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7.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8.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99" r:id="rId1"/>
    <p:sldMasterId id="2147483702" r:id="rId2"/>
    <p:sldMasterId id="2147483705" r:id="rId3"/>
    <p:sldMasterId id="2147483708" r:id="rId4"/>
    <p:sldMasterId id="2147483711" r:id="rId5"/>
    <p:sldMasterId id="2147483726" r:id="rId6"/>
    <p:sldMasterId id="2147483762" r:id="rId7"/>
    <p:sldMasterId id="2147483774" r:id="rId8"/>
    <p:sldMasterId id="2147483798" r:id="rId9"/>
  </p:sldMasterIdLst>
  <p:notesMasterIdLst>
    <p:notesMasterId r:id="rId51"/>
  </p:notesMasterIdLst>
  <p:sldIdLst>
    <p:sldId id="328" r:id="rId10"/>
    <p:sldId id="327" r:id="rId11"/>
    <p:sldId id="270" r:id="rId12"/>
    <p:sldId id="324" r:id="rId13"/>
    <p:sldId id="271" r:id="rId14"/>
    <p:sldId id="296" r:id="rId15"/>
    <p:sldId id="258" r:id="rId16"/>
    <p:sldId id="259" r:id="rId17"/>
    <p:sldId id="260" r:id="rId18"/>
    <p:sldId id="261" r:id="rId19"/>
    <p:sldId id="325" r:id="rId20"/>
    <p:sldId id="262" r:id="rId21"/>
    <p:sldId id="323" r:id="rId22"/>
    <p:sldId id="293" r:id="rId23"/>
    <p:sldId id="263" r:id="rId24"/>
    <p:sldId id="265" r:id="rId25"/>
    <p:sldId id="322" r:id="rId26"/>
    <p:sldId id="267" r:id="rId27"/>
    <p:sldId id="272" r:id="rId28"/>
    <p:sldId id="298" r:id="rId29"/>
    <p:sldId id="300" r:id="rId30"/>
    <p:sldId id="301" r:id="rId31"/>
    <p:sldId id="302" r:id="rId32"/>
    <p:sldId id="273" r:id="rId33"/>
    <p:sldId id="274" r:id="rId34"/>
    <p:sldId id="275" r:id="rId35"/>
    <p:sldId id="276" r:id="rId36"/>
    <p:sldId id="277" r:id="rId37"/>
    <p:sldId id="278" r:id="rId38"/>
    <p:sldId id="279" r:id="rId39"/>
    <p:sldId id="280" r:id="rId40"/>
    <p:sldId id="281" r:id="rId41"/>
    <p:sldId id="321" r:id="rId42"/>
    <p:sldId id="283" r:id="rId43"/>
    <p:sldId id="318" r:id="rId44"/>
    <p:sldId id="305" r:id="rId45"/>
    <p:sldId id="306" r:id="rId46"/>
    <p:sldId id="308" r:id="rId47"/>
    <p:sldId id="309" r:id="rId48"/>
    <p:sldId id="320" r:id="rId49"/>
    <p:sldId id="316" r:id="rId50"/>
  </p:sldIdLst>
  <p:sldSz cx="9144000" cy="6858000" type="screen4x3"/>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218" autoAdjust="0"/>
    <p:restoredTop sz="94660"/>
  </p:normalViewPr>
  <p:slideViewPr>
    <p:cSldViewPr>
      <p:cViewPr varScale="1">
        <p:scale>
          <a:sx n="42" d="100"/>
          <a:sy n="42" d="100"/>
        </p:scale>
        <p:origin x="115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5.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8" Type="http://schemas.openxmlformats.org/officeDocument/2006/relationships/slideMaster" Target="slideMasters/slideMaster8.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3259FD7-01E1-40C9-92F8-82709CF308C7}" type="datetimeFigureOut">
              <a:rPr lang="pl-PL" smtClean="0"/>
              <a:pPr/>
              <a:t>2019-10-07</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8C8094A-62F7-490C-B0C8-264579826EF1}" type="slidenum">
              <a:rPr lang="pl-PL" smtClean="0"/>
              <a:pPr/>
              <a:t>‹#›</a:t>
            </a:fld>
            <a:endParaRPr lang="pl-PL"/>
          </a:p>
        </p:txBody>
      </p:sp>
    </p:spTree>
    <p:extLst>
      <p:ext uri="{BB962C8B-B14F-4D97-AF65-F5344CB8AC3E}">
        <p14:creationId xmlns:p14="http://schemas.microsoft.com/office/powerpoint/2010/main" val="3846091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C8C8094A-62F7-490C-B0C8-264579826EF1}" type="slidenum">
              <a:rPr lang="pl-PL" smtClean="0"/>
              <a:pPr/>
              <a:t>2</a:t>
            </a:fld>
            <a:endParaRPr lang="pl-PL"/>
          </a:p>
        </p:txBody>
      </p:sp>
    </p:spTree>
    <p:extLst>
      <p:ext uri="{BB962C8B-B14F-4D97-AF65-F5344CB8AC3E}">
        <p14:creationId xmlns:p14="http://schemas.microsoft.com/office/powerpoint/2010/main" val="6327217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C8C8094A-62F7-490C-B0C8-264579826EF1}" type="slidenum">
              <a:rPr lang="pl-PL" smtClean="0"/>
              <a:pPr/>
              <a:t>3</a:t>
            </a:fld>
            <a:endParaRPr lang="pl-PL"/>
          </a:p>
        </p:txBody>
      </p:sp>
    </p:spTree>
    <p:extLst>
      <p:ext uri="{BB962C8B-B14F-4D97-AF65-F5344CB8AC3E}">
        <p14:creationId xmlns:p14="http://schemas.microsoft.com/office/powerpoint/2010/main" val="3492132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DB148B7-829E-457B-8ECA-EBDF71475A7F}" type="datetime1">
              <a:rPr lang="pl-PL" smtClean="0"/>
              <a:pPr/>
              <a:t>2019-10-07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8B9F9-26AC-4C90-84FA-E6E3EC81B0CC}" type="slidenum">
              <a:rPr lang="pl-PL" smtClean="0"/>
              <a:pPr/>
              <a:t>‹#›</a:t>
            </a:fld>
            <a:endParaRPr lang="pl-PL"/>
          </a:p>
        </p:txBody>
      </p:sp>
    </p:spTree>
    <p:extLst>
      <p:ext uri="{BB962C8B-B14F-4D97-AF65-F5344CB8AC3E}">
        <p14:creationId xmlns:p14="http://schemas.microsoft.com/office/powerpoint/2010/main" val="3888281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Slajd tytułowy">
    <p:bg>
      <p:bgRef idx="1003">
        <a:schemeClr val="bg1"/>
      </p:bgRef>
    </p:bg>
    <p:spTree>
      <p:nvGrpSpPr>
        <p:cNvPr id="1" name=""/>
        <p:cNvGrpSpPr/>
        <p:nvPr/>
      </p:nvGrpSpPr>
      <p:grpSpPr>
        <a:xfrm>
          <a:off x="0" y="0"/>
          <a:ext cx="0" cy="0"/>
          <a:chOff x="0" y="0"/>
          <a:chExt cx="0" cy="0"/>
        </a:xfrm>
      </p:grpSpPr>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5F84319F-75A8-4306-9A1E-3BC57BA4D967}" type="datetime1">
              <a:rPr lang="pl-PL" smtClean="0"/>
              <a:pPr/>
              <a:t>2019-10-07</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83E8B9F9-26AC-4C90-84FA-E6E3EC81B0CC}" type="slidenum">
              <a:rPr lang="pl-PL" smtClean="0"/>
              <a:pPr/>
              <a:t>‹#›</a:t>
            </a:fld>
            <a:endParaRPr lang="pl-PL"/>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4F3B16-AD98-4C9C-90C8-5230282DF95D}" type="datetime1">
              <a:rPr lang="pl-PL" smtClean="0"/>
              <a:pPr/>
              <a:t>2019-10-07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8B9F9-26AC-4C90-84FA-E6E3EC81B0CC}" type="slidenum">
              <a:rPr lang="pl-PL" smtClean="0"/>
              <a:pPr/>
              <a:t>‹#›</a:t>
            </a:fld>
            <a:endParaRPr lang="pl-PL"/>
          </a:p>
        </p:txBody>
      </p:sp>
    </p:spTree>
    <p:extLst>
      <p:ext uri="{BB962C8B-B14F-4D97-AF65-F5344CB8AC3E}">
        <p14:creationId xmlns:p14="http://schemas.microsoft.com/office/powerpoint/2010/main" val="3888281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cSld name="Slajd tytułowy">
    <p:bg>
      <p:bgRef idx="1003">
        <a:schemeClr val="bg1"/>
      </p:bgRef>
    </p:bg>
    <p:spTree>
      <p:nvGrpSpPr>
        <p:cNvPr id="1" name=""/>
        <p:cNvGrpSpPr/>
        <p:nvPr/>
      </p:nvGrpSpPr>
      <p:grpSpPr>
        <a:xfrm>
          <a:off x="0" y="0"/>
          <a:ext cx="0" cy="0"/>
          <a:chOff x="0" y="0"/>
          <a:chExt cx="0" cy="0"/>
        </a:xfrm>
      </p:grpSpPr>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EFD8A6CA-F963-4B42-ABC8-7B7B0BC0965B}" type="datetime1">
              <a:rPr lang="pl-PL" smtClean="0"/>
              <a:pPr/>
              <a:t>2019-10-07</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83E8B9F9-26AC-4C90-84FA-E6E3EC81B0CC}" type="slidenum">
              <a:rPr lang="pl-PL" smtClean="0"/>
              <a:pPr/>
              <a:t>‹#›</a:t>
            </a:fld>
            <a:endParaRPr lang="pl-PL"/>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CF8E33-6B0B-4251-AE72-19D7897F65B4}" type="datetime1">
              <a:rPr lang="pl-PL" smtClean="0"/>
              <a:pPr/>
              <a:t>2019-10-07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8B9F9-26AC-4C90-84FA-E6E3EC81B0CC}" type="slidenum">
              <a:rPr lang="pl-PL" smtClean="0"/>
              <a:pPr/>
              <a:t>‹#›</a:t>
            </a:fld>
            <a:endParaRPr lang="pl-PL"/>
          </a:p>
        </p:txBody>
      </p:sp>
    </p:spTree>
    <p:extLst>
      <p:ext uri="{BB962C8B-B14F-4D97-AF65-F5344CB8AC3E}">
        <p14:creationId xmlns:p14="http://schemas.microsoft.com/office/powerpoint/2010/main" val="38882819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Slajd tytułowy">
    <p:bg>
      <p:bgRef idx="1003">
        <a:schemeClr val="bg1"/>
      </p:bgRef>
    </p:bg>
    <p:spTree>
      <p:nvGrpSpPr>
        <p:cNvPr id="1" name=""/>
        <p:cNvGrpSpPr/>
        <p:nvPr/>
      </p:nvGrpSpPr>
      <p:grpSpPr>
        <a:xfrm>
          <a:off x="0" y="0"/>
          <a:ext cx="0" cy="0"/>
          <a:chOff x="0" y="0"/>
          <a:chExt cx="0" cy="0"/>
        </a:xfrm>
      </p:grpSpPr>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725EE439-B19C-4AAF-82A8-4984A8514B80}" type="datetime1">
              <a:rPr lang="pl-PL" smtClean="0"/>
              <a:pPr/>
              <a:t>2019-10-07</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83E8B9F9-26AC-4C90-84FA-E6E3EC81B0CC}" type="slidenum">
              <a:rPr lang="pl-PL" smtClean="0"/>
              <a:pPr/>
              <a:t>‹#›</a:t>
            </a:fld>
            <a:endParaRPr lang="pl-PL"/>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1D4451-8C58-4183-A426-5B01C4584137}" type="datetime1">
              <a:rPr lang="pl-PL" smtClean="0"/>
              <a:pPr/>
              <a:t>2019-10-07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8B9F9-26AC-4C90-84FA-E6E3EC81B0CC}" type="slidenum">
              <a:rPr lang="pl-PL" smtClean="0"/>
              <a:pPr/>
              <a:t>‹#›</a:t>
            </a:fld>
            <a:endParaRPr lang="pl-PL"/>
          </a:p>
        </p:txBody>
      </p:sp>
    </p:spTree>
    <p:extLst>
      <p:ext uri="{BB962C8B-B14F-4D97-AF65-F5344CB8AC3E}">
        <p14:creationId xmlns:p14="http://schemas.microsoft.com/office/powerpoint/2010/main" val="3888281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cSld name="Slajd tytułowy">
    <p:bg>
      <p:bgRef idx="1003">
        <a:schemeClr val="bg1"/>
      </p:bgRef>
    </p:bg>
    <p:spTree>
      <p:nvGrpSpPr>
        <p:cNvPr id="1" name=""/>
        <p:cNvGrpSpPr/>
        <p:nvPr/>
      </p:nvGrpSpPr>
      <p:grpSpPr>
        <a:xfrm>
          <a:off x="0" y="0"/>
          <a:ext cx="0" cy="0"/>
          <a:chOff x="0" y="0"/>
          <a:chExt cx="0" cy="0"/>
        </a:xfrm>
      </p:grpSpPr>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AC5EA2F9-F69B-4EF5-AFE1-64C632EA312A}" type="datetime1">
              <a:rPr lang="pl-PL" smtClean="0"/>
              <a:pPr/>
              <a:t>2019-10-07</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83E8B9F9-26AC-4C90-84FA-E6E3EC81B0CC}" type="slidenum">
              <a:rPr lang="pl-PL" smtClean="0"/>
              <a:pPr/>
              <a:t>‹#›</a:t>
            </a:fld>
            <a:endParaRPr lang="pl-PL"/>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cSld name="Pusty">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44A08D-DC37-431D-B8BF-52088C6CF695}" type="datetime1">
              <a:rPr lang="pl-PL" smtClean="0"/>
              <a:pPr/>
              <a:t>2019-10-07</a:t>
            </a:fld>
            <a:endParaRPr lang="pl-PL"/>
          </a:p>
        </p:txBody>
      </p:sp>
      <p:sp>
        <p:nvSpPr>
          <p:cNvPr id="3" name="Footer Placeholder 2"/>
          <p:cNvSpPr>
            <a:spLocks noGrp="1"/>
          </p:cNvSpPr>
          <p:nvPr>
            <p:ph type="ftr" sz="quarter" idx="11"/>
          </p:nvPr>
        </p:nvSpPr>
        <p:spPr/>
        <p:txBody>
          <a:bodyPr/>
          <a:lstStyle/>
          <a:p>
            <a:endParaRPr lang="pl-PL"/>
          </a:p>
        </p:txBody>
      </p:sp>
      <p:sp>
        <p:nvSpPr>
          <p:cNvPr id="4" name="Slide Number Placeholder 3"/>
          <p:cNvSpPr>
            <a:spLocks noGrp="1"/>
          </p:cNvSpPr>
          <p:nvPr>
            <p:ph type="sldNum" sz="quarter" idx="12"/>
          </p:nvPr>
        </p:nvSpPr>
        <p:spPr/>
        <p:txBody>
          <a:bodyPr/>
          <a:lstStyle/>
          <a:p>
            <a:fld id="{83E8B9F9-26AC-4C90-84FA-E6E3EC81B0CC}" type="slidenum">
              <a:rPr lang="pl-PL" smtClean="0"/>
              <a:pPr/>
              <a:t>‹#›</a:t>
            </a:fld>
            <a:endParaRPr lang="pl-PL"/>
          </a:p>
        </p:txBody>
      </p:sp>
    </p:spTree>
    <p:extLst>
      <p:ext uri="{BB962C8B-B14F-4D97-AF65-F5344CB8AC3E}">
        <p14:creationId xmlns:p14="http://schemas.microsoft.com/office/powerpoint/2010/main" val="38882819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
  <p:cSld name="Slajd tytułowy">
    <p:bg>
      <p:bgRef idx="1003">
        <a:schemeClr val="bg1"/>
      </p:bgRef>
    </p:bg>
    <p:spTree>
      <p:nvGrpSpPr>
        <p:cNvPr id="1" name=""/>
        <p:cNvGrpSpPr/>
        <p:nvPr/>
      </p:nvGrpSpPr>
      <p:grpSpPr>
        <a:xfrm>
          <a:off x="0" y="0"/>
          <a:ext cx="0" cy="0"/>
          <a:chOff x="0" y="0"/>
          <a:chExt cx="0" cy="0"/>
        </a:xfrm>
      </p:grpSpPr>
      <p:sp>
        <p:nvSpPr>
          <p:cNvPr id="9" name="Podtytuł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p:txBody>
          <a:bodyPr/>
          <a:lstStyle/>
          <a:p>
            <a:fld id="{C6B052A3-D3C8-4831-9F07-43449C3F7E54}" type="datetime1">
              <a:rPr lang="pl-PL" smtClean="0"/>
              <a:pPr/>
              <a:t>2019-10-07</a:t>
            </a:fld>
            <a:endParaRPr lang="pl-PL"/>
          </a:p>
        </p:txBody>
      </p:sp>
      <p:sp>
        <p:nvSpPr>
          <p:cNvPr id="17" name="Symbol zastępczy stopki 16"/>
          <p:cNvSpPr>
            <a:spLocks noGrp="1"/>
          </p:cNvSpPr>
          <p:nvPr>
            <p:ph type="ftr" sz="quarter" idx="11"/>
          </p:nvPr>
        </p:nvSpPr>
        <p:spPr/>
        <p:txBody>
          <a:bodyPr/>
          <a:lstStyle/>
          <a:p>
            <a:endParaRPr lang="pl-PL"/>
          </a:p>
        </p:txBody>
      </p:sp>
      <p:sp>
        <p:nvSpPr>
          <p:cNvPr id="29" name="Symbol zastępczy numeru slajdu 28"/>
          <p:cNvSpPr>
            <a:spLocks noGrp="1"/>
          </p:cNvSpPr>
          <p:nvPr>
            <p:ph type="sldNum" sz="quarter" idx="12"/>
          </p:nvPr>
        </p:nvSpPr>
        <p:spPr/>
        <p:txBody>
          <a:bodyPr lIns="0" tIns="0" rIns="0" bIns="0">
            <a:noAutofit/>
          </a:bodyPr>
          <a:lstStyle>
            <a:lvl1pPr>
              <a:defRPr sz="1400">
                <a:solidFill>
                  <a:srgbClr val="FFFFFF"/>
                </a:solidFill>
              </a:defRPr>
            </a:lvl1pPr>
          </a:lstStyle>
          <a:p>
            <a:fld id="{83E8B9F9-26AC-4C90-84FA-E6E3EC81B0CC}" type="slidenum">
              <a:rPr lang="pl-PL" smtClean="0"/>
              <a:pPr/>
              <a:t>‹#›</a:t>
            </a:fld>
            <a:endParaRPr lang="pl-PL"/>
          </a:p>
        </p:txBody>
      </p:sp>
      <p:sp>
        <p:nvSpPr>
          <p:cNvPr id="8" name="Tytuł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pl-PL" smtClean="0"/>
              <a:t>Kliknij, aby edytować styl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2">
        <a:schemeClr val="bg1"/>
      </p:bgRef>
    </p:bg>
    <p:spTree>
      <p:nvGrpSpPr>
        <p:cNvPr id="1" name=""/>
        <p:cNvGrpSpPr/>
        <p:nvPr/>
      </p:nvGrpSpPr>
      <p:grpSpPr>
        <a:xfrm>
          <a:off x="0" y="0"/>
          <a:ext cx="0" cy="0"/>
          <a:chOff x="0" y="0"/>
          <a:chExt cx="0" cy="0"/>
        </a:xfrm>
      </p:grpSpPr>
      <p:sp>
        <p:nvSpPr>
          <p:cNvPr id="8" name="Prostokąt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Łącznik prosty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ytuł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pl-PL" smtClean="0"/>
              <a:t>Kliknij, aby edytować styl</a:t>
            </a:r>
            <a:endParaRPr kumimoji="0" lang="en-US"/>
          </a:p>
        </p:txBody>
      </p:sp>
      <p:sp>
        <p:nvSpPr>
          <p:cNvPr id="25" name="Podtytuł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31" name="Symbol zastępczy daty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61313BC-B038-48B5-A17A-153AB8B63269}" type="datetime1">
              <a:rPr lang="pl-PL" smtClean="0"/>
              <a:pPr/>
              <a:t>2019-10-07</a:t>
            </a:fld>
            <a:endParaRPr lang="pl-PL"/>
          </a:p>
        </p:txBody>
      </p:sp>
      <p:sp>
        <p:nvSpPr>
          <p:cNvPr id="18" name="Symbol zastępczy stopki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pl-PL"/>
          </a:p>
        </p:txBody>
      </p:sp>
      <p:sp>
        <p:nvSpPr>
          <p:cNvPr id="29" name="Symbol zastępczy numeru slajdu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83E8B9F9-26AC-4C90-84FA-E6E3EC81B0CC}"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9C7428BA-74FB-415B-BAE0-CAD31CA7241F}"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1">
        <a:schemeClr val="bg1"/>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8689EB5-5208-4BDF-8F62-425C6DCA6300}" type="datetime1">
              <a:rPr lang="pl-PL" smtClean="0"/>
              <a:pPr/>
              <a:t>2019-10-07</a:t>
            </a:fld>
            <a:endParaRPr lang="pl-PL"/>
          </a:p>
        </p:txBody>
      </p:sp>
      <p:sp>
        <p:nvSpPr>
          <p:cNvPr id="5" name="Symbol zastępczy stopki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pl-PL"/>
          </a:p>
        </p:txBody>
      </p:sp>
      <p:sp>
        <p:nvSpPr>
          <p:cNvPr id="6" name="Symbol zastępczy numeru slajdu 5"/>
          <p:cNvSpPr>
            <a:spLocks noGrp="1"/>
          </p:cNvSpPr>
          <p:nvPr>
            <p:ph type="sldNum" sz="quarter" idx="12"/>
          </p:nvPr>
        </p:nvSpPr>
        <p:spPr>
          <a:xfrm>
            <a:off x="6733952" y="6555112"/>
            <a:ext cx="588336" cy="228600"/>
          </a:xfrm>
        </p:spPr>
        <p:txBody>
          <a:bodyPr/>
          <a:lstStyle>
            <a:extLst/>
          </a:lstStyle>
          <a:p>
            <a:fld id="{83E8B9F9-26AC-4C90-84FA-E6E3EC81B0CC}"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1691115F-5FDD-4F3D-9771-9B6D40ECA1AE}"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nchor="b"/>
          <a:lstStyle>
            <a:lvl1pPr>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7850CAF2-CDFA-4E1E-9658-03D0B8DAD92D}" type="datetime1">
              <a:rPr lang="pl-PL" smtClean="0"/>
              <a:pPr/>
              <a:t>2019-10-07</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320040"/>
            <a:ext cx="7242048" cy="1143000"/>
          </a:xfrm>
        </p:spPr>
        <p:txBody>
          <a:bodyP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DB166402-1BBE-4DDB-8387-F53350C83F06}" type="datetime1">
              <a:rPr lang="pl-PL" smtClean="0"/>
              <a:pPr/>
              <a:t>2019-10-07</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lvl1pPr>
              <a:defRPr>
                <a:solidFill>
                  <a:schemeClr val="tx2"/>
                </a:solidFill>
              </a:defRPr>
            </a:lvl1pPr>
            <a:extLst/>
          </a:lstStyle>
          <a:p>
            <a:fld id="{B77A6ED9-4B2E-4138-96FE-9FD5506E1D37}" type="datetime1">
              <a:rPr lang="pl-PL" smtClean="0"/>
              <a:pPr/>
              <a:t>2019-10-07</a:t>
            </a:fld>
            <a:endParaRPr lang="pl-PL"/>
          </a:p>
        </p:txBody>
      </p:sp>
      <p:sp>
        <p:nvSpPr>
          <p:cNvPr id="3" name="Symbol zastępczy stopki 2"/>
          <p:cNvSpPr>
            <a:spLocks noGrp="1"/>
          </p:cNvSpPr>
          <p:nvPr>
            <p:ph type="ftr" sz="quarter" idx="11"/>
          </p:nvPr>
        </p:nvSpPr>
        <p:spPr/>
        <p:txBody>
          <a:bodyPr/>
          <a:lstStyle>
            <a:lvl1pPr>
              <a:defRPr>
                <a:solidFill>
                  <a:schemeClr val="tx2"/>
                </a:solidFill>
              </a:defRPr>
            </a:lvl1pPr>
            <a:extLst/>
          </a:lstStyle>
          <a:p>
            <a:endParaRPr lang="pl-PL"/>
          </a:p>
        </p:txBody>
      </p:sp>
      <p:sp>
        <p:nvSpPr>
          <p:cNvPr id="4" name="Symbol zastępczy numeru slajdu 3"/>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75B2EAB9-38A5-4365-88BD-B8E4747B8B88}"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Obraz z podpisem">
    <p:bg>
      <p:bgRef idx="1002">
        <a:schemeClr val="bg2"/>
      </p:bgRef>
    </p:bg>
    <p:spTree>
      <p:nvGrpSpPr>
        <p:cNvPr id="1" name=""/>
        <p:cNvGrpSpPr/>
        <p:nvPr/>
      </p:nvGrpSpPr>
      <p:grpSpPr>
        <a:xfrm>
          <a:off x="0" y="0"/>
          <a:ext cx="0" cy="0"/>
          <a:chOff x="0" y="0"/>
          <a:chExt cx="0" cy="0"/>
        </a:xfrm>
      </p:grpSpPr>
      <p:sp>
        <p:nvSpPr>
          <p:cNvPr id="8" name="Prostokąt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Prostokąt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ytuł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pl-PL" smtClean="0"/>
              <a:t>Kliknij, aby edytować styl</a:t>
            </a:r>
            <a:endParaRPr kumimoji="0" lang="en-US" dirty="0"/>
          </a:p>
        </p:txBody>
      </p:sp>
      <p:sp>
        <p:nvSpPr>
          <p:cNvPr id="4" name="Symbol zastępczy tekstu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pl-PL" smtClean="0"/>
              <a:t>Kliknij, aby edytować style wzorca tekstu</a:t>
            </a:r>
          </a:p>
        </p:txBody>
      </p:sp>
      <p:sp>
        <p:nvSpPr>
          <p:cNvPr id="5" name="Symbol zastępczy daty 4"/>
          <p:cNvSpPr>
            <a:spLocks noGrp="1"/>
          </p:cNvSpPr>
          <p:nvPr>
            <p:ph type="dt" sz="half" idx="10"/>
          </p:nvPr>
        </p:nvSpPr>
        <p:spPr/>
        <p:txBody>
          <a:bodyPr/>
          <a:lstStyle>
            <a:extLst/>
          </a:lstStyle>
          <a:p>
            <a:fld id="{0191E235-82AF-4455-868C-5ABA9FE556EC}"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
        <p:nvSpPr>
          <p:cNvPr id="10" name="Symbol zastępczy obrazu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pl-PL" smtClean="0"/>
              <a:t>Kliknij ikonę, aby dodać obraz</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DC08E636-DF8D-441D-94C5-3944297CCC17}"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553200" y="274955"/>
            <a:ext cx="1524000" cy="5851525"/>
          </a:xfrm>
        </p:spPr>
        <p:txBody>
          <a:bodyPr vert="eaVert" ancho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42"/>
            <a:ext cx="6019800" cy="5851525"/>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a:xfrm>
            <a:off x="4242816" y="6557946"/>
            <a:ext cx="2002464" cy="226902"/>
          </a:xfrm>
        </p:spPr>
        <p:txBody>
          <a:bodyPr/>
          <a:lstStyle>
            <a:extLst/>
          </a:lstStyle>
          <a:p>
            <a:fld id="{41CD477C-56B3-43CF-B4BD-8681741C4449}" type="datetime1">
              <a:rPr lang="pl-PL" smtClean="0"/>
              <a:pPr/>
              <a:t>2019-10-07</a:t>
            </a:fld>
            <a:endParaRPr lang="pl-PL"/>
          </a:p>
        </p:txBody>
      </p:sp>
      <p:sp>
        <p:nvSpPr>
          <p:cNvPr id="5" name="Symbol zastępczy stopki 4"/>
          <p:cNvSpPr>
            <a:spLocks noGrp="1"/>
          </p:cNvSpPr>
          <p:nvPr>
            <p:ph type="ftr" sz="quarter" idx="11"/>
          </p:nvPr>
        </p:nvSpPr>
        <p:spPr>
          <a:xfrm>
            <a:off x="457200" y="6556248"/>
            <a:ext cx="3657600" cy="228600"/>
          </a:xfrm>
        </p:spPr>
        <p:txBody>
          <a:bodyPr/>
          <a:lstStyle>
            <a:extLst/>
          </a:lstStyle>
          <a:p>
            <a:endParaRPr lang="pl-PL"/>
          </a:p>
        </p:txBody>
      </p:sp>
      <p:sp>
        <p:nvSpPr>
          <p:cNvPr id="6" name="Symbol zastępczy numeru slajdu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83E8B9F9-26AC-4C90-84FA-E6E3EC81B0CC}" type="slidenum">
              <a:rPr lang="pl-PL" smtClean="0"/>
              <a:pPr/>
              <a:t>‹#›</a:t>
            </a:fld>
            <a:endParaRPr lang="pl-PL"/>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Slajd tytułowy">
    <p:bg>
      <p:bgRef idx="1001">
        <a:schemeClr val="bg1"/>
      </p:bgRef>
    </p:bg>
    <p:spTree>
      <p:nvGrpSpPr>
        <p:cNvPr id="1" name=""/>
        <p:cNvGrpSpPr/>
        <p:nvPr/>
      </p:nvGrpSpPr>
      <p:grpSpPr>
        <a:xfrm>
          <a:off x="0" y="0"/>
          <a:ext cx="0" cy="0"/>
          <a:chOff x="0" y="0"/>
          <a:chExt cx="0" cy="0"/>
        </a:xfrm>
      </p:grpSpPr>
      <p:sp>
        <p:nvSpPr>
          <p:cNvPr id="8" name="Tytuł 7"/>
          <p:cNvSpPr>
            <a:spLocks noGrp="1"/>
          </p:cNvSpPr>
          <p:nvPr>
            <p:ph type="ctrTitle"/>
          </p:nvPr>
        </p:nvSpPr>
        <p:spPr>
          <a:xfrm>
            <a:off x="2286000" y="3124200"/>
            <a:ext cx="6172200" cy="1894362"/>
          </a:xfrm>
        </p:spPr>
        <p:txBody>
          <a:bodyPr/>
          <a:lstStyle>
            <a:lvl1pPr>
              <a:defRPr b="1"/>
            </a:lvl1pPr>
          </a:lstStyle>
          <a:p>
            <a:r>
              <a:rPr kumimoji="0" lang="pl-PL" smtClean="0"/>
              <a:t>Kliknij, aby edytować styl</a:t>
            </a:r>
            <a:endParaRPr kumimoji="0" lang="en-US"/>
          </a:p>
        </p:txBody>
      </p:sp>
      <p:sp>
        <p:nvSpPr>
          <p:cNvPr id="9" name="Podtytuł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28" name="Symbol zastępczy daty 27"/>
          <p:cNvSpPr>
            <a:spLocks noGrp="1"/>
          </p:cNvSpPr>
          <p:nvPr>
            <p:ph type="dt" sz="half" idx="10"/>
          </p:nvPr>
        </p:nvSpPr>
        <p:spPr bwMode="auto">
          <a:xfrm rot="5400000">
            <a:off x="7764621" y="1174097"/>
            <a:ext cx="2286000" cy="381000"/>
          </a:xfrm>
        </p:spPr>
        <p:txBody>
          <a:bodyPr/>
          <a:lstStyle/>
          <a:p>
            <a:fld id="{9BD7FD42-9AFA-4E41-BEEF-03234AE3BF02}" type="datetime1">
              <a:rPr lang="pl-PL" smtClean="0"/>
              <a:pPr/>
              <a:t>2019-10-07</a:t>
            </a:fld>
            <a:endParaRPr lang="pl-PL"/>
          </a:p>
        </p:txBody>
      </p:sp>
      <p:sp>
        <p:nvSpPr>
          <p:cNvPr id="17" name="Symbol zastępczy stopki 16"/>
          <p:cNvSpPr>
            <a:spLocks noGrp="1"/>
          </p:cNvSpPr>
          <p:nvPr>
            <p:ph type="ftr" sz="quarter" idx="11"/>
          </p:nvPr>
        </p:nvSpPr>
        <p:spPr bwMode="auto">
          <a:xfrm rot="5400000">
            <a:off x="7077269" y="4181669"/>
            <a:ext cx="3657600" cy="384048"/>
          </a:xfrm>
        </p:spPr>
        <p:txBody>
          <a:bodyPr/>
          <a:lstStyle/>
          <a:p>
            <a:endParaRPr lang="pl-PL"/>
          </a:p>
        </p:txBody>
      </p:sp>
      <p:sp>
        <p:nvSpPr>
          <p:cNvPr id="10" name="Prostokąt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Prostokąt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Prostokąt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Łącznik prosty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Łącznik prosty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Łącznik prosty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Prostokąt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ipsa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ipsa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ipsa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ymbol zastępczy numeru slajdu 28"/>
          <p:cNvSpPr>
            <a:spLocks noGrp="1"/>
          </p:cNvSpPr>
          <p:nvPr>
            <p:ph type="sldNum" sz="quarter" idx="12"/>
          </p:nvPr>
        </p:nvSpPr>
        <p:spPr bwMode="auto">
          <a:xfrm>
            <a:off x="1325544" y="4928702"/>
            <a:ext cx="609600" cy="517524"/>
          </a:xfrm>
        </p:spPr>
        <p:txBody>
          <a:bodyPr/>
          <a:lstStyle/>
          <a:p>
            <a:fld id="{83E8B9F9-26AC-4C90-84FA-E6E3EC81B0CC}" type="slidenum">
              <a:rPr lang="pl-PL" smtClean="0"/>
              <a:pPr/>
              <a:t>‹#›</a:t>
            </a:fld>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8" name="Symbol zastępczy zawartości 7"/>
          <p:cNvSpPr>
            <a:spLocks noGrp="1"/>
          </p:cNvSpPr>
          <p:nvPr>
            <p:ph sz="quarter" idx="1"/>
          </p:nvPr>
        </p:nvSpPr>
        <p:spPr>
          <a:xfrm>
            <a:off x="457200" y="1600200"/>
            <a:ext cx="7467600" cy="4873752"/>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4"/>
          </p:nvPr>
        </p:nvSpPr>
        <p:spPr/>
        <p:txBody>
          <a:bodyPr rtlCol="0"/>
          <a:lstStyle/>
          <a:p>
            <a:fld id="{9D1033B2-60C3-4249-9F2C-1720412D1184}" type="datetime1">
              <a:rPr lang="pl-PL" smtClean="0"/>
              <a:pPr/>
              <a:t>2019-10-07</a:t>
            </a:fld>
            <a:endParaRPr lang="pl-PL"/>
          </a:p>
        </p:txBody>
      </p:sp>
      <p:sp>
        <p:nvSpPr>
          <p:cNvPr id="9" name="Symbol zastępczy numeru slajdu 8"/>
          <p:cNvSpPr>
            <a:spLocks noGrp="1"/>
          </p:cNvSpPr>
          <p:nvPr>
            <p:ph type="sldNum" sz="quarter" idx="15"/>
          </p:nvPr>
        </p:nvSpPr>
        <p:spPr/>
        <p:txBody>
          <a:bodyPr rtlCol="0"/>
          <a:lstStyle/>
          <a:p>
            <a:fld id="{83E8B9F9-26AC-4C90-84FA-E6E3EC81B0CC}" type="slidenum">
              <a:rPr lang="pl-PL" smtClean="0"/>
              <a:pPr/>
              <a:t>‹#›</a:t>
            </a:fld>
            <a:endParaRPr lang="pl-PL"/>
          </a:p>
        </p:txBody>
      </p:sp>
      <p:sp>
        <p:nvSpPr>
          <p:cNvPr id="10" name="Symbol zastępczy stopki 9"/>
          <p:cNvSpPr>
            <a:spLocks noGrp="1"/>
          </p:cNvSpPr>
          <p:nvPr>
            <p:ph type="ftr" sz="quarter" idx="16"/>
          </p:nvPr>
        </p:nvSpPr>
        <p:spPr/>
        <p:txBody>
          <a:bodyPr rtlCol="0"/>
          <a:lstStyle/>
          <a:p>
            <a:endParaRPr lang="pl-PL"/>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Ref idx="1001">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2286000" y="2895600"/>
            <a:ext cx="6172200" cy="2053590"/>
          </a:xfrm>
        </p:spPr>
        <p:txBody>
          <a:bodyPr/>
          <a:lstStyle>
            <a:lvl1pPr algn="l">
              <a:buNone/>
              <a:defRPr sz="3000" b="1" cap="small" baseline="0"/>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bwMode="auto">
          <a:xfrm rot="5400000">
            <a:off x="7763256" y="1170432"/>
            <a:ext cx="2286000" cy="381000"/>
          </a:xfrm>
        </p:spPr>
        <p:txBody>
          <a:bodyPr/>
          <a:lstStyle/>
          <a:p>
            <a:fld id="{AC2FF8F4-B97A-48C1-9647-2120F0C08285}" type="datetime1">
              <a:rPr lang="pl-PL" smtClean="0"/>
              <a:pPr/>
              <a:t>2019-10-07</a:t>
            </a:fld>
            <a:endParaRPr lang="pl-PL"/>
          </a:p>
        </p:txBody>
      </p:sp>
      <p:sp>
        <p:nvSpPr>
          <p:cNvPr id="5" name="Symbol zastępczy stopki 4"/>
          <p:cNvSpPr>
            <a:spLocks noGrp="1"/>
          </p:cNvSpPr>
          <p:nvPr>
            <p:ph type="ftr" sz="quarter" idx="11"/>
          </p:nvPr>
        </p:nvSpPr>
        <p:spPr bwMode="auto">
          <a:xfrm rot="5400000">
            <a:off x="7077456" y="4178808"/>
            <a:ext cx="3657600" cy="384048"/>
          </a:xfrm>
        </p:spPr>
        <p:txBody>
          <a:bodyPr/>
          <a:lstStyle/>
          <a:p>
            <a:endParaRPr lang="pl-PL"/>
          </a:p>
        </p:txBody>
      </p:sp>
      <p:sp>
        <p:nvSpPr>
          <p:cNvPr id="9" name="Prostokąt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Prostokąt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Prostokąt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Prostokąt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Łącznik prosty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Łącznik prosty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Łącznik prosty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Łącznik prosty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Prostokąt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ipsa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ipsa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ipsa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ipsa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Łącznik prosty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ymbol zastępczy numeru slajdu 5"/>
          <p:cNvSpPr>
            <a:spLocks noGrp="1"/>
          </p:cNvSpPr>
          <p:nvPr>
            <p:ph type="sldNum" sz="quarter" idx="12"/>
          </p:nvPr>
        </p:nvSpPr>
        <p:spPr bwMode="auto">
          <a:xfrm>
            <a:off x="1340616" y="4928702"/>
            <a:ext cx="609600" cy="517524"/>
          </a:xfrm>
        </p:spPr>
        <p:txBody>
          <a:bodyPr/>
          <a:lstStyle/>
          <a:p>
            <a:fld id="{83E8B9F9-26AC-4C90-84FA-E6E3EC81B0CC}"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5" name="Symbol zastępczy daty 4"/>
          <p:cNvSpPr>
            <a:spLocks noGrp="1"/>
          </p:cNvSpPr>
          <p:nvPr>
            <p:ph type="dt" sz="half" idx="10"/>
          </p:nvPr>
        </p:nvSpPr>
        <p:spPr/>
        <p:txBody>
          <a:bodyPr/>
          <a:lstStyle/>
          <a:p>
            <a:fld id="{02A54D93-2CC0-49A3-9ACC-22D7CF06C356}" type="datetime1">
              <a:rPr lang="pl-PL" smtClean="0"/>
              <a:pPr/>
              <a:t>2019-10-07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3E8B9F9-26AC-4C90-84FA-E6E3EC81B0CC}" type="slidenum">
              <a:rPr lang="pl-PL" smtClean="0"/>
              <a:pPr/>
              <a:t>‹#›</a:t>
            </a:fld>
            <a:endParaRPr lang="pl-PL"/>
          </a:p>
        </p:txBody>
      </p:sp>
      <p:sp>
        <p:nvSpPr>
          <p:cNvPr id="9" name="Symbol zastępczy zawartości 8"/>
          <p:cNvSpPr>
            <a:spLocks noGrp="1"/>
          </p:cNvSpPr>
          <p:nvPr>
            <p:ph sz="quarter" idx="1"/>
          </p:nvPr>
        </p:nvSpPr>
        <p:spPr>
          <a:xfrm>
            <a:off x="457200" y="1600200"/>
            <a:ext cx="3657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1" name="Symbol zastępczy zawartości 10"/>
          <p:cNvSpPr>
            <a:spLocks noGrp="1"/>
          </p:cNvSpPr>
          <p:nvPr>
            <p:ph sz="quarter" idx="2"/>
          </p:nvPr>
        </p:nvSpPr>
        <p:spPr>
          <a:xfrm>
            <a:off x="4270248" y="1600200"/>
            <a:ext cx="3657600" cy="45720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7543800" cy="1143000"/>
          </a:xfrm>
        </p:spPr>
        <p:txBody>
          <a:bodyPr anchor="b"/>
          <a:lstStyle>
            <a:lvl1pPr>
              <a:defRPr/>
            </a:lvl1pPr>
          </a:lstStyle>
          <a:p>
            <a:r>
              <a:rPr kumimoji="0" lang="pl-PL" smtClean="0"/>
              <a:t>Kliknij, aby edytować styl</a:t>
            </a:r>
            <a:endParaRPr kumimoji="0" lang="en-US"/>
          </a:p>
        </p:txBody>
      </p:sp>
      <p:sp>
        <p:nvSpPr>
          <p:cNvPr id="7" name="Symbol zastępczy daty 6"/>
          <p:cNvSpPr>
            <a:spLocks noGrp="1"/>
          </p:cNvSpPr>
          <p:nvPr>
            <p:ph type="dt" sz="half" idx="10"/>
          </p:nvPr>
        </p:nvSpPr>
        <p:spPr/>
        <p:txBody>
          <a:bodyPr/>
          <a:lstStyle/>
          <a:p>
            <a:fld id="{0ED0EE8B-617A-448C-AFD7-2320DDA64ED6}" type="datetime1">
              <a:rPr lang="pl-PL" smtClean="0"/>
              <a:pPr/>
              <a:t>2019-10-07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83E8B9F9-26AC-4C90-84FA-E6E3EC81B0CC}" type="slidenum">
              <a:rPr lang="pl-PL" smtClean="0"/>
              <a:pPr/>
              <a:t>‹#›</a:t>
            </a:fld>
            <a:endParaRPr lang="pl-PL"/>
          </a:p>
        </p:txBody>
      </p:sp>
      <p:sp>
        <p:nvSpPr>
          <p:cNvPr id="11" name="Symbol zastępczy zawartości 10"/>
          <p:cNvSpPr>
            <a:spLocks noGrp="1"/>
          </p:cNvSpPr>
          <p:nvPr>
            <p:ph sz="quarter" idx="2"/>
          </p:nvPr>
        </p:nvSpPr>
        <p:spPr>
          <a:xfrm>
            <a:off x="457200" y="2362200"/>
            <a:ext cx="3657600" cy="38862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3" name="Symbol zastępczy zawartości 12"/>
          <p:cNvSpPr>
            <a:spLocks noGrp="1"/>
          </p:cNvSpPr>
          <p:nvPr>
            <p:ph sz="quarter" idx="4"/>
          </p:nvPr>
        </p:nvSpPr>
        <p:spPr>
          <a:xfrm>
            <a:off x="4371975" y="2362200"/>
            <a:ext cx="3657600" cy="3886200"/>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12" name="Symbol zastępczy tekstu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smtClean="0"/>
              <a:t>Kliknij, aby edytować style wzorca tekstu</a:t>
            </a:r>
          </a:p>
        </p:txBody>
      </p:sp>
      <p:sp>
        <p:nvSpPr>
          <p:cNvPr id="14" name="Symbol zastępczy tekstu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pl-PL" smtClean="0"/>
              <a:t>Kliknij, aby edytować style wzorca tekstu</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6" name="Symbol zastępczy daty 5"/>
          <p:cNvSpPr>
            <a:spLocks noGrp="1"/>
          </p:cNvSpPr>
          <p:nvPr>
            <p:ph type="dt" sz="half" idx="10"/>
          </p:nvPr>
        </p:nvSpPr>
        <p:spPr/>
        <p:txBody>
          <a:bodyPr rtlCol="0"/>
          <a:lstStyle/>
          <a:p>
            <a:fld id="{64BD6F17-82A3-411C-BB64-6CD3495D905D}" type="datetime1">
              <a:rPr lang="pl-PL" smtClean="0"/>
              <a:pPr/>
              <a:t>2019-10-07</a:t>
            </a:fld>
            <a:endParaRPr lang="pl-PL"/>
          </a:p>
        </p:txBody>
      </p:sp>
      <p:sp>
        <p:nvSpPr>
          <p:cNvPr id="7" name="Symbol zastępczy numeru slajdu 6"/>
          <p:cNvSpPr>
            <a:spLocks noGrp="1"/>
          </p:cNvSpPr>
          <p:nvPr>
            <p:ph type="sldNum" sz="quarter" idx="11"/>
          </p:nvPr>
        </p:nvSpPr>
        <p:spPr/>
        <p:txBody>
          <a:bodyPr rtlCol="0"/>
          <a:lstStyle/>
          <a:p>
            <a:fld id="{83E8B9F9-26AC-4C90-84FA-E6E3EC81B0CC}" type="slidenum">
              <a:rPr lang="pl-PL" smtClean="0"/>
              <a:pPr/>
              <a:t>‹#›</a:t>
            </a:fld>
            <a:endParaRPr lang="pl-PL"/>
          </a:p>
        </p:txBody>
      </p:sp>
      <p:sp>
        <p:nvSpPr>
          <p:cNvPr id="8" name="Symbol zastępczy stopki 7"/>
          <p:cNvSpPr>
            <a:spLocks noGrp="1"/>
          </p:cNvSpPr>
          <p:nvPr>
            <p:ph type="ftr" sz="quarter" idx="12"/>
          </p:nvPr>
        </p:nvSpPr>
        <p:spPr/>
        <p:txBody>
          <a:bodyPr rtlCol="0"/>
          <a:lstStyle/>
          <a:p>
            <a:endParaRPr lang="pl-PL"/>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01093115-4501-48A8-BDF9-03E5D67190AF}" type="datetime1">
              <a:rPr lang="pl-PL" smtClean="0"/>
              <a:pPr/>
              <a:t>2019-10-07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bg>
      <p:bgRef idx="1001">
        <a:schemeClr val="bg1"/>
      </p:bgRef>
    </p:bg>
    <p:spTree>
      <p:nvGrpSpPr>
        <p:cNvPr id="1" name=""/>
        <p:cNvGrpSpPr/>
        <p:nvPr/>
      </p:nvGrpSpPr>
      <p:grpSpPr>
        <a:xfrm>
          <a:off x="0" y="0"/>
          <a:ext cx="0" cy="0"/>
          <a:chOff x="0" y="0"/>
          <a:chExt cx="0" cy="0"/>
        </a:xfrm>
      </p:grpSpPr>
      <p:sp>
        <p:nvSpPr>
          <p:cNvPr id="10" name="Łącznik prosty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ytuł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pl-PL" smtClean="0"/>
              <a:t>Kliknij, aby edytować style wzorca tekstu</a:t>
            </a:r>
          </a:p>
        </p:txBody>
      </p:sp>
      <p:sp>
        <p:nvSpPr>
          <p:cNvPr id="8" name="Łącznik prosty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Łącznik prosty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Łącznik prosty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Prostokąt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Łącznik prosty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ipsa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Symbol zastępczy zawartości 17"/>
          <p:cNvSpPr>
            <a:spLocks noGrp="1"/>
          </p:cNvSpPr>
          <p:nvPr>
            <p:ph sz="quarter" idx="1"/>
          </p:nvPr>
        </p:nvSpPr>
        <p:spPr>
          <a:xfrm>
            <a:off x="304800" y="274320"/>
            <a:ext cx="5638800" cy="6327648"/>
          </a:xfrm>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21" name="Symbol zastępczy daty 20"/>
          <p:cNvSpPr>
            <a:spLocks noGrp="1"/>
          </p:cNvSpPr>
          <p:nvPr>
            <p:ph type="dt" sz="half" idx="14"/>
          </p:nvPr>
        </p:nvSpPr>
        <p:spPr/>
        <p:txBody>
          <a:bodyPr rtlCol="0"/>
          <a:lstStyle/>
          <a:p>
            <a:fld id="{8B788138-EF04-46DE-AD40-B80844B5A056}" type="datetime1">
              <a:rPr lang="pl-PL" smtClean="0"/>
              <a:pPr/>
              <a:t>2019-10-07</a:t>
            </a:fld>
            <a:endParaRPr lang="pl-PL"/>
          </a:p>
        </p:txBody>
      </p:sp>
      <p:sp>
        <p:nvSpPr>
          <p:cNvPr id="22" name="Symbol zastępczy numeru slajdu 21"/>
          <p:cNvSpPr>
            <a:spLocks noGrp="1"/>
          </p:cNvSpPr>
          <p:nvPr>
            <p:ph type="sldNum" sz="quarter" idx="15"/>
          </p:nvPr>
        </p:nvSpPr>
        <p:spPr/>
        <p:txBody>
          <a:bodyPr rtlCol="0"/>
          <a:lstStyle/>
          <a:p>
            <a:fld id="{83E8B9F9-26AC-4C90-84FA-E6E3EC81B0CC}" type="slidenum">
              <a:rPr lang="pl-PL" smtClean="0"/>
              <a:pPr/>
              <a:t>‹#›</a:t>
            </a:fld>
            <a:endParaRPr lang="pl-PL"/>
          </a:p>
        </p:txBody>
      </p:sp>
      <p:sp>
        <p:nvSpPr>
          <p:cNvPr id="23" name="Symbol zastępczy stopki 22"/>
          <p:cNvSpPr>
            <a:spLocks noGrp="1"/>
          </p:cNvSpPr>
          <p:nvPr>
            <p:ph type="ftr" sz="quarter" idx="16"/>
          </p:nvPr>
        </p:nvSpPr>
        <p:spPr/>
        <p:txBody>
          <a:bodyPr rtlCol="0"/>
          <a:lstStyle/>
          <a:p>
            <a:endParaRPr lang="pl-PL"/>
          </a:p>
        </p:txBody>
      </p:sp>
    </p:spTree>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9" name="Łącznik prosty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ipsa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ytuł 1"/>
          <p:cNvSpPr>
            <a:spLocks noGrp="1"/>
          </p:cNvSpPr>
          <p:nvPr>
            <p:ph type="title"/>
          </p:nvPr>
        </p:nvSpPr>
        <p:spPr>
          <a:xfrm rot="5400000">
            <a:off x="3350133" y="3200400"/>
            <a:ext cx="6309360" cy="457200"/>
          </a:xfrm>
        </p:spPr>
        <p:txBody>
          <a:bodyPr anchor="b"/>
          <a:lstStyle>
            <a:lvl1pPr algn="l">
              <a:buNone/>
              <a:defRPr sz="2000" b="1"/>
            </a:lvl1pPr>
          </a:lstStyle>
          <a:p>
            <a:r>
              <a:rPr kumimoji="0" lang="pl-PL" smtClean="0"/>
              <a:t>Kliknij, aby edytować styl</a:t>
            </a:r>
            <a:endParaRPr kumimoji="0" lang="en-US"/>
          </a:p>
        </p:txBody>
      </p:sp>
      <p:sp>
        <p:nvSpPr>
          <p:cNvPr id="3" name="Symbol zastępczy obrazu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pl-PL" smtClean="0"/>
              <a:t>Kliknij ikonę, aby dodać obraz</a:t>
            </a:r>
            <a:endParaRPr kumimoji="0" lang="en-US" dirty="0"/>
          </a:p>
        </p:txBody>
      </p:sp>
      <p:sp>
        <p:nvSpPr>
          <p:cNvPr id="4" name="Symbol zastępczy tekstu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10" name="Łącznik prosty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Prostokąt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Łącznik prosty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Łącznik prosty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Łącznik prosty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Symbol zastępczy daty 16"/>
          <p:cNvSpPr>
            <a:spLocks noGrp="1"/>
          </p:cNvSpPr>
          <p:nvPr>
            <p:ph type="dt" sz="half" idx="10"/>
          </p:nvPr>
        </p:nvSpPr>
        <p:spPr/>
        <p:txBody>
          <a:bodyPr rtlCol="0"/>
          <a:lstStyle/>
          <a:p>
            <a:fld id="{C702AA1C-D20F-4F8C-9B77-B681C1A642B5}" type="datetime1">
              <a:rPr lang="pl-PL" smtClean="0"/>
              <a:pPr/>
              <a:t>2019-10-07</a:t>
            </a:fld>
            <a:endParaRPr lang="pl-PL"/>
          </a:p>
        </p:txBody>
      </p:sp>
      <p:sp>
        <p:nvSpPr>
          <p:cNvPr id="18" name="Symbol zastępczy numeru slajdu 17"/>
          <p:cNvSpPr>
            <a:spLocks noGrp="1"/>
          </p:cNvSpPr>
          <p:nvPr>
            <p:ph type="sldNum" sz="quarter" idx="11"/>
          </p:nvPr>
        </p:nvSpPr>
        <p:spPr/>
        <p:txBody>
          <a:bodyPr rtlCol="0"/>
          <a:lstStyle/>
          <a:p>
            <a:fld id="{83E8B9F9-26AC-4C90-84FA-E6E3EC81B0CC}" type="slidenum">
              <a:rPr lang="pl-PL" smtClean="0"/>
              <a:pPr/>
              <a:t>‹#›</a:t>
            </a:fld>
            <a:endParaRPr lang="pl-PL"/>
          </a:p>
        </p:txBody>
      </p:sp>
      <p:sp>
        <p:nvSpPr>
          <p:cNvPr id="21" name="Symbol zastępczy stopki 20"/>
          <p:cNvSpPr>
            <a:spLocks noGrp="1"/>
          </p:cNvSpPr>
          <p:nvPr>
            <p:ph type="ftr" sz="quarter" idx="12"/>
          </p:nvPr>
        </p:nvSpPr>
        <p:spPr/>
        <p:txBody>
          <a:bodyPr rtlCol="0"/>
          <a:lstStyle/>
          <a:p>
            <a:endParaRPr lang="pl-PL"/>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CBBA499D-B0F2-41F6-8AF5-D40005BCE8FE}"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9"/>
            <a:ext cx="1676400" cy="5851525"/>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9B0E2A30-7883-4370-AAB9-9452BEBA18B3}"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Slajd tytułowy">
    <p:bg>
      <p:bgRef idx="1002">
        <a:schemeClr val="bg2"/>
      </p:bgRef>
    </p:bg>
    <p:spTree>
      <p:nvGrpSpPr>
        <p:cNvPr id="1" name=""/>
        <p:cNvGrpSpPr/>
        <p:nvPr/>
      </p:nvGrpSpPr>
      <p:grpSpPr>
        <a:xfrm>
          <a:off x="0" y="0"/>
          <a:ext cx="0" cy="0"/>
          <a:chOff x="0" y="0"/>
          <a:chExt cx="0" cy="0"/>
        </a:xfrm>
      </p:grpSpPr>
      <p:sp>
        <p:nvSpPr>
          <p:cNvPr id="9" name="Tytuł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pl-PL" smtClean="0"/>
              <a:t>Kliknij, aby edytować styl</a:t>
            </a:r>
            <a:endParaRPr kumimoji="0" lang="en-US"/>
          </a:p>
        </p:txBody>
      </p:sp>
      <p:sp>
        <p:nvSpPr>
          <p:cNvPr id="17" name="Podtytuł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pl-PL" smtClean="0"/>
              <a:t>Kliknij, aby edytować styl wzorca podtytułu</a:t>
            </a:r>
            <a:endParaRPr kumimoji="0" lang="en-US"/>
          </a:p>
        </p:txBody>
      </p:sp>
      <p:sp>
        <p:nvSpPr>
          <p:cNvPr id="30" name="Symbol zastępczy daty 29"/>
          <p:cNvSpPr>
            <a:spLocks noGrp="1"/>
          </p:cNvSpPr>
          <p:nvPr>
            <p:ph type="dt" sz="half" idx="10"/>
          </p:nvPr>
        </p:nvSpPr>
        <p:spPr/>
        <p:txBody>
          <a:bodyPr/>
          <a:lstStyle/>
          <a:p>
            <a:fld id="{0DF60330-E35E-4A33-9498-BA44D19A6FC4}" type="datetime1">
              <a:rPr lang="pl-PL" smtClean="0"/>
              <a:pPr/>
              <a:t>2019-10-07</a:t>
            </a:fld>
            <a:endParaRPr lang="pl-PL"/>
          </a:p>
        </p:txBody>
      </p:sp>
      <p:sp>
        <p:nvSpPr>
          <p:cNvPr id="19" name="Symbol zastępczy stopki 18"/>
          <p:cNvSpPr>
            <a:spLocks noGrp="1"/>
          </p:cNvSpPr>
          <p:nvPr>
            <p:ph type="ftr" sz="quarter" idx="11"/>
          </p:nvPr>
        </p:nvSpPr>
        <p:spPr/>
        <p:txBody>
          <a:bodyPr/>
          <a:lstStyle/>
          <a:p>
            <a:endParaRPr lang="pl-PL"/>
          </a:p>
        </p:txBody>
      </p:sp>
      <p:sp>
        <p:nvSpPr>
          <p:cNvPr id="27" name="Symbol zastępczy numeru slajdu 26"/>
          <p:cNvSpPr>
            <a:spLocks noGrp="1"/>
          </p:cNvSpPr>
          <p:nvPr>
            <p:ph type="sldNum" sz="quarter" idx="12"/>
          </p:nvPr>
        </p:nvSpPr>
        <p:spPr/>
        <p:txBody>
          <a:bodyPr/>
          <a:lstStyle/>
          <a:p>
            <a:fld id="{83E8B9F9-26AC-4C90-84FA-E6E3EC81B0CC}"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zawartości 2"/>
          <p:cNvSpPr>
            <a:spLocks noGrp="1"/>
          </p:cNvSpPr>
          <p:nvPr>
            <p:ph idx="1"/>
          </p:nvPr>
        </p:nvSpPr>
        <p:spPr/>
        <p:txBody>
          <a:body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39AE508A-2518-41A5-A831-B6AEEC9E62A0}"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secHead" preserve="1">
  <p:cSld name="Nagłówek sekcji">
    <p:bg>
      <p:bgRef idx="1002">
        <a:schemeClr val="bg2"/>
      </p:bgRef>
    </p:bg>
    <p:spTree>
      <p:nvGrpSpPr>
        <p:cNvPr id="1" name=""/>
        <p:cNvGrpSpPr/>
        <p:nvPr/>
      </p:nvGrpSpPr>
      <p:grpSpPr>
        <a:xfrm>
          <a:off x="0" y="0"/>
          <a:ext cx="0" cy="0"/>
          <a:chOff x="0" y="0"/>
          <a:chExt cx="0" cy="0"/>
        </a:xfrm>
      </p:grpSpPr>
      <p:sp>
        <p:nvSpPr>
          <p:cNvPr id="2" name="Tytuł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p>
            <a:fld id="{B0E7C3CF-AE5C-4474-9AF6-0E42DD0CE406}"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a:xfrm>
            <a:off x="457200" y="704088"/>
            <a:ext cx="8229600" cy="1143000"/>
          </a:xfrm>
        </p:spPr>
        <p:txBody>
          <a:bodyPr/>
          <a:lstStyle/>
          <a:p>
            <a:r>
              <a:rPr kumimoji="0" lang="pl-PL" smtClean="0"/>
              <a:t>Kliknij, aby edytować styl</a:t>
            </a:r>
            <a:endParaRPr kumimoji="0" lang="en-US"/>
          </a:p>
        </p:txBody>
      </p:sp>
      <p:sp>
        <p:nvSpPr>
          <p:cNvPr id="3" name="Symbol zastępczy zawartości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BDC63BB4-0A0D-4C43-8014-012F9A8FDD11}" type="datetime1">
              <a:rPr lang="pl-PL" smtClean="0"/>
              <a:pPr/>
              <a:t>2019-10-07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457200" y="704088"/>
            <a:ext cx="8229600" cy="1143000"/>
          </a:xfrm>
        </p:spPr>
        <p:txBody>
          <a:bodyPr tIns="45720" anchor="b"/>
          <a:lstStyle>
            <a:lvl1pPr>
              <a:defRPr/>
            </a:lvl1pPr>
          </a:lstStyle>
          <a:p>
            <a:r>
              <a:rPr kumimoji="0" lang="pl-PL" smtClean="0"/>
              <a:t>Kliknij, aby edytować styl</a:t>
            </a:r>
            <a:endParaRPr kumimoji="0" lang="en-US"/>
          </a:p>
        </p:txBody>
      </p:sp>
      <p:sp>
        <p:nvSpPr>
          <p:cNvPr id="3" name="Symbol zastępczy tekstu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p>
            <a:fld id="{F5DA22EB-4F39-4B2A-863B-F33A7D4B65A1}" type="datetime1">
              <a:rPr lang="pl-PL" smtClean="0"/>
              <a:pPr/>
              <a:t>2019-10-07</a:t>
            </a:fld>
            <a:endParaRPr lang="pl-PL"/>
          </a:p>
        </p:txBody>
      </p:sp>
      <p:sp>
        <p:nvSpPr>
          <p:cNvPr id="8" name="Symbol zastępczy stopki 7"/>
          <p:cNvSpPr>
            <a:spLocks noGrp="1"/>
          </p:cNvSpPr>
          <p:nvPr>
            <p:ph type="ftr" sz="quarter" idx="11"/>
          </p:nvPr>
        </p:nvSpPr>
        <p:spPr/>
        <p:txBody>
          <a:bodyPr/>
          <a:lstStyle/>
          <a:p>
            <a:endParaRPr lang="pl-PL"/>
          </a:p>
        </p:txBody>
      </p:sp>
      <p:sp>
        <p:nvSpPr>
          <p:cNvPr id="9" name="Symbol zastępczy numeru slajdu 8"/>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p>
            <a:fld id="{35BB5F5A-1A84-4B31-851B-64DAA0CA0D6C}" type="datetime1">
              <a:rPr lang="pl-PL" smtClean="0"/>
              <a:pPr/>
              <a:t>2019-10-07</a:t>
            </a:fld>
            <a:endParaRPr lang="pl-PL"/>
          </a:p>
        </p:txBody>
      </p:sp>
      <p:sp>
        <p:nvSpPr>
          <p:cNvPr id="4" name="Symbol zastępczy stopki 3"/>
          <p:cNvSpPr>
            <a:spLocks noGrp="1"/>
          </p:cNvSpPr>
          <p:nvPr>
            <p:ph type="ftr" sz="quarter" idx="11"/>
          </p:nvPr>
        </p:nvSpPr>
        <p:spPr/>
        <p:txBody>
          <a:bodyPr/>
          <a:lstStyle/>
          <a:p>
            <a:endParaRPr lang="pl-PL"/>
          </a:p>
        </p:txBody>
      </p:sp>
      <p:sp>
        <p:nvSpPr>
          <p:cNvPr id="5" name="Symbol zastępczy numeru slajdu 4"/>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fld id="{98E471C5-C6F4-48F7-9879-B2A961E8D86B}" type="datetime1">
              <a:rPr lang="pl-PL" smtClean="0"/>
              <a:pPr/>
              <a:t>2019-10-07</a:t>
            </a:fld>
            <a:endParaRPr lang="pl-PL"/>
          </a:p>
        </p:txBody>
      </p:sp>
      <p:sp>
        <p:nvSpPr>
          <p:cNvPr id="3" name="Symbol zastępczy stopki 2"/>
          <p:cNvSpPr>
            <a:spLocks noGrp="1"/>
          </p:cNvSpPr>
          <p:nvPr>
            <p:ph type="ftr" sz="quarter" idx="11"/>
          </p:nvPr>
        </p:nvSpPr>
        <p:spPr/>
        <p:txBody>
          <a:bodyPr/>
          <a:lstStyle/>
          <a:p>
            <a:endParaRPr lang="pl-PL"/>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pl-PL" smtClean="0"/>
              <a:t>Kliknij, aby edytować styl</a:t>
            </a:r>
            <a:endParaRPr kumimoji="0" lang="en-US"/>
          </a:p>
        </p:txBody>
      </p:sp>
      <p:sp>
        <p:nvSpPr>
          <p:cNvPr id="3" name="Symbol zastępczy tekstu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pl-PL" smtClean="0"/>
              <a:t>Kliknij, aby edytować style wzorca tekstu</a:t>
            </a:r>
          </a:p>
        </p:txBody>
      </p:sp>
      <p:sp>
        <p:nvSpPr>
          <p:cNvPr id="4" name="Symbol zastępczy zawartości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p>
            <a:fld id="{1AE5F752-7C77-4F0F-A9CA-5D086D205818}" type="datetime1">
              <a:rPr lang="pl-PL" smtClean="0"/>
              <a:pPr/>
              <a:t>2019-10-07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9" name="Prostokąt ze ściętym i zaokrąglonym rogiem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ójkąt prostokątny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ytuł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pl-PL" smtClean="0"/>
              <a:t>Kliknij, aby edytować styl</a:t>
            </a:r>
            <a:endParaRPr kumimoji="0" lang="en-US"/>
          </a:p>
        </p:txBody>
      </p:sp>
      <p:sp>
        <p:nvSpPr>
          <p:cNvPr id="4" name="Symbol zastępczy tekstu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pl-PL" smtClean="0"/>
              <a:t>Kliknij, aby edytować style wzorca tekstu</a:t>
            </a:r>
          </a:p>
        </p:txBody>
      </p:sp>
      <p:sp>
        <p:nvSpPr>
          <p:cNvPr id="5" name="Symbol zastępczy daty 4"/>
          <p:cNvSpPr>
            <a:spLocks noGrp="1"/>
          </p:cNvSpPr>
          <p:nvPr>
            <p:ph type="dt" sz="half" idx="10"/>
          </p:nvPr>
        </p:nvSpPr>
        <p:spPr/>
        <p:txBody>
          <a:bodyPr/>
          <a:lstStyle/>
          <a:p>
            <a:fld id="{7C6D9C31-0843-476A-9295-22A7C8D8D4D6}" type="datetime1">
              <a:rPr lang="pl-PL" smtClean="0"/>
              <a:pPr/>
              <a:t>2019-10-07</a:t>
            </a:fld>
            <a:endParaRPr lang="pl-PL"/>
          </a:p>
        </p:txBody>
      </p:sp>
      <p:sp>
        <p:nvSpPr>
          <p:cNvPr id="6" name="Symbol zastępczy stopki 5"/>
          <p:cNvSpPr>
            <a:spLocks noGrp="1"/>
          </p:cNvSpPr>
          <p:nvPr>
            <p:ph type="ftr" sz="quarter" idx="11"/>
          </p:nvPr>
        </p:nvSpPr>
        <p:spPr/>
        <p:txBody>
          <a:bodyPr/>
          <a:lstStyle/>
          <a:p>
            <a:endParaRPr lang="pl-PL"/>
          </a:p>
        </p:txBody>
      </p:sp>
      <p:sp>
        <p:nvSpPr>
          <p:cNvPr id="7" name="Symbol zastępczy numeru slajdu 6"/>
          <p:cNvSpPr>
            <a:spLocks noGrp="1"/>
          </p:cNvSpPr>
          <p:nvPr>
            <p:ph type="sldNum" sz="quarter" idx="12"/>
          </p:nvPr>
        </p:nvSpPr>
        <p:spPr>
          <a:xfrm>
            <a:off x="8077200" y="6356350"/>
            <a:ext cx="609600" cy="365125"/>
          </a:xfrm>
        </p:spPr>
        <p:txBody>
          <a:bodyPr/>
          <a:lstStyle/>
          <a:p>
            <a:fld id="{83E8B9F9-26AC-4C90-84FA-E6E3EC81B0CC}" type="slidenum">
              <a:rPr lang="pl-PL" smtClean="0"/>
              <a:pPr/>
              <a:t>‹#›</a:t>
            </a:fld>
            <a:endParaRPr lang="pl-PL"/>
          </a:p>
        </p:txBody>
      </p:sp>
      <p:sp>
        <p:nvSpPr>
          <p:cNvPr id="3" name="Symbol zastępczy obrazu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pl-PL" smtClean="0"/>
              <a:t>Kliknij ikonę, aby dodać obraz</a:t>
            </a:r>
            <a:endParaRPr kumimoji="0" lang="en-US" dirty="0"/>
          </a:p>
        </p:txBody>
      </p:sp>
      <p:sp>
        <p:nvSpPr>
          <p:cNvPr id="10" name="Dowolny kształt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Dowolny kształt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AB36366D-0D3B-451E-B9D4-D0A5C06EB136}"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914401"/>
            <a:ext cx="2057400" cy="5211763"/>
          </a:xfrm>
        </p:spPr>
        <p:txBody>
          <a:bodyPr vert="eaVer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457200" y="914401"/>
            <a:ext cx="6019800" cy="5211763"/>
          </a:xfrm>
        </p:spPr>
        <p:txBody>
          <a:bodyPr vert="eaVer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p>
            <a:fld id="{8C43B7DF-E2B7-4E11-AAF0-BA7317281D36}" type="datetime1">
              <a:rPr lang="pl-PL" smtClean="0"/>
              <a:pPr/>
              <a:t>2019-10-07</a:t>
            </a:fld>
            <a:endParaRPr lang="pl-PL"/>
          </a:p>
        </p:txBody>
      </p:sp>
      <p:sp>
        <p:nvSpPr>
          <p:cNvPr id="5" name="Symbol zastępczy stopki 4"/>
          <p:cNvSpPr>
            <a:spLocks noGrp="1"/>
          </p:cNvSpPr>
          <p:nvPr>
            <p:ph type="ftr" sz="quarter" idx="11"/>
          </p:nvPr>
        </p:nvSpPr>
        <p:spPr/>
        <p:txBody>
          <a:bodyPr/>
          <a:lstStyle/>
          <a:p>
            <a:endParaRPr lang="pl-PL"/>
          </a:p>
        </p:txBody>
      </p:sp>
      <p:sp>
        <p:nvSpPr>
          <p:cNvPr id="6" name="Symbol zastępczy numeru slajdu 5"/>
          <p:cNvSpPr>
            <a:spLocks noGrp="1"/>
          </p:cNvSpPr>
          <p:nvPr>
            <p:ph type="sldNum" sz="quarter" idx="12"/>
          </p:nvPr>
        </p:nvSpPr>
        <p:spPr/>
        <p:txBody>
          <a:bodyPr/>
          <a:lstStyle/>
          <a:p>
            <a:fld id="{83E8B9F9-26AC-4C90-84FA-E6E3EC81B0CC}" type="slidenum">
              <a:rPr lang="pl-PL" smtClean="0"/>
              <a:pPr/>
              <a:t>‹#›</a:t>
            </a:fld>
            <a:endParaRPr lang="pl-PL"/>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15" name="Prostokąt zaokrąglony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Prostokąt zaokrąglony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ytuł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pl-PL" smtClean="0"/>
              <a:t>Kliknij, aby edytować styl</a:t>
            </a:r>
            <a:endParaRPr kumimoji="0" lang="en-US"/>
          </a:p>
        </p:txBody>
      </p:sp>
      <p:sp>
        <p:nvSpPr>
          <p:cNvPr id="20" name="Podtytuł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pl-PL" smtClean="0"/>
              <a:t>Kliknij, aby edytować styl wzorca podtytułu</a:t>
            </a:r>
            <a:endParaRPr kumimoji="0" lang="en-US"/>
          </a:p>
        </p:txBody>
      </p:sp>
      <p:sp>
        <p:nvSpPr>
          <p:cNvPr id="19" name="Symbol zastępczy daty 18"/>
          <p:cNvSpPr>
            <a:spLocks noGrp="1"/>
          </p:cNvSpPr>
          <p:nvPr>
            <p:ph type="dt" sz="half" idx="10"/>
          </p:nvPr>
        </p:nvSpPr>
        <p:spPr/>
        <p:txBody>
          <a:bodyPr/>
          <a:lstStyle>
            <a:extLst/>
          </a:lstStyle>
          <a:p>
            <a:fld id="{34B23B75-D54D-447F-ACA4-2B6F66924CD9}" type="datetime1">
              <a:rPr lang="pl-PL" smtClean="0"/>
              <a:pPr/>
              <a:t>2019-10-07</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11" name="Symbol zastępczy numeru slajdu 10"/>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kumimoji="0" lang="pl-PL" smtClean="0"/>
              <a:t>Kliknij, aby edytować styl</a:t>
            </a:r>
            <a:endParaRPr kumimoji="0" lang="en-US"/>
          </a:p>
        </p:txBody>
      </p:sp>
      <p:sp>
        <p:nvSpPr>
          <p:cNvPr id="3" name="Symbol zastępczy zawartości 2"/>
          <p:cNvSpPr>
            <a:spLocks noGrp="1"/>
          </p:cNvSpPr>
          <p:nvPr>
            <p:ph idx="1"/>
          </p:nvPr>
        </p:nvSpPr>
        <p:spPr>
          <a:xfrm>
            <a:off x="502920" y="530352"/>
            <a:ext cx="8183880" cy="4187952"/>
          </a:xfrm>
        </p:spPr>
        <p:txBody>
          <a:bodyPr/>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4AB26593-BEA9-4257-8314-EC80E2121B9C}"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spTree>
      <p:nvGrpSpPr>
        <p:cNvPr id="1" name=""/>
        <p:cNvGrpSpPr/>
        <p:nvPr/>
      </p:nvGrpSpPr>
      <p:grpSpPr>
        <a:xfrm>
          <a:off x="0" y="0"/>
          <a:ext cx="0" cy="0"/>
          <a:chOff x="0" y="0"/>
          <a:chExt cx="0" cy="0"/>
        </a:xfrm>
      </p:grpSpPr>
      <p:sp>
        <p:nvSpPr>
          <p:cNvPr id="14" name="Prostokąt zaokrąglony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rostokąt zaokrąglony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pl-PL" smtClean="0"/>
              <a:t>Kliknij, aby edytować style wzorca tekstu</a:t>
            </a:r>
          </a:p>
        </p:txBody>
      </p:sp>
      <p:sp>
        <p:nvSpPr>
          <p:cNvPr id="4" name="Symbol zastępczy daty 3"/>
          <p:cNvSpPr>
            <a:spLocks noGrp="1"/>
          </p:cNvSpPr>
          <p:nvPr>
            <p:ph type="dt" sz="half" idx="10"/>
          </p:nvPr>
        </p:nvSpPr>
        <p:spPr/>
        <p:txBody>
          <a:bodyPr/>
          <a:lstStyle>
            <a:extLst/>
          </a:lstStyle>
          <a:p>
            <a:fld id="{48FE769B-3EC3-4CB2-A41E-098818EFC51B}"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zawartości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D2361BD6-D739-40AA-87DF-0BB672E4C6ED}"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nchor="b"/>
          <a:lstStyle>
            <a:lvl1pPr>
              <a:defRPr b="1"/>
            </a:lvl1pPr>
            <a:extLst/>
          </a:lstStyle>
          <a:p>
            <a:r>
              <a:rPr kumimoji="0" lang="pl-PL" smtClean="0"/>
              <a:t>Kliknij, aby edytować styl</a:t>
            </a:r>
            <a:endParaRPr kumimoji="0" lang="en-US"/>
          </a:p>
        </p:txBody>
      </p:sp>
      <p:sp>
        <p:nvSpPr>
          <p:cNvPr id="3" name="Symbol zastępczy tekstu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4" name="Symbol zastępczy tekstu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pl-PL" smtClean="0"/>
              <a:t>Kliknij, aby edytować style wzorca tekstu</a:t>
            </a:r>
          </a:p>
        </p:txBody>
      </p:sp>
      <p:sp>
        <p:nvSpPr>
          <p:cNvPr id="5" name="Symbol zastępczy zawartości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6" name="Symbol zastępczy zawartości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7" name="Symbol zastępczy daty 6"/>
          <p:cNvSpPr>
            <a:spLocks noGrp="1"/>
          </p:cNvSpPr>
          <p:nvPr>
            <p:ph type="dt" sz="half" idx="10"/>
          </p:nvPr>
        </p:nvSpPr>
        <p:spPr/>
        <p:txBody>
          <a:bodyPr/>
          <a:lstStyle>
            <a:extLst/>
          </a:lstStyle>
          <a:p>
            <a:fld id="{B5A3D090-65DD-452E-B8A7-F402C659C0BB}" type="datetime1">
              <a:rPr lang="pl-PL" smtClean="0"/>
              <a:pPr/>
              <a:t>2019-10-07</a:t>
            </a:fld>
            <a:endParaRPr lang="pl-PL"/>
          </a:p>
        </p:txBody>
      </p:sp>
      <p:sp>
        <p:nvSpPr>
          <p:cNvPr id="8" name="Symbol zastępczy stopki 7"/>
          <p:cNvSpPr>
            <a:spLocks noGrp="1"/>
          </p:cNvSpPr>
          <p:nvPr>
            <p:ph type="ftr" sz="quarter" idx="11"/>
          </p:nvPr>
        </p:nvSpPr>
        <p:spPr/>
        <p:txBody>
          <a:bodyPr/>
          <a:lstStyle>
            <a:extLst/>
          </a:lstStyle>
          <a:p>
            <a:endParaRPr lang="pl-PL"/>
          </a:p>
        </p:txBody>
      </p:sp>
      <p:sp>
        <p:nvSpPr>
          <p:cNvPr id="9" name="Symbol zastępczy numeru slajdu 8"/>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extLst/>
          </a:lstStyle>
          <a:p>
            <a:r>
              <a:rPr kumimoji="0" lang="pl-PL" smtClean="0"/>
              <a:t>Kliknij, aby edytować styl</a:t>
            </a:r>
            <a:endParaRPr kumimoji="0" lang="en-US"/>
          </a:p>
        </p:txBody>
      </p:sp>
      <p:sp>
        <p:nvSpPr>
          <p:cNvPr id="3" name="Symbol zastępczy daty 2"/>
          <p:cNvSpPr>
            <a:spLocks noGrp="1"/>
          </p:cNvSpPr>
          <p:nvPr>
            <p:ph type="dt" sz="half" idx="10"/>
          </p:nvPr>
        </p:nvSpPr>
        <p:spPr/>
        <p:txBody>
          <a:bodyPr/>
          <a:lstStyle>
            <a:extLst/>
          </a:lstStyle>
          <a:p>
            <a:fld id="{6D8207D2-1414-4455-8FD1-9D8291F1FC7A}" type="datetime1">
              <a:rPr lang="pl-PL" smtClean="0"/>
              <a:pPr/>
              <a:t>2019-10-07</a:t>
            </a:fld>
            <a:endParaRPr lang="pl-PL"/>
          </a:p>
        </p:txBody>
      </p:sp>
      <p:sp>
        <p:nvSpPr>
          <p:cNvPr id="4" name="Symbol zastępczy stopki 3"/>
          <p:cNvSpPr>
            <a:spLocks noGrp="1"/>
          </p:cNvSpPr>
          <p:nvPr>
            <p:ph type="ftr" sz="quarter" idx="11"/>
          </p:nvPr>
        </p:nvSpPr>
        <p:spPr/>
        <p:txBody>
          <a:bodyPr/>
          <a:lstStyle>
            <a:extLst/>
          </a:lstStyle>
          <a:p>
            <a:endParaRPr lang="pl-PL"/>
          </a:p>
        </p:txBody>
      </p:sp>
      <p:sp>
        <p:nvSpPr>
          <p:cNvPr id="5" name="Symbol zastępczy numeru slajdu 4"/>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7" name="Prostokąt zaokrąglony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Symbol zastępczy daty 1"/>
          <p:cNvSpPr>
            <a:spLocks noGrp="1"/>
          </p:cNvSpPr>
          <p:nvPr>
            <p:ph type="dt" sz="half" idx="10"/>
          </p:nvPr>
        </p:nvSpPr>
        <p:spPr/>
        <p:txBody>
          <a:bodyPr/>
          <a:lstStyle>
            <a:extLst/>
          </a:lstStyle>
          <a:p>
            <a:fld id="{A2B0A5D6-B599-4814-88B8-A2158BFC5D1A}" type="datetime1">
              <a:rPr lang="pl-PL" smtClean="0"/>
              <a:pPr/>
              <a:t>2019-10-07</a:t>
            </a:fld>
            <a:endParaRPr lang="pl-PL"/>
          </a:p>
        </p:txBody>
      </p:sp>
      <p:sp>
        <p:nvSpPr>
          <p:cNvPr id="3" name="Symbol zastępczy stopki 2"/>
          <p:cNvSpPr>
            <a:spLocks noGrp="1"/>
          </p:cNvSpPr>
          <p:nvPr>
            <p:ph type="ftr" sz="quarter" idx="11"/>
          </p:nvPr>
        </p:nvSpPr>
        <p:spPr/>
        <p:txBody>
          <a:bodyPr/>
          <a:lstStyle>
            <a:extLst/>
          </a:lstStyle>
          <a:p>
            <a:endParaRPr lang="pl-PL"/>
          </a:p>
        </p:txBody>
      </p:sp>
      <p:sp>
        <p:nvSpPr>
          <p:cNvPr id="4" name="Symbol zastępczy numeru slajdu 3"/>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pl-PL" smtClean="0"/>
              <a:t>Kliknij, aby edytować styl</a:t>
            </a:r>
            <a:endParaRPr kumimoji="0" lang="en-US"/>
          </a:p>
        </p:txBody>
      </p:sp>
      <p:sp>
        <p:nvSpPr>
          <p:cNvPr id="3" name="Symbol zastępczy tekstu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zawartości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C88BD11F-D34C-4ADC-A3DF-17253D1C8053}"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15" name="Prostokąt zaokrąglony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Prostokąt z zaokrąglonym rogiem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ytuł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pl-PL" smtClean="0"/>
              <a:t>Kliknij, aby edytować styl</a:t>
            </a:r>
            <a:endParaRPr kumimoji="0" lang="en-US"/>
          </a:p>
        </p:txBody>
      </p:sp>
      <p:sp>
        <p:nvSpPr>
          <p:cNvPr id="4" name="Symbol zastępczy tekstu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5" name="Symbol zastępczy daty 4"/>
          <p:cNvSpPr>
            <a:spLocks noGrp="1"/>
          </p:cNvSpPr>
          <p:nvPr>
            <p:ph type="dt" sz="half" idx="10"/>
          </p:nvPr>
        </p:nvSpPr>
        <p:spPr/>
        <p:txBody>
          <a:bodyPr/>
          <a:lstStyle>
            <a:extLst/>
          </a:lstStyle>
          <a:p>
            <a:fld id="{5688FBE3-AF8C-4385-9941-D60A3A17A34B}" type="datetime1">
              <a:rPr lang="pl-PL" smtClean="0"/>
              <a:pPr/>
              <a:t>2019-10-07</a:t>
            </a:fld>
            <a:endParaRPr lang="pl-PL"/>
          </a:p>
        </p:txBody>
      </p:sp>
      <p:sp>
        <p:nvSpPr>
          <p:cNvPr id="6" name="Symbol zastępczy stopki 5"/>
          <p:cNvSpPr>
            <a:spLocks noGrp="1"/>
          </p:cNvSpPr>
          <p:nvPr>
            <p:ph type="ftr" sz="quarter" idx="11"/>
          </p:nvPr>
        </p:nvSpPr>
        <p:spPr/>
        <p:txBody>
          <a:bodyPr/>
          <a:lstStyle>
            <a:extLst/>
          </a:lstStyle>
          <a:p>
            <a:endParaRPr lang="pl-PL"/>
          </a:p>
        </p:txBody>
      </p:sp>
      <p:sp>
        <p:nvSpPr>
          <p:cNvPr id="7" name="Symbol zastępczy numeru slajdu 6"/>
          <p:cNvSpPr>
            <a:spLocks noGrp="1"/>
          </p:cNvSpPr>
          <p:nvPr>
            <p:ph type="sldNum" sz="quarter" idx="12"/>
          </p:nvPr>
        </p:nvSpPr>
        <p:spPr/>
        <p:txBody>
          <a:bodyPr/>
          <a:lstStyle>
            <a:extLst/>
          </a:lstStyle>
          <a:p>
            <a:fld id="{83E8B9F9-26AC-4C90-84FA-E6E3EC81B0CC}" type="slidenum">
              <a:rPr lang="pl-PL" smtClean="0"/>
              <a:pPr/>
              <a:t>‹#›</a:t>
            </a:fld>
            <a:endParaRPr lang="pl-PL"/>
          </a:p>
        </p:txBody>
      </p:sp>
      <p:sp>
        <p:nvSpPr>
          <p:cNvPr id="3" name="Symbol zastępczy obrazu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pl-PL" smtClean="0"/>
              <a:t>Kliknij ikonę, aby dodać obraz</a:t>
            </a:r>
            <a:endParaRPr kumimoji="0"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a:xfrm>
            <a:off x="502920" y="4983480"/>
            <a:ext cx="8183880" cy="1051560"/>
          </a:xfrm>
        </p:spPr>
        <p:txBody>
          <a:bodyPr/>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502920" y="530352"/>
            <a:ext cx="8183880" cy="4187952"/>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00ABE03D-4DE7-4BA4-BAF8-7DECA769B9C2}"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533404"/>
            <a:ext cx="1981200" cy="5257799"/>
          </a:xfrm>
        </p:spPr>
        <p:txBody>
          <a:bodyPr vert="eaVert"/>
          <a:lstStyle>
            <a:extLst/>
          </a:lstStyle>
          <a:p>
            <a:r>
              <a:rPr kumimoji="0" lang="pl-PL" smtClean="0"/>
              <a:t>Kliknij, aby edytować styl</a:t>
            </a:r>
            <a:endParaRPr kumimoji="0" lang="en-US"/>
          </a:p>
        </p:txBody>
      </p:sp>
      <p:sp>
        <p:nvSpPr>
          <p:cNvPr id="3" name="Symbol zastępczy tytułu pionowego 2"/>
          <p:cNvSpPr>
            <a:spLocks noGrp="1"/>
          </p:cNvSpPr>
          <p:nvPr>
            <p:ph type="body" orient="vert" idx="1"/>
          </p:nvPr>
        </p:nvSpPr>
        <p:spPr>
          <a:xfrm>
            <a:off x="533400" y="533402"/>
            <a:ext cx="5943600" cy="5257801"/>
          </a:xfrm>
        </p:spPr>
        <p:txBody>
          <a:bodyPr vert="eaVert"/>
          <a:lstStyle>
            <a:extLst/>
          </a:lstStyle>
          <a:p>
            <a:pPr lvl="0" eaLnBrk="1" latinLnBrk="0" hangingPunct="1"/>
            <a:r>
              <a:rPr lang="pl-PL" smtClean="0"/>
              <a:t>Kliknij, aby edytować style wzorca tekstu</a:t>
            </a:r>
          </a:p>
          <a:p>
            <a:pPr lvl="1" eaLnBrk="1" latinLnBrk="0" hangingPunct="1"/>
            <a:r>
              <a:rPr lang="pl-PL" smtClean="0"/>
              <a:t>Drugi poziom</a:t>
            </a:r>
          </a:p>
          <a:p>
            <a:pPr lvl="2" eaLnBrk="1" latinLnBrk="0" hangingPunct="1"/>
            <a:r>
              <a:rPr lang="pl-PL" smtClean="0"/>
              <a:t>Trzeci poziom</a:t>
            </a:r>
          </a:p>
          <a:p>
            <a:pPr lvl="3" eaLnBrk="1" latinLnBrk="0" hangingPunct="1"/>
            <a:r>
              <a:rPr lang="pl-PL" smtClean="0"/>
              <a:t>Czwarty poziom</a:t>
            </a:r>
          </a:p>
          <a:p>
            <a:pPr lvl="4" eaLnBrk="1" latinLnBrk="0" hangingPunct="1"/>
            <a:r>
              <a:rPr lang="pl-PL" smtClean="0"/>
              <a:t>Piąty poziom</a:t>
            </a:r>
            <a:endParaRPr kumimoji="0" lang="en-US"/>
          </a:p>
        </p:txBody>
      </p:sp>
      <p:sp>
        <p:nvSpPr>
          <p:cNvPr id="4" name="Symbol zastępczy daty 3"/>
          <p:cNvSpPr>
            <a:spLocks noGrp="1"/>
          </p:cNvSpPr>
          <p:nvPr>
            <p:ph type="dt" sz="half" idx="10"/>
          </p:nvPr>
        </p:nvSpPr>
        <p:spPr/>
        <p:txBody>
          <a:bodyPr/>
          <a:lstStyle>
            <a:extLst/>
          </a:lstStyle>
          <a:p>
            <a:fld id="{E8A48B65-45D8-46F2-A79C-4FE8372C3404}" type="datetime1">
              <a:rPr lang="pl-PL" smtClean="0"/>
              <a:pPr/>
              <a:t>2019-10-07</a:t>
            </a:fld>
            <a:endParaRPr lang="pl-PL"/>
          </a:p>
        </p:txBody>
      </p:sp>
      <p:sp>
        <p:nvSpPr>
          <p:cNvPr id="5" name="Symbol zastępczy stopki 4"/>
          <p:cNvSpPr>
            <a:spLocks noGrp="1"/>
          </p:cNvSpPr>
          <p:nvPr>
            <p:ph type="ftr" sz="quarter" idx="11"/>
          </p:nvPr>
        </p:nvSpPr>
        <p:spPr/>
        <p:txBody>
          <a:bodyPr/>
          <a:lstStyle>
            <a:extLst/>
          </a:lstStyle>
          <a:p>
            <a:endParaRPr lang="pl-PL"/>
          </a:p>
        </p:txBody>
      </p:sp>
      <p:sp>
        <p:nvSpPr>
          <p:cNvPr id="6" name="Symbol zastępczy numeru slajdu 5"/>
          <p:cNvSpPr>
            <a:spLocks noGrp="1"/>
          </p:cNvSpPr>
          <p:nvPr>
            <p:ph type="sldNum" sz="quarter" idx="12"/>
          </p:nvPr>
        </p:nvSpPr>
        <p:spPr/>
        <p:txBody>
          <a:bodyPr/>
          <a:lstStyle>
            <a:extLst/>
          </a:lstStyle>
          <a:p>
            <a:fld id="{83E8B9F9-26AC-4C90-84FA-E6E3EC81B0CC}" type="slidenum">
              <a:rPr lang="pl-PL" smtClean="0"/>
              <a:pPr/>
              <a:t>‹#›</a:t>
            </a:fld>
            <a:endParaRPr lang="pl-PL"/>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jpe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40.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theme" Target="../theme/theme8.xml"/><Relationship Id="rId2" Type="http://schemas.openxmlformats.org/officeDocument/2006/relationships/slideLayout" Target="../slideLayouts/slideLayout34.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9.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477294-2EDF-468A-8103-68416CC24C19}" type="datetime1">
              <a:rPr lang="pl-PL" smtClean="0"/>
              <a:pPr/>
              <a:t>2019-10-07</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B9F9-26AC-4C90-84FA-E6E3EC81B0CC}" type="slidenum">
              <a:rPr lang="pl-PL" smtClean="0"/>
              <a:pPr/>
              <a:t>‹#›</a:t>
            </a:fld>
            <a:endParaRPr lang="pl-PL"/>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700" r:id="rId1"/>
    <p:sldLayoutId id="2147483701"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8496C-180A-443C-8F61-16D595F7F3B8}" type="datetime1">
              <a:rPr lang="pl-PL" smtClean="0"/>
              <a:pPr/>
              <a:t>2019-10-07</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B9F9-26AC-4C90-84FA-E6E3EC81B0CC}" type="slidenum">
              <a:rPr lang="pl-PL" smtClean="0"/>
              <a:pPr/>
              <a:t>‹#›</a:t>
            </a:fld>
            <a:endParaRPr lang="pl-PL"/>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703" r:id="rId1"/>
    <p:sldLayoutId id="2147483704"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EE73B2-EF9B-40A5-BAAF-191B262807F7}" type="datetime1">
              <a:rPr lang="pl-PL" smtClean="0"/>
              <a:pPr/>
              <a:t>2019-10-07</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B9F9-26AC-4C90-84FA-E6E3EC81B0CC}" type="slidenum">
              <a:rPr lang="pl-PL" smtClean="0"/>
              <a:pPr/>
              <a:t>‹#›</a:t>
            </a:fld>
            <a:endParaRPr lang="pl-PL"/>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706" r:id="rId1"/>
    <p:sldLayoutId id="2147483707"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F2A082-1AFD-4DD4-88BE-E7EEA4F76D98}" type="datetime1">
              <a:rPr lang="pl-PL" smtClean="0"/>
              <a:pPr/>
              <a:t>2019-10-07</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B9F9-26AC-4C90-84FA-E6E3EC81B0CC}" type="slidenum">
              <a:rPr lang="pl-PL" smtClean="0"/>
              <a:pPr/>
              <a:t>‹#›</a:t>
            </a:fld>
            <a:endParaRPr lang="pl-PL"/>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709" r:id="rId1"/>
    <p:sldLayoutId id="214748371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126BB4-0162-4F12-A7BA-1346769DD3D0}" type="datetime1">
              <a:rPr lang="pl-PL" smtClean="0"/>
              <a:pPr/>
              <a:t>2019-10-07</a:t>
            </a:fld>
            <a:endParaRPr lang="pl-PL"/>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l-PL"/>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E8B9F9-26AC-4C90-84FA-E6E3EC81B0CC}" type="slidenum">
              <a:rPr lang="pl-PL" smtClean="0"/>
              <a:pPr/>
              <a:t>‹#›</a:t>
            </a:fld>
            <a:endParaRPr lang="pl-PL"/>
          </a:p>
        </p:txBody>
      </p:sp>
    </p:spTree>
    <p:extLst>
      <p:ext uri="{BB962C8B-B14F-4D97-AF65-F5344CB8AC3E}">
        <p14:creationId xmlns:p14="http://schemas.microsoft.com/office/powerpoint/2010/main" val="879535698"/>
      </p:ext>
    </p:extLst>
  </p:cSld>
  <p:clrMap bg1="dk1" tx1="lt1" bg2="dk2" tx2="lt2" accent1="accent1" accent2="accent2" accent3="accent3" accent4="accent4" accent5="accent5" accent6="accent6" hlink="hlink" folHlink="folHlink"/>
  <p:sldLayoutIdLst>
    <p:sldLayoutId id="2147483712" r:id="rId1"/>
    <p:sldLayoutId id="2147483713"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Prostokąt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Symbol zastępczy tytułu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pl-PL" smtClean="0"/>
              <a:t>Kliknij, aby edytować styl</a:t>
            </a:r>
            <a:endParaRPr kumimoji="0" lang="en-US"/>
          </a:p>
        </p:txBody>
      </p:sp>
      <p:sp>
        <p:nvSpPr>
          <p:cNvPr id="31" name="Symbol zastępczy tekstu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27" name="Symbol zastępczy daty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D3B32FCC-2619-4992-8CAD-47FE7406F4E1}" type="datetime1">
              <a:rPr lang="pl-PL" smtClean="0"/>
              <a:pPr/>
              <a:t>2019-10-07</a:t>
            </a:fld>
            <a:endParaRPr lang="pl-PL"/>
          </a:p>
        </p:txBody>
      </p:sp>
      <p:sp>
        <p:nvSpPr>
          <p:cNvPr id="4" name="Symbol zastępczy stopki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pl-PL"/>
          </a:p>
        </p:txBody>
      </p:sp>
      <p:sp>
        <p:nvSpPr>
          <p:cNvPr id="16" name="Symbol zastępczy numeru slajdu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83E8B9F9-26AC-4C90-84FA-E6E3EC81B0CC}"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Lst>
  <p:hf hdr="0" ftr="0" dt="0"/>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Łącznik prosty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Symbol zastępczy tytułu 21"/>
          <p:cNvSpPr>
            <a:spLocks noGrp="1"/>
          </p:cNvSpPr>
          <p:nvPr>
            <p:ph type="title"/>
          </p:nvPr>
        </p:nvSpPr>
        <p:spPr>
          <a:xfrm>
            <a:off x="457200" y="274638"/>
            <a:ext cx="7467600" cy="1143000"/>
          </a:xfrm>
          <a:prstGeom prst="rect">
            <a:avLst/>
          </a:prstGeom>
        </p:spPr>
        <p:txBody>
          <a:bodyPr vert="horz" anchor="b">
            <a:normAutofit/>
          </a:bodyPr>
          <a:lstStyle/>
          <a:p>
            <a:r>
              <a:rPr kumimoji="0" lang="pl-PL" smtClean="0"/>
              <a:t>Kliknij, aby edytować styl</a:t>
            </a:r>
            <a:endParaRPr kumimoji="0" lang="en-US"/>
          </a:p>
        </p:txBody>
      </p:sp>
      <p:sp>
        <p:nvSpPr>
          <p:cNvPr id="13" name="Symbol zastępczy tekstu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4" name="Symbol zastępczy daty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C952FF18-8A94-4BA2-966D-91906C38C583}" type="datetime1">
              <a:rPr lang="pl-PL" smtClean="0"/>
              <a:pPr/>
              <a:t>2019-10-07</a:t>
            </a:fld>
            <a:endParaRPr lang="pl-PL"/>
          </a:p>
        </p:txBody>
      </p:sp>
      <p:sp>
        <p:nvSpPr>
          <p:cNvPr id="3" name="Symbol zastępczy stopki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pl-PL"/>
          </a:p>
        </p:txBody>
      </p:sp>
      <p:sp>
        <p:nvSpPr>
          <p:cNvPr id="7" name="Łącznik prosty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Łącznik prosty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Prostokąt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Łącznik prosty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ipsa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ymbol zastępczy numeru slajdu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83E8B9F9-26AC-4C90-84FA-E6E3EC81B0CC}"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Lst>
  <p:hf hdr="0" ftr="0" dt="0"/>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Dowolny kształt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Dowolny kształt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ymbol zastępczy tytułu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pl-PL" smtClean="0"/>
              <a:t>Kliknij, aby edytować styl</a:t>
            </a:r>
            <a:endParaRPr kumimoji="0" lang="en-US"/>
          </a:p>
        </p:txBody>
      </p:sp>
      <p:sp>
        <p:nvSpPr>
          <p:cNvPr id="30" name="Symbol zastępczy tekstu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10" name="Symbol zastępczy daty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0704F5FC-8A6A-4467-AF03-965ED3ED14EA}" type="datetime1">
              <a:rPr lang="pl-PL" smtClean="0"/>
              <a:pPr/>
              <a:t>2019-10-07</a:t>
            </a:fld>
            <a:endParaRPr lang="pl-PL"/>
          </a:p>
        </p:txBody>
      </p:sp>
      <p:sp>
        <p:nvSpPr>
          <p:cNvPr id="22" name="Symbol zastępczy stopki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pl-PL"/>
          </a:p>
        </p:txBody>
      </p:sp>
      <p:sp>
        <p:nvSpPr>
          <p:cNvPr id="18" name="Symbol zastępczy numeru slajdu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83E8B9F9-26AC-4C90-84FA-E6E3EC81B0CC}" type="slidenum">
              <a:rPr lang="pl-PL" smtClean="0"/>
              <a:pPr/>
              <a:t>‹#›</a:t>
            </a:fld>
            <a:endParaRPr lang="pl-PL"/>
          </a:p>
        </p:txBody>
      </p:sp>
      <p:grpSp>
        <p:nvGrpSpPr>
          <p:cNvPr id="2" name="Grupa 1"/>
          <p:cNvGrpSpPr/>
          <p:nvPr/>
        </p:nvGrpSpPr>
        <p:grpSpPr>
          <a:xfrm>
            <a:off x="-19017" y="202408"/>
            <a:ext cx="9180548" cy="649224"/>
            <a:chOff x="-19045" y="216550"/>
            <a:chExt cx="9180548" cy="649224"/>
          </a:xfrm>
        </p:grpSpPr>
        <p:sp>
          <p:nvSpPr>
            <p:cNvPr id="12" name="Dowolny kształt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Dowolny kształt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Prostokąt zaokrąglony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Prostokąt zaokrąglony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3" name="Symbol zastępczy tytułu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pl-PL" smtClean="0"/>
              <a:t>Kliknij, aby edytować styl</a:t>
            </a:r>
            <a:endParaRPr kumimoji="0" lang="en-US"/>
          </a:p>
        </p:txBody>
      </p:sp>
      <p:sp>
        <p:nvSpPr>
          <p:cNvPr id="4" name="Symbol zastępczy tekstu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pl-PL" smtClean="0"/>
              <a:t>Kliknij, aby edytować style wzorca tekstu</a:t>
            </a:r>
          </a:p>
          <a:p>
            <a:pPr lvl="1" eaLnBrk="1" latinLnBrk="0" hangingPunct="1"/>
            <a:r>
              <a:rPr kumimoji="0" lang="pl-PL" smtClean="0"/>
              <a:t>Drugi poziom</a:t>
            </a:r>
          </a:p>
          <a:p>
            <a:pPr lvl="2" eaLnBrk="1" latinLnBrk="0" hangingPunct="1"/>
            <a:r>
              <a:rPr kumimoji="0" lang="pl-PL" smtClean="0"/>
              <a:t>Trzeci poziom</a:t>
            </a:r>
          </a:p>
          <a:p>
            <a:pPr lvl="3" eaLnBrk="1" latinLnBrk="0" hangingPunct="1"/>
            <a:r>
              <a:rPr kumimoji="0" lang="pl-PL" smtClean="0"/>
              <a:t>Czwarty poziom</a:t>
            </a:r>
          </a:p>
          <a:p>
            <a:pPr lvl="4" eaLnBrk="1" latinLnBrk="0" hangingPunct="1"/>
            <a:r>
              <a:rPr kumimoji="0" lang="pl-PL" smtClean="0"/>
              <a:t>Piąty poziom</a:t>
            </a:r>
            <a:endParaRPr kumimoji="0" lang="en-US"/>
          </a:p>
        </p:txBody>
      </p:sp>
      <p:sp>
        <p:nvSpPr>
          <p:cNvPr id="25" name="Symbol zastępczy daty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97477294-2EDF-468A-8103-68416CC24C19}" type="datetime1">
              <a:rPr lang="pl-PL" smtClean="0"/>
              <a:pPr/>
              <a:t>2019-10-07</a:t>
            </a:fld>
            <a:endParaRPr lang="pl-PL"/>
          </a:p>
        </p:txBody>
      </p:sp>
      <p:sp>
        <p:nvSpPr>
          <p:cNvPr id="18" name="Symbol zastępczy stopki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pl-PL"/>
          </a:p>
        </p:txBody>
      </p:sp>
      <p:sp>
        <p:nvSpPr>
          <p:cNvPr id="5" name="Symbol zastępczy numeru slajdu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3E8B9F9-26AC-4C90-84FA-E6E3EC81B0CC}" type="slidenum">
              <a:rPr lang="pl-PL" smtClean="0"/>
              <a:pPr/>
              <a:t>‹#›</a:t>
            </a:fld>
            <a:endParaRPr lang="pl-PL"/>
          </a:p>
        </p:txBody>
      </p:sp>
    </p:spTree>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806" r:id="rId8"/>
    <p:sldLayoutId id="2147483807" r:id="rId9"/>
    <p:sldLayoutId id="2147483808" r:id="rId10"/>
    <p:sldLayoutId id="2147483809" r:id="rId11"/>
  </p:sldLayoutIdLst>
  <p:hf hdr="0" ftr="0" dt="0"/>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4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0.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0.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0.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odtytuł 2"/>
          <p:cNvSpPr>
            <a:spLocks noGrp="1"/>
          </p:cNvSpPr>
          <p:nvPr>
            <p:ph type="subTitle" idx="1"/>
          </p:nvPr>
        </p:nvSpPr>
        <p:spPr>
          <a:xfrm>
            <a:off x="539552" y="1628800"/>
            <a:ext cx="7854696" cy="3224800"/>
          </a:xfrm>
        </p:spPr>
        <p:txBody>
          <a:bodyPr>
            <a:normAutofit fontScale="70000" lnSpcReduction="20000"/>
          </a:bodyPr>
          <a:lstStyle/>
          <a:p>
            <a:pPr algn="ctr"/>
            <a:endParaRPr lang="pl-PL" sz="7200" b="1" dirty="0" smtClean="0">
              <a:solidFill>
                <a:schemeClr val="tx1"/>
              </a:solidFill>
            </a:endParaRPr>
          </a:p>
          <a:p>
            <a:pPr algn="ctr"/>
            <a:r>
              <a:rPr lang="pl-PL" sz="7200" b="1" dirty="0" smtClean="0">
                <a:solidFill>
                  <a:schemeClr val="tx1"/>
                </a:solidFill>
              </a:rPr>
              <a:t>WSPIERANIE  ZDOLNOŚCI MATEMATYCZNYCH DZIECI W WIEKU PRZEDSZKOLNYM</a:t>
            </a:r>
          </a:p>
          <a:p>
            <a:pPr algn="l"/>
            <a:r>
              <a:rPr lang="pl-PL" sz="7200" dirty="0" smtClean="0">
                <a:solidFill>
                  <a:schemeClr val="tx1"/>
                </a:solidFill>
              </a:rPr>
              <a:t>    </a:t>
            </a:r>
          </a:p>
          <a:p>
            <a:pPr algn="l"/>
            <a:endParaRPr lang="pl-PL" sz="2800" dirty="0" smtClean="0">
              <a:solidFill>
                <a:schemeClr val="tx1"/>
              </a:solidFill>
            </a:endParaRPr>
          </a:p>
          <a:p>
            <a:pPr algn="l"/>
            <a:endParaRPr lang="pl-PL" sz="2800" dirty="0" smtClean="0">
              <a:solidFill>
                <a:schemeClr val="tx1"/>
              </a:solidFill>
            </a:endParaRPr>
          </a:p>
          <a:p>
            <a:pPr algn="l"/>
            <a:endParaRPr lang="pl-PL" sz="2800" dirty="0" smtClean="0">
              <a:solidFill>
                <a:schemeClr val="tx1"/>
              </a:solidFill>
            </a:endParaRPr>
          </a:p>
          <a:p>
            <a:pPr algn="l"/>
            <a:endParaRPr lang="pl-PL" sz="2800" dirty="0" smtClean="0">
              <a:solidFill>
                <a:schemeClr val="tx1"/>
              </a:solidFill>
            </a:endParaRPr>
          </a:p>
          <a:p>
            <a:pPr algn="ctr"/>
            <a:endParaRPr lang="pl-PL" sz="7200" dirty="0" smtClean="0">
              <a:solidFill>
                <a:schemeClr val="tx1"/>
              </a:solidFill>
            </a:endParaRPr>
          </a:p>
          <a:p>
            <a:pPr algn="ctr"/>
            <a:endParaRPr lang="pl-PL" dirty="0">
              <a:solidFill>
                <a:schemeClr val="tx1"/>
              </a:solidFill>
            </a:endParaRPr>
          </a:p>
        </p:txBody>
      </p:sp>
      <p:pic>
        <p:nvPicPr>
          <p:cNvPr id="4" name="Picture 2" descr="http://przedszkole412.waw.pl/sites/default/files/images/MatematykaDziecieca.gif"/>
          <p:cNvPicPr>
            <a:picLocks noChangeAspect="1" noChangeArrowheads="1"/>
          </p:cNvPicPr>
          <p:nvPr/>
        </p:nvPicPr>
        <p:blipFill>
          <a:blip r:embed="rId2" cstate="print"/>
          <a:srcRect/>
          <a:stretch>
            <a:fillRect/>
          </a:stretch>
        </p:blipFill>
        <p:spPr bwMode="auto">
          <a:xfrm>
            <a:off x="827584" y="4221088"/>
            <a:ext cx="2847085" cy="1850605"/>
          </a:xfrm>
          <a:prstGeom prst="rect">
            <a:avLst/>
          </a:prstGeom>
          <a:noFill/>
        </p:spPr>
      </p:pic>
      <p:pic>
        <p:nvPicPr>
          <p:cNvPr id="7" name="Picture 2" descr="http://przedszkole412.waw.pl/sites/default/files/images/MatematykaDziecieca.gif"/>
          <p:cNvPicPr>
            <a:picLocks noChangeAspect="1" noChangeArrowheads="1"/>
          </p:cNvPicPr>
          <p:nvPr/>
        </p:nvPicPr>
        <p:blipFill>
          <a:blip r:embed="rId2" cstate="print"/>
          <a:srcRect/>
          <a:stretch>
            <a:fillRect/>
          </a:stretch>
        </p:blipFill>
        <p:spPr bwMode="auto">
          <a:xfrm>
            <a:off x="5580112" y="4221088"/>
            <a:ext cx="2736304" cy="1778597"/>
          </a:xfrm>
          <a:prstGeom prst="rect">
            <a:avLst/>
          </a:prstGeom>
          <a:noFill/>
        </p:spPr>
      </p:pic>
    </p:spTree>
    <p:extLst>
      <p:ext uri="{BB962C8B-B14F-4D97-AF65-F5344CB8AC3E}">
        <p14:creationId xmlns:p14="http://schemas.microsoft.com/office/powerpoint/2010/main" val="40494718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2</a:t>
            </a:fld>
            <a:endParaRPr lang="pl-PL"/>
          </a:p>
        </p:txBody>
      </p:sp>
      <p:sp>
        <p:nvSpPr>
          <p:cNvPr id="3" name="pole tekstowe 2"/>
          <p:cNvSpPr txBox="1"/>
          <p:nvPr/>
        </p:nvSpPr>
        <p:spPr>
          <a:xfrm>
            <a:off x="3059832" y="548680"/>
            <a:ext cx="2144305" cy="584775"/>
          </a:xfrm>
          <a:prstGeom prst="rect">
            <a:avLst/>
          </a:prstGeom>
          <a:noFill/>
        </p:spPr>
        <p:txBody>
          <a:bodyPr wrap="none" rtlCol="0">
            <a:spAutoFit/>
          </a:bodyPr>
          <a:lstStyle/>
          <a:p>
            <a:r>
              <a:rPr lang="pl-PL" sz="3200" b="1" dirty="0" smtClean="0"/>
              <a:t>SPIS TREŚCI</a:t>
            </a:r>
            <a:endParaRPr lang="pl-PL" sz="3200" b="1" dirty="0"/>
          </a:p>
        </p:txBody>
      </p:sp>
      <p:sp>
        <p:nvSpPr>
          <p:cNvPr id="4" name="pole tekstowe 3"/>
          <p:cNvSpPr txBox="1"/>
          <p:nvPr/>
        </p:nvSpPr>
        <p:spPr>
          <a:xfrm>
            <a:off x="683568" y="1268760"/>
            <a:ext cx="7920880" cy="6955750"/>
          </a:xfrm>
          <a:prstGeom prst="rect">
            <a:avLst/>
          </a:prstGeom>
          <a:noFill/>
        </p:spPr>
        <p:txBody>
          <a:bodyPr wrap="square" rtlCol="0">
            <a:spAutoFit/>
          </a:bodyPr>
          <a:lstStyle/>
          <a:p>
            <a:pPr>
              <a:buFont typeface="Wingdings" pitchFamily="2" charset="2"/>
              <a:buChar char="§"/>
            </a:pPr>
            <a:r>
              <a:rPr lang="pl-PL" sz="3200" b="1" dirty="0" smtClean="0"/>
              <a:t>Matematyka według Arystotelesa</a:t>
            </a:r>
          </a:p>
          <a:p>
            <a:pPr>
              <a:buFont typeface="Wingdings" pitchFamily="2" charset="2"/>
              <a:buChar char="§"/>
            </a:pPr>
            <a:r>
              <a:rPr lang="pl-PL" sz="3200" b="1" dirty="0" smtClean="0"/>
              <a:t>Zdolności ( definicje)</a:t>
            </a:r>
          </a:p>
          <a:p>
            <a:pPr>
              <a:buFont typeface="Wingdings" pitchFamily="2" charset="2"/>
              <a:buChar char="§"/>
            </a:pPr>
            <a:r>
              <a:rPr lang="pl-PL" sz="3200" b="1" dirty="0" smtClean="0"/>
              <a:t>Rozwój zdolności</a:t>
            </a:r>
          </a:p>
          <a:p>
            <a:pPr>
              <a:buFont typeface="Wingdings" pitchFamily="2" charset="2"/>
              <a:buChar char="§"/>
            </a:pPr>
            <a:r>
              <a:rPr lang="pl-PL" sz="3200" b="1" dirty="0" smtClean="0"/>
              <a:t>Arkusz obserwacji</a:t>
            </a:r>
          </a:p>
          <a:p>
            <a:pPr>
              <a:buFont typeface="Wingdings" pitchFamily="2" charset="2"/>
              <a:buChar char="§"/>
            </a:pPr>
            <a:r>
              <a:rPr lang="pl-PL" sz="3200" b="1" dirty="0" smtClean="0"/>
              <a:t>Kręgi tematyczne</a:t>
            </a:r>
          </a:p>
          <a:p>
            <a:pPr>
              <a:buFont typeface="Wingdings" pitchFamily="2" charset="2"/>
              <a:buChar char="§"/>
            </a:pPr>
            <a:r>
              <a:rPr lang="pl-PL" sz="3200" b="1" dirty="0" smtClean="0"/>
              <a:t>Etapy rozwoju myślenia matematycznego</a:t>
            </a:r>
          </a:p>
          <a:p>
            <a:pPr>
              <a:buFont typeface="Wingdings" pitchFamily="2" charset="2"/>
              <a:buChar char="§"/>
            </a:pPr>
            <a:r>
              <a:rPr lang="pl-PL" sz="3200" b="1" dirty="0" smtClean="0"/>
              <a:t>Wspieranie rozwoju zdolności matematycznych</a:t>
            </a:r>
          </a:p>
          <a:p>
            <a:pPr>
              <a:buFont typeface="Wingdings" pitchFamily="2" charset="2"/>
              <a:buChar char="§"/>
            </a:pPr>
            <a:r>
              <a:rPr lang="pl-PL" sz="3200" b="1" dirty="0" smtClean="0"/>
              <a:t>Gry i zabawy matematyczne</a:t>
            </a:r>
          </a:p>
          <a:p>
            <a:pPr>
              <a:buFont typeface="Wingdings" pitchFamily="2" charset="2"/>
              <a:buChar char="§"/>
            </a:pPr>
            <a:r>
              <a:rPr lang="pl-PL" sz="3200" b="1" dirty="0" smtClean="0"/>
              <a:t>Bibliografia</a:t>
            </a:r>
          </a:p>
          <a:p>
            <a:endParaRPr lang="pl-PL" dirty="0" smtClean="0"/>
          </a:p>
          <a:p>
            <a:endParaRPr lang="pl-PL" dirty="0" smtClean="0"/>
          </a:p>
          <a:p>
            <a:endParaRPr lang="pl-PL" dirty="0" smtClean="0"/>
          </a:p>
          <a:p>
            <a:endParaRPr lang="pl-PL" dirty="0" smtClean="0"/>
          </a:p>
          <a:p>
            <a:endParaRPr lang="pl-PL" dirty="0" smtClean="0"/>
          </a:p>
          <a:p>
            <a:endParaRPr lang="pl-PL" dirty="0" smtClean="0"/>
          </a:p>
          <a:p>
            <a:endParaRPr lang="pl-PL"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827584" y="1412776"/>
            <a:ext cx="7848872"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Matematyka to kr</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ó</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lowa nauk i w my</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l s</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łó</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w Arystotelesa „jest miar</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ą</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 wszystkiego</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 Ukszta</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ł</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towa</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ł</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a</a:t>
            </a:r>
            <a:r>
              <a:rPr lang="pl-PL" sz="3200" b="1" dirty="0" smtClean="0">
                <a:latin typeface="Calibri" pitchFamily="34" charset="0"/>
              </a:rPr>
              <a:t> </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wiat, w kt</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ó</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rym </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ż</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yjemy, </a:t>
            </a:r>
            <a:b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b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w wi</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ę</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kszym stopniu ni</a:t>
            </a:r>
            <a:r>
              <a:rPr kumimoji="0" lang="pl-PL" sz="3200" b="1" i="0" u="none" strike="noStrike" cap="none" normalizeH="0" baseline="0" dirty="0" smtClean="0">
                <a:ln>
                  <a:noFill/>
                </a:ln>
                <a:solidFill>
                  <a:schemeClr val="tx1"/>
                </a:solidFill>
                <a:effectLst/>
                <a:latin typeface="Calibri" pitchFamily="34" charset="0"/>
                <a:ea typeface="MyriadPro-Regular"/>
                <a:cs typeface="MyriadPro-Regular"/>
              </a:rPr>
              <a:t>ż</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a:rPr>
              <a:t> jakakolwiek inna dziedzina wiedzy.</a:t>
            </a:r>
            <a:endParaRPr kumimoji="0" lang="pl-PL" sz="3200" b="1" i="0" u="none" strike="noStrike" cap="none" normalizeH="0" baseline="0" dirty="0" smtClean="0">
              <a:ln>
                <a:noFill/>
              </a:ln>
              <a:solidFill>
                <a:schemeClr val="tx1"/>
              </a:solidFill>
              <a:effectLst/>
              <a:latin typeface="Calibri" pitchFamily="34" charset="0"/>
            </a:endParaRPr>
          </a:p>
        </p:txBody>
      </p:sp>
      <p:pic>
        <p:nvPicPr>
          <p:cNvPr id="28673" name="Picture 1"/>
          <p:cNvPicPr>
            <a:picLocks noChangeAspect="1" noChangeArrowheads="1"/>
          </p:cNvPicPr>
          <p:nvPr/>
        </p:nvPicPr>
        <p:blipFill>
          <a:blip r:embed="rId3" cstate="print"/>
          <a:srcRect/>
          <a:stretch>
            <a:fillRect/>
          </a:stretch>
        </p:blipFill>
        <p:spPr bwMode="auto">
          <a:xfrm>
            <a:off x="4499992" y="4509120"/>
            <a:ext cx="2286000" cy="1714500"/>
          </a:xfrm>
          <a:prstGeom prst="rect">
            <a:avLst/>
          </a:prstGeom>
          <a:noFill/>
          <a:ln w="9525">
            <a:noFill/>
            <a:miter lim="800000"/>
            <a:headEnd/>
            <a:tailEnd/>
          </a:ln>
        </p:spPr>
      </p:pic>
      <p:sp>
        <p:nvSpPr>
          <p:cNvPr id="4" name="Symbol zastępczy numeru slajdu 3"/>
          <p:cNvSpPr>
            <a:spLocks noGrp="1"/>
          </p:cNvSpPr>
          <p:nvPr>
            <p:ph type="sldNum" sz="quarter" idx="12"/>
          </p:nvPr>
        </p:nvSpPr>
        <p:spPr/>
        <p:txBody>
          <a:bodyPr/>
          <a:lstStyle/>
          <a:p>
            <a:fld id="{83E8B9F9-26AC-4C90-84FA-E6E3EC81B0CC}" type="slidenum">
              <a:rPr lang="pl-PL" smtClean="0"/>
              <a:pPr/>
              <a:t>3</a:t>
            </a:fld>
            <a:endParaRPr lang="pl-PL"/>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99592" y="1124744"/>
            <a:ext cx="7128792" cy="2554545"/>
          </a:xfrm>
          <a:prstGeom prst="rect">
            <a:avLst/>
          </a:prstGeom>
        </p:spPr>
        <p:txBody>
          <a:bodyPr wrap="square">
            <a:spAutoFit/>
          </a:bodyPr>
          <a:lstStyle/>
          <a:p>
            <a:r>
              <a:rPr lang="pl-PL" sz="3200" b="1" dirty="0">
                <a:latin typeface="Calibri" pitchFamily="34" charset="0"/>
              </a:rPr>
              <a:t>Zdolności matematyczne w dzisiejszej rzeczywistości gospodarczej determinują rozwój technologiczny </a:t>
            </a:r>
            <a:r>
              <a:rPr lang="pl-PL" sz="3200" b="1" dirty="0" smtClean="0">
                <a:latin typeface="Calibri" pitchFamily="34" charset="0"/>
              </a:rPr>
              <a:t>oraz </a:t>
            </a:r>
            <a:r>
              <a:rPr lang="pl-PL" sz="3200" b="1" dirty="0">
                <a:latin typeface="Calibri" pitchFamily="34" charset="0"/>
              </a:rPr>
              <a:t>są kluczowym czynnikiem konkurencyjności w ujęciu globalnym.</a:t>
            </a:r>
          </a:p>
        </p:txBody>
      </p:sp>
      <p:pic>
        <p:nvPicPr>
          <p:cNvPr id="29697" name="Picture 1"/>
          <p:cNvPicPr>
            <a:picLocks noChangeAspect="1" noChangeArrowheads="1"/>
          </p:cNvPicPr>
          <p:nvPr/>
        </p:nvPicPr>
        <p:blipFill>
          <a:blip r:embed="rId2" cstate="print"/>
          <a:srcRect/>
          <a:stretch>
            <a:fillRect/>
          </a:stretch>
        </p:blipFill>
        <p:spPr bwMode="auto">
          <a:xfrm>
            <a:off x="4788024" y="3645024"/>
            <a:ext cx="1905000" cy="1905000"/>
          </a:xfrm>
          <a:prstGeom prst="rect">
            <a:avLst/>
          </a:prstGeom>
          <a:noFill/>
          <a:ln w="9525">
            <a:noFill/>
            <a:miter lim="800000"/>
            <a:headEnd/>
            <a:tailEnd/>
          </a:ln>
        </p:spPr>
      </p:pic>
      <p:sp>
        <p:nvSpPr>
          <p:cNvPr id="4" name="Symbol zastępczy numeru slajdu 3"/>
          <p:cNvSpPr>
            <a:spLocks noGrp="1"/>
          </p:cNvSpPr>
          <p:nvPr>
            <p:ph type="sldNum" sz="quarter" idx="12"/>
          </p:nvPr>
        </p:nvSpPr>
        <p:spPr/>
        <p:txBody>
          <a:bodyPr/>
          <a:lstStyle/>
          <a:p>
            <a:fld id="{83E8B9F9-26AC-4C90-84FA-E6E3EC81B0CC}" type="slidenum">
              <a:rPr lang="pl-PL" smtClean="0"/>
              <a:pPr/>
              <a:t>4</a:t>
            </a:fld>
            <a:endParaRPr lang="pl-PL"/>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numeru slajdu 3"/>
          <p:cNvSpPr>
            <a:spLocks noGrp="1"/>
          </p:cNvSpPr>
          <p:nvPr>
            <p:ph type="sldNum" sz="quarter" idx="12"/>
          </p:nvPr>
        </p:nvSpPr>
        <p:spPr/>
        <p:txBody>
          <a:bodyPr/>
          <a:lstStyle/>
          <a:p>
            <a:fld id="{83E8B9F9-26AC-4C90-84FA-E6E3EC81B0CC}" type="slidenum">
              <a:rPr lang="pl-PL" smtClean="0"/>
              <a:pPr/>
              <a:t>5</a:t>
            </a:fld>
            <a:endParaRPr lang="pl-PL"/>
          </a:p>
        </p:txBody>
      </p:sp>
      <p:sp>
        <p:nvSpPr>
          <p:cNvPr id="5" name="Prostokąt 4"/>
          <p:cNvSpPr/>
          <p:nvPr/>
        </p:nvSpPr>
        <p:spPr>
          <a:xfrm>
            <a:off x="827584" y="1340768"/>
            <a:ext cx="7560840" cy="3539430"/>
          </a:xfrm>
          <a:prstGeom prst="rect">
            <a:avLst/>
          </a:prstGeom>
        </p:spPr>
        <p:txBody>
          <a:bodyPr wrap="square">
            <a:spAutoFit/>
          </a:bodyPr>
          <a:lstStyle/>
          <a:p>
            <a:r>
              <a:rPr lang="pl-PL" sz="3200" b="1" dirty="0" smtClean="0">
                <a:latin typeface="Calibri" pitchFamily="34" charset="0"/>
              </a:rPr>
              <a:t>Wśród dzieci w wieku 5-6 lat połowa posiada zdolności matematyczne, a aż ¼ jest ponadprzeciętnie uzdolniona w tym kierunku. Okres przedszkolny jest kluczowy dla rozpoznania matematycznych kompetencji dziecka i ich naturalnego rozwoju. </a:t>
            </a:r>
            <a:endParaRPr lang="pl-PL" sz="3200" b="1"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755576" y="1412776"/>
            <a:ext cx="7632848" cy="3046988"/>
          </a:xfrm>
          <a:prstGeom prst="rect">
            <a:avLst/>
          </a:prstGeom>
          <a:solidFill>
            <a:schemeClr val="bg1"/>
          </a:solidFill>
          <a:ln>
            <a:solidFill>
              <a:schemeClr val="bg1"/>
            </a:solidFill>
          </a:ln>
        </p:spPr>
        <p:style>
          <a:lnRef idx="2">
            <a:schemeClr val="accent1"/>
          </a:lnRef>
          <a:fillRef idx="1">
            <a:schemeClr val="lt1"/>
          </a:fillRef>
          <a:effectRef idx="0">
            <a:schemeClr val="accent1"/>
          </a:effectRef>
          <a:fontRef idx="minor">
            <a:schemeClr val="dk1"/>
          </a:fontRef>
        </p:style>
        <p:txBody>
          <a:bodyPr wrap="square">
            <a:spAutoFit/>
          </a:bodyPr>
          <a:lstStyle/>
          <a:p>
            <a:pPr lvl="0" eaLnBrk="0" fontAlgn="base" hangingPunct="0">
              <a:spcBef>
                <a:spcPct val="0"/>
              </a:spcBef>
              <a:spcAft>
                <a:spcPct val="0"/>
              </a:spcAft>
            </a:pP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a:rPr>
              <a:t>Zdaniem B. Hornowskiego</a:t>
            </a:r>
            <a:r>
              <a:rPr kumimoji="0" lang="pl-PL" sz="3200" b="1" i="0" u="none" strike="noStrike" cap="none" normalizeH="0" dirty="0" smtClean="0">
                <a:ln>
                  <a:noFill/>
                </a:ln>
                <a:solidFill>
                  <a:schemeClr val="tx1"/>
                </a:solidFill>
                <a:effectLst/>
                <a:latin typeface="Calibri" pitchFamily="34" charset="0"/>
                <a:ea typeface="MyriadPro-Regular" charset="-128"/>
                <a:cs typeface="MyriadPro-Bold"/>
              </a:rPr>
              <a:t>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a:rPr>
              <a:t>zdolność jest indywidualną właściwością</a:t>
            </a:r>
            <a:r>
              <a:rPr lang="pl-PL" sz="3200" b="1" dirty="0" smtClean="0">
                <a:latin typeface="Calibri" pitchFamily="34" charset="0"/>
              </a:rPr>
              <a:t>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a:rPr>
              <a:t>osobowości człowieka, której nie można sprowadzić do wykształconych nawyków, ale</a:t>
            </a:r>
            <a:r>
              <a:rPr kumimoji="0" lang="pl-PL" sz="3200" b="1" i="0" u="none" strike="noStrike" cap="none" normalizeH="0" dirty="0" smtClean="0">
                <a:ln>
                  <a:noFill/>
                </a:ln>
                <a:solidFill>
                  <a:schemeClr val="tx1"/>
                </a:solidFill>
                <a:effectLst/>
                <a:latin typeface="Calibri" pitchFamily="34" charset="0"/>
                <a:ea typeface="MyriadPro-Regular" charset="-128"/>
                <a:cs typeface="MyriadPro-Bold"/>
              </a:rPr>
              <a:t>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a:rPr>
              <a:t>dzięki której można kształtować różnego rodzaju nawyki, sprawności i umiejętności. </a:t>
            </a:r>
            <a:endParaRPr kumimoji="0" lang="pl-PL" sz="3200" b="1" i="0" u="none" strike="noStrike" cap="none" normalizeH="0" baseline="0" dirty="0" smtClean="0">
              <a:ln>
                <a:noFill/>
              </a:ln>
              <a:solidFill>
                <a:schemeClr val="tx1"/>
              </a:solidFill>
              <a:effectLst/>
              <a:latin typeface="Calibri" pitchFamily="34" charset="0"/>
            </a:endParaRP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6</a:t>
            </a:fld>
            <a:endParaRPr lang="pl-PL"/>
          </a:p>
        </p:txBody>
      </p:sp>
      <p:pic>
        <p:nvPicPr>
          <p:cNvPr id="5" name="Picture 1"/>
          <p:cNvPicPr>
            <a:picLocks noChangeAspect="1" noChangeArrowheads="1"/>
          </p:cNvPicPr>
          <p:nvPr/>
        </p:nvPicPr>
        <p:blipFill>
          <a:blip r:embed="rId2" cstate="print"/>
          <a:srcRect/>
          <a:stretch>
            <a:fillRect/>
          </a:stretch>
        </p:blipFill>
        <p:spPr bwMode="auto">
          <a:xfrm>
            <a:off x="4499992" y="4869160"/>
            <a:ext cx="2286000" cy="135446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1"/>
          <p:cNvSpPr>
            <a:spLocks noChangeArrowheads="1"/>
          </p:cNvSpPr>
          <p:nvPr/>
        </p:nvSpPr>
        <p:spPr bwMode="auto">
          <a:xfrm rot="10800000" flipV="1">
            <a:off x="899592" y="1469977"/>
            <a:ext cx="7488832" cy="2062103"/>
          </a:xfrm>
          <a:prstGeom prst="rect">
            <a:avLst/>
          </a:prstGeom>
          <a:ln>
            <a:solidFill>
              <a:schemeClr val="bg1"/>
            </a:solidFill>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Zdolno</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 wed</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ug W. </a:t>
            </a:r>
            <a:r>
              <a:rPr kumimoji="0" lang="pl-PL" sz="3200" b="1" i="0" u="none" strike="noStrike" cap="none" normalizeH="0" baseline="0" dirty="0" err="1" smtClean="0">
                <a:ln>
                  <a:noFill/>
                </a:ln>
                <a:solidFill>
                  <a:schemeClr val="tx1"/>
                </a:solidFill>
                <a:effectLst/>
                <a:latin typeface="Calibri" pitchFamily="34" charset="0"/>
                <a:ea typeface="Times New Roman" pitchFamily="18" charset="0"/>
                <a:cs typeface="MyriadPro-Regular" charset="-128"/>
              </a:rPr>
              <a:t>Limont</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ujawniaj</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si</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m.in. w procesach poznawczych, </a:t>
            </a:r>
            <a:b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b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 konkretnej dziedzinie</a:t>
            </a:r>
            <a:r>
              <a:rPr lang="pl-PL" sz="3200" b="1" dirty="0" smtClean="0">
                <a:latin typeface="Calibri" pitchFamily="34" charset="0"/>
              </a:rPr>
              <a:t>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i w specyficznym polu dzia</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ania. </a:t>
            </a:r>
            <a:endParaRPr kumimoji="0" lang="pl-PL" sz="3200" b="1" i="0" u="none" strike="noStrike" cap="none" normalizeH="0" baseline="0" dirty="0" smtClean="0">
              <a:ln>
                <a:noFill/>
              </a:ln>
              <a:solidFill>
                <a:schemeClr val="tx1"/>
              </a:solidFill>
              <a:effectLst/>
              <a:latin typeface="Calibri" pitchFamily="34" charset="0"/>
            </a:endParaRPr>
          </a:p>
        </p:txBody>
      </p:sp>
      <p:pic>
        <p:nvPicPr>
          <p:cNvPr id="15362" name="Picture 2"/>
          <p:cNvPicPr>
            <a:picLocks noChangeAspect="1" noChangeArrowheads="1"/>
          </p:cNvPicPr>
          <p:nvPr/>
        </p:nvPicPr>
        <p:blipFill>
          <a:blip r:embed="rId2" cstate="print"/>
          <a:srcRect/>
          <a:stretch>
            <a:fillRect/>
          </a:stretch>
        </p:blipFill>
        <p:spPr bwMode="auto">
          <a:xfrm>
            <a:off x="3707904" y="4221088"/>
            <a:ext cx="1600200" cy="1600200"/>
          </a:xfrm>
          <a:prstGeom prst="rect">
            <a:avLst/>
          </a:prstGeom>
          <a:noFill/>
          <a:ln w="9525">
            <a:noFill/>
            <a:miter lim="800000"/>
            <a:headEnd/>
            <a:tailEnd/>
          </a:ln>
        </p:spPr>
      </p:pic>
      <p:sp>
        <p:nvSpPr>
          <p:cNvPr id="4" name="Symbol zastępczy numeru slajdu 3"/>
          <p:cNvSpPr>
            <a:spLocks noGrp="1"/>
          </p:cNvSpPr>
          <p:nvPr>
            <p:ph type="sldNum" sz="quarter" idx="12"/>
          </p:nvPr>
        </p:nvSpPr>
        <p:spPr/>
        <p:txBody>
          <a:bodyPr/>
          <a:lstStyle/>
          <a:p>
            <a:fld id="{83E8B9F9-26AC-4C90-84FA-E6E3EC81B0CC}" type="slidenum">
              <a:rPr lang="pl-PL" smtClean="0"/>
              <a:pPr/>
              <a:t>7</a:t>
            </a:fld>
            <a:endParaRPr lang="pl-PL"/>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1"/>
          <p:cNvSpPr>
            <a:spLocks noChangeArrowheads="1"/>
          </p:cNvSpPr>
          <p:nvPr/>
        </p:nvSpPr>
        <p:spPr bwMode="auto">
          <a:xfrm rot="10800000" flipV="1">
            <a:off x="611560" y="1141584"/>
            <a:ext cx="7992888" cy="4401205"/>
          </a:xfrm>
          <a:prstGeom prst="rect">
            <a:avLst/>
          </a:prstGeom>
          <a:ln>
            <a:solidFill>
              <a:schemeClr val="bg1"/>
            </a:solidFill>
            <a:headEnd/>
            <a:tailEn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Natomiast</a:t>
            </a:r>
            <a:r>
              <a:rPr lang="pl-PL" sz="2800" b="1" dirty="0" smtClean="0">
                <a:latin typeface="Calibri" pitchFamily="34" charset="0"/>
              </a:rPr>
              <a:t> </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F.J. </a:t>
            </a:r>
            <a:r>
              <a:rPr kumimoji="0" lang="pl-PL" sz="2800" b="1" u="none" strike="noStrike" cap="none" normalizeH="0" baseline="0" dirty="0" err="1" smtClean="0">
                <a:ln>
                  <a:noFill/>
                </a:ln>
                <a:solidFill>
                  <a:schemeClr val="tx1"/>
                </a:solidFill>
                <a:effectLst/>
                <a:latin typeface="Calibri" pitchFamily="34" charset="0"/>
                <a:ea typeface="Times New Roman" pitchFamily="18" charset="0"/>
                <a:cs typeface="MyriadPro-Regular" charset="-128"/>
              </a:rPr>
              <a:t>M</a:t>
            </a:r>
            <a:r>
              <a:rPr kumimoji="0" lang="pl-PL" sz="2800" b="1" u="none" strike="noStrike" cap="none" normalizeH="0" baseline="0" dirty="0" err="1" smtClean="0">
                <a:ln>
                  <a:noFill/>
                </a:ln>
                <a:solidFill>
                  <a:schemeClr val="tx1"/>
                </a:solidFill>
                <a:effectLst/>
                <a:latin typeface="Calibri" pitchFamily="34" charset="0"/>
                <a:ea typeface="MyriadPro-Regular" charset="-128"/>
                <a:cs typeface="MyriadPro-Regular" charset="-128"/>
              </a:rPr>
              <a:t>ö</a:t>
            </a:r>
            <a:r>
              <a:rPr kumimoji="0" lang="pl-PL" sz="2800" b="1" u="none" strike="noStrike" cap="none" normalizeH="0" baseline="0" dirty="0" err="1" smtClean="0">
                <a:ln>
                  <a:noFill/>
                </a:ln>
                <a:solidFill>
                  <a:schemeClr val="tx1"/>
                </a:solidFill>
                <a:effectLst/>
                <a:latin typeface="Calibri" pitchFamily="34" charset="0"/>
                <a:ea typeface="Times New Roman" pitchFamily="18" charset="0"/>
                <a:cs typeface="MyriadPro-Regular" charset="-128"/>
              </a:rPr>
              <a:t>nks</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twierdzi, </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ż</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e </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It" charset="-18"/>
              </a:rPr>
              <a:t>zdolności są indywidualnym potencjałem ujawniającym się poprzez wybitne osiągnięcia</a:t>
            </a:r>
            <a:r>
              <a:rPr lang="pl-PL" sz="2800" b="1" dirty="0" smtClean="0">
                <a:latin typeface="Calibri" pitchFamily="34" charset="0"/>
              </a:rPr>
              <a:t> </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It" charset="-18"/>
              </a:rPr>
              <a:t>w jednej dziedzinie lub wielu dziedzinach.</a:t>
            </a:r>
            <a:r>
              <a:rPr lang="pl-PL" sz="2800" b="1" dirty="0" smtClean="0">
                <a:latin typeface="Calibri" pitchFamily="34" charset="0"/>
              </a:rPr>
              <a:t> </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Zdolno</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 mog</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by</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ć</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rozumiane jako sprawniejsze wykonywanie okre</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lonych czynno</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 w stosunku</a:t>
            </a:r>
            <a:r>
              <a:rPr lang="pl-PL" sz="2800" b="1" dirty="0" smtClean="0">
                <a:latin typeface="Calibri" pitchFamily="34" charset="0"/>
              </a:rPr>
              <a:t> </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do innych, wrodzone predyspozycje do wykonywania okre</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lonych dzia</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a</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ń</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lub jako uwarunkowania wewn</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trzne</a:t>
            </a:r>
            <a:r>
              <a:rPr lang="pl-PL" sz="2800" b="1" dirty="0" smtClean="0">
                <a:latin typeface="Calibri" pitchFamily="34" charset="0"/>
              </a:rPr>
              <a:t> </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i najcz</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ęś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ciej wrodzone mo</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ż</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liwo</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 sprawnego dzia</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ania </a:t>
            </a:r>
            <a:b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b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 zakresie okre</a:t>
            </a:r>
            <a:r>
              <a:rPr kumimoji="0" lang="pl-PL" sz="2800" b="1"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lonych predyspozycji</a:t>
            </a:r>
            <a:r>
              <a:rPr lang="pl-PL" sz="2800" b="1" dirty="0" smtClean="0">
                <a:latin typeface="Calibri" pitchFamily="34" charset="0"/>
                <a:cs typeface="MyriadPro-Regular" charset="-128"/>
              </a:rPr>
              <a:t> </a:t>
            </a:r>
            <a:r>
              <a:rPr kumimoji="0" lang="pl-PL" sz="2800" b="1" u="none" strike="noStrike" cap="none" normalizeH="0" baseline="0" dirty="0" smtClean="0">
                <a:ln>
                  <a:noFill/>
                </a:ln>
                <a:solidFill>
                  <a:schemeClr val="tx1"/>
                </a:solidFill>
                <a:effectLst/>
                <a:latin typeface="Calibri" pitchFamily="34" charset="0"/>
                <a:cs typeface="MyriadPro-Regular" charset="-128"/>
              </a:rPr>
              <a:t>i postaw.</a:t>
            </a:r>
            <a:r>
              <a:rPr kumimoji="0" lang="pl-PL" sz="2800" b="1" u="none" strike="noStrike" cap="none" normalizeH="0" baseline="0" dirty="0" smtClean="0">
                <a:ln>
                  <a:noFill/>
                </a:ln>
                <a:solidFill>
                  <a:schemeClr val="tx1"/>
                </a:solidFill>
                <a:effectLst/>
                <a:latin typeface="Calibri" pitchFamily="34" charset="0"/>
              </a:rPr>
              <a:t> </a:t>
            </a: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8</a:t>
            </a:fld>
            <a:endParaRPr lang="pl-PL"/>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1"/>
          <p:cNvSpPr>
            <a:spLocks noChangeArrowheads="1"/>
          </p:cNvSpPr>
          <p:nvPr/>
        </p:nvSpPr>
        <p:spPr bwMode="auto">
          <a:xfrm>
            <a:off x="899592" y="1196752"/>
            <a:ext cx="7848872" cy="452431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strike="noStrike" cap="none" normalizeH="0" baseline="0" dirty="0" smtClean="0">
                <a:ln>
                  <a:noFill/>
                </a:ln>
                <a:solidFill>
                  <a:schemeClr val="tx1"/>
                </a:solidFill>
                <a:effectLst/>
                <a:latin typeface="Calibri" pitchFamily="34" charset="0"/>
                <a:ea typeface="MyriadPro-Regular" charset="-128"/>
                <a:cs typeface="MyriadPro-Bold" charset="-18"/>
              </a:rPr>
              <a:t>ogólne</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(inteligencja, my</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lenie, spostrzeganie, zapami</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tywanie, wyobra</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ź</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nia, sprawno</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ść</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ruchowa,</a:t>
            </a:r>
            <a:r>
              <a:rPr lang="pl-PL" sz="3200" b="1" dirty="0" smtClean="0">
                <a:latin typeface="Calibri" pitchFamily="34" charset="0"/>
              </a:rPr>
              <a:t>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wra</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ż</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liwo</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ść</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emocjonalna),</a:t>
            </a:r>
            <a:endParaRPr kumimoji="0" lang="pl-PL" sz="3200" b="1"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Bold" charset="-18"/>
              </a:rPr>
              <a:t>specjalne</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(zwi</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zane z okre</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lon</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dziedzin</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lub dziedzinami: muzyczne, plastyczne, techniczne,</a:t>
            </a:r>
            <a:endParaRPr kumimoji="0" lang="pl-PL" sz="3200" b="1" i="0" u="none" strike="noStrike" cap="none" normalizeH="0" baseline="0" dirty="0" smtClean="0">
              <a:ln>
                <a:noFill/>
              </a:ln>
              <a:solidFill>
                <a:schemeClr val="tx1"/>
              </a:solidFill>
              <a:effectLst/>
              <a:latin typeface="Calibri" pitchFamily="34" charset="0"/>
              <a:cs typeface="MyriadPro-Regular" charset="-128"/>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cs typeface="MyriadPro-Regular" charset="-128"/>
              </a:rPr>
              <a:t>j</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3200" b="1" i="0" u="none" strike="noStrike" cap="none" normalizeH="0" baseline="0" dirty="0" smtClean="0">
                <a:ln>
                  <a:noFill/>
                </a:ln>
                <a:solidFill>
                  <a:schemeClr val="tx1"/>
                </a:solidFill>
                <a:effectLst/>
                <a:latin typeface="Calibri" pitchFamily="34" charset="0"/>
                <a:cs typeface="MyriadPro-Regular" charset="-128"/>
              </a:rPr>
              <a:t>zykowe, literackie, matematyczne, przyrodnicze i tw</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3200" b="1" i="0" u="none" strike="noStrike" cap="none" normalizeH="0" baseline="0" dirty="0" smtClean="0">
                <a:ln>
                  <a:noFill/>
                </a:ln>
                <a:solidFill>
                  <a:schemeClr val="tx1"/>
                </a:solidFill>
                <a:effectLst/>
                <a:latin typeface="Calibri" pitchFamily="34" charset="0"/>
                <a:cs typeface="MyriadPro-Regular" charset="-128"/>
              </a:rPr>
              <a:t>rcze</a:t>
            </a:r>
            <a:r>
              <a:rPr kumimoji="0" lang="pl-PL" sz="3200" b="1" i="0" u="none" strike="noStrike" cap="none" normalizeH="0" baseline="0" dirty="0" smtClean="0">
                <a:ln>
                  <a:noFill/>
                </a:ln>
                <a:solidFill>
                  <a:schemeClr val="tx1"/>
                </a:solidFill>
                <a:effectLst/>
                <a:latin typeface="Calibri" pitchFamily="34" charset="0"/>
              </a:rPr>
              <a:t> </a:t>
            </a: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9</a:t>
            </a:fld>
            <a:endParaRPr lang="pl-PL"/>
          </a:p>
        </p:txBody>
      </p:sp>
      <p:sp>
        <p:nvSpPr>
          <p:cNvPr id="6" name="Prostokąt 5"/>
          <p:cNvSpPr/>
          <p:nvPr/>
        </p:nvSpPr>
        <p:spPr>
          <a:xfrm>
            <a:off x="1187624" y="548680"/>
            <a:ext cx="3930050" cy="584775"/>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none">
            <a:spAutoFit/>
          </a:bodyPr>
          <a:lstStyle/>
          <a:p>
            <a:pPr lvl="0" fontAlgn="base">
              <a:spcBef>
                <a:spcPct val="0"/>
              </a:spcBef>
              <a:spcAft>
                <a:spcPct val="0"/>
              </a:spcAft>
            </a:pPr>
            <a:r>
              <a:rPr lang="pl-PL" sz="3200" b="1" dirty="0" smtClean="0">
                <a:latin typeface="Calibri" pitchFamily="34" charset="0"/>
                <a:ea typeface="MyriadPro-Regular" charset="-128"/>
                <a:cs typeface="MyriadPro-Bold" charset="-18"/>
              </a:rPr>
              <a:t>Zdolności dzielimy na:</a:t>
            </a:r>
            <a:endParaRPr lang="pl-PL" sz="3200" b="1" dirty="0" smtClean="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1"/>
          <p:cNvSpPr>
            <a:spLocks noChangeArrowheads="1"/>
          </p:cNvSpPr>
          <p:nvPr/>
        </p:nvSpPr>
        <p:spPr bwMode="auto">
          <a:xfrm>
            <a:off x="611560" y="775157"/>
            <a:ext cx="8136904"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Na rozwój zdolności istotny wpływ mają:</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predyspozycje genetyczne,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środowisko</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w kt</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rym dziecko si</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rozwija,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rodzina,</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przedszkole,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szko</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a, </a:t>
            </a:r>
          </a:p>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r</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wie</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nicy. </a:t>
            </a:r>
            <a:endParaRPr kumimoji="0" lang="pl-PL" sz="2400" b="0" i="0" u="none" strike="noStrike" cap="none" normalizeH="0" baseline="0" dirty="0" smtClean="0">
              <a:ln>
                <a:noFill/>
              </a:ln>
              <a:solidFill>
                <a:schemeClr val="tx1"/>
              </a:solidFill>
              <a:effectLst/>
            </a:endParaRPr>
          </a:p>
        </p:txBody>
      </p:sp>
      <p:sp>
        <p:nvSpPr>
          <p:cNvPr id="5" name="Symbol zastępczy numeru slajdu 4"/>
          <p:cNvSpPr>
            <a:spLocks noGrp="1"/>
          </p:cNvSpPr>
          <p:nvPr>
            <p:ph type="sldNum" sz="quarter" idx="12"/>
          </p:nvPr>
        </p:nvSpPr>
        <p:spPr/>
        <p:txBody>
          <a:bodyPr/>
          <a:lstStyle/>
          <a:p>
            <a:fld id="{83E8B9F9-26AC-4C90-84FA-E6E3EC81B0CC}" type="slidenum">
              <a:rPr lang="pl-PL" smtClean="0"/>
              <a:pPr/>
              <a:t>10</a:t>
            </a:fld>
            <a:endParaRPr lang="pl-PL"/>
          </a:p>
        </p:txBody>
      </p:sp>
      <p:pic>
        <p:nvPicPr>
          <p:cNvPr id="6" name="Picture 1"/>
          <p:cNvPicPr>
            <a:picLocks noChangeAspect="1" noChangeArrowheads="1"/>
          </p:cNvPicPr>
          <p:nvPr/>
        </p:nvPicPr>
        <p:blipFill>
          <a:blip r:embed="rId2" cstate="print"/>
          <a:srcRect/>
          <a:stretch>
            <a:fillRect/>
          </a:stretch>
        </p:blipFill>
        <p:spPr bwMode="auto">
          <a:xfrm>
            <a:off x="4788024" y="3645024"/>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11</a:t>
            </a:fld>
            <a:endParaRPr lang="pl-PL"/>
          </a:p>
        </p:txBody>
      </p:sp>
      <p:sp>
        <p:nvSpPr>
          <p:cNvPr id="3" name="Prostokąt 2"/>
          <p:cNvSpPr/>
          <p:nvPr/>
        </p:nvSpPr>
        <p:spPr>
          <a:xfrm>
            <a:off x="1403648" y="1340768"/>
            <a:ext cx="6120680" cy="1569660"/>
          </a:xfrm>
          <a:prstGeom prst="rect">
            <a:avLst/>
          </a:prstGeom>
        </p:spPr>
        <p:txBody>
          <a:bodyPr wrap="square">
            <a:spAutoFit/>
          </a:bodyPr>
          <a:lstStyle/>
          <a:p>
            <a:pPr lvl="0" fontAlgn="base">
              <a:spcBef>
                <a:spcPct val="0"/>
              </a:spcBef>
              <a:spcAft>
                <a:spcPct val="0"/>
              </a:spcAft>
            </a:pPr>
            <a:r>
              <a:rPr lang="pl-PL" sz="3200" b="1" dirty="0" smtClean="0">
                <a:latin typeface="Calibri" pitchFamily="34" charset="0"/>
                <a:ea typeface="Times New Roman" pitchFamily="18" charset="0"/>
                <a:cs typeface="MyriadPro-Regular" charset="-128"/>
              </a:rPr>
              <a:t>Rozw</a:t>
            </a:r>
            <a:r>
              <a:rPr lang="pl-PL" sz="3200" b="1" dirty="0" smtClean="0">
                <a:latin typeface="Calibri" pitchFamily="34" charset="0"/>
                <a:ea typeface="MyriadPro-Regular" charset="-128"/>
                <a:cs typeface="MyriadPro-Regular" charset="-128"/>
              </a:rPr>
              <a:t>ó</a:t>
            </a:r>
            <a:r>
              <a:rPr lang="pl-PL" sz="3200" b="1" dirty="0" smtClean="0">
                <a:latin typeface="Calibri" pitchFamily="34" charset="0"/>
                <a:ea typeface="Times New Roman" pitchFamily="18" charset="0"/>
                <a:cs typeface="MyriadPro-Regular" charset="-128"/>
              </a:rPr>
              <a:t>j zdolno</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ci</a:t>
            </a:r>
            <a:r>
              <a:rPr lang="pl-PL" sz="3200" b="1" dirty="0" smtClean="0">
                <a:latin typeface="Calibri" pitchFamily="34" charset="0"/>
              </a:rPr>
              <a:t> </a:t>
            </a:r>
            <a:r>
              <a:rPr lang="pl-PL" sz="3200" b="1" dirty="0" smtClean="0">
                <a:latin typeface="Calibri" pitchFamily="34" charset="0"/>
                <a:ea typeface="Times New Roman" pitchFamily="18" charset="0"/>
                <a:cs typeface="MyriadPro-Regular" charset="-128"/>
              </a:rPr>
              <a:t>jest </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ci</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le zwi</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zany z etapami rozwoju dziecka. </a:t>
            </a:r>
            <a:endParaRPr lang="pl-PL" sz="3200" b="1" dirty="0" smtClean="0">
              <a:latin typeface="Calibri" pitchFamily="34" charset="0"/>
            </a:endParaRPr>
          </a:p>
        </p:txBody>
      </p:sp>
      <p:pic>
        <p:nvPicPr>
          <p:cNvPr id="4" name="Picture 2" descr="http://www.dziecirosna.pl/fileadmin/_migrated/RTE/352x202xRTEmagicC_0matematycznie.jpg.jpg.pagespeed.ic.pCVRMaTgGs.jpg"/>
          <p:cNvPicPr>
            <a:picLocks noChangeAspect="1" noChangeArrowheads="1"/>
          </p:cNvPicPr>
          <p:nvPr/>
        </p:nvPicPr>
        <p:blipFill>
          <a:blip r:embed="rId2" cstate="print"/>
          <a:srcRect/>
          <a:stretch>
            <a:fillRect/>
          </a:stretch>
        </p:blipFill>
        <p:spPr bwMode="auto">
          <a:xfrm>
            <a:off x="2843808" y="3501008"/>
            <a:ext cx="3225387" cy="1850933"/>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755576" y="1302442"/>
            <a:ext cx="7632848" cy="38472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pl-PL" sz="3200" b="1" i="0"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 </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Bold" charset="-18"/>
              </a:rPr>
              <a:t>zdecydowanie szybciej przechodzą od konkretów do uogólnień.</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pl-PL" sz="3200" b="1" i="0" strike="noStrike" cap="none" normalizeH="0" baseline="0" dirty="0" smtClean="0">
                <a:ln>
                  <a:noFill/>
                </a:ln>
                <a:solidFill>
                  <a:schemeClr val="tx1"/>
                </a:solidFill>
                <a:effectLst/>
                <a:latin typeface="Calibri" pitchFamily="34" charset="0"/>
                <a:ea typeface="MyriadPro-Regular" charset="-128"/>
                <a:cs typeface="MyriadPro-Bold" charset="-18"/>
              </a:rPr>
              <a:t> </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Wcze</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niej od r</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wie</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nik</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w</a:t>
            </a:r>
            <a:r>
              <a:rPr lang="pl-PL" sz="3200" b="1" dirty="0" smtClean="0">
                <a:latin typeface="Calibri" pitchFamily="34" charset="0"/>
              </a:rPr>
              <a:t> </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rozumuj</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 operacyjnie na poziomie konkretnym </a:t>
            </a:r>
            <a:b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b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i pos</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ł</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uguj</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 si</a:t>
            </a:r>
            <a:r>
              <a:rPr kumimoji="0" lang="pl-PL" sz="3200" b="1" i="0"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3200" b="1" i="0" strike="noStrike" cap="none" normalizeH="0" baseline="0" dirty="0" smtClean="0">
                <a:ln>
                  <a:noFill/>
                </a:ln>
                <a:solidFill>
                  <a:schemeClr val="tx1"/>
                </a:solidFill>
                <a:effectLst/>
                <a:latin typeface="Calibri" pitchFamily="34" charset="0"/>
                <a:ea typeface="Times New Roman" pitchFamily="18" charset="0"/>
                <a:cs typeface="MyriadPro-Regular" charset="-128"/>
              </a:rPr>
              <a:t> symbolami matematycznymi.</a:t>
            </a:r>
            <a:endParaRPr kumimoji="0" lang="pl-PL" sz="3200" b="1" i="0"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3200" b="1" i="0"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2000" b="1" i="0" u="none" strike="noStrike" cap="none" normalizeH="0" baseline="0" dirty="0" smtClean="0">
              <a:ln>
                <a:noFill/>
              </a:ln>
              <a:solidFill>
                <a:schemeClr val="tx1"/>
              </a:solidFill>
              <a:effectLst/>
              <a:latin typeface="Calibri" pitchFamily="34" charset="0"/>
            </a:endParaRP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12</a:t>
            </a:fld>
            <a:endParaRPr lang="pl-PL"/>
          </a:p>
        </p:txBody>
      </p:sp>
      <p:sp>
        <p:nvSpPr>
          <p:cNvPr id="4" name="Prostokąt 3"/>
          <p:cNvSpPr/>
          <p:nvPr/>
        </p:nvSpPr>
        <p:spPr>
          <a:xfrm>
            <a:off x="971600" y="692696"/>
            <a:ext cx="6120680" cy="1077218"/>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wrap="square">
            <a:spAutoFit/>
          </a:bodyPr>
          <a:lstStyle/>
          <a:p>
            <a:pPr lvl="0" fontAlgn="base">
              <a:spcBef>
                <a:spcPct val="0"/>
              </a:spcBef>
              <a:spcAft>
                <a:spcPct val="0"/>
              </a:spcAft>
            </a:pPr>
            <a:r>
              <a:rPr lang="pl-PL" sz="3200" b="1" u="sng" dirty="0" smtClean="0">
                <a:latin typeface="Calibri" pitchFamily="34" charset="0"/>
                <a:ea typeface="MyriadPro-Regular" charset="-128"/>
                <a:cs typeface="MyriadPro-Bold" charset="-18"/>
              </a:rPr>
              <a:t>Dzieci mające łatwość uczenia się matematyki:</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13</a:t>
            </a:fld>
            <a:endParaRPr lang="pl-PL"/>
          </a:p>
        </p:txBody>
      </p:sp>
      <p:sp>
        <p:nvSpPr>
          <p:cNvPr id="3" name="Prostokąt 2"/>
          <p:cNvSpPr/>
          <p:nvPr/>
        </p:nvSpPr>
        <p:spPr>
          <a:xfrm>
            <a:off x="827584" y="764704"/>
            <a:ext cx="7344816" cy="6494085"/>
          </a:xfrm>
          <a:prstGeom prst="rect">
            <a:avLst/>
          </a:prstGeom>
        </p:spPr>
        <p:txBody>
          <a:bodyPr wrap="square">
            <a:spAutoFit/>
          </a:bodyPr>
          <a:lstStyle/>
          <a:p>
            <a:pPr lvl="0">
              <a:buFont typeface="Wingdings" pitchFamily="2" charset="2"/>
              <a:buChar char="§"/>
            </a:pPr>
            <a:r>
              <a:rPr lang="pl-PL" sz="3200" b="1" dirty="0" smtClean="0">
                <a:latin typeface="Calibri" pitchFamily="34" charset="0"/>
                <a:ea typeface="MyriadPro-Regular" charset="-128"/>
                <a:cs typeface="MyriadPro-Regular" charset="-128"/>
              </a:rPr>
              <a:t> </a:t>
            </a:r>
            <a:r>
              <a:rPr lang="pl-PL" sz="3200" b="1" dirty="0" smtClean="0">
                <a:latin typeface="Calibri" pitchFamily="34" charset="0"/>
                <a:ea typeface="MyriadPro-Regular" charset="-128"/>
                <a:cs typeface="MyriadPro-Bold" charset="-18"/>
              </a:rPr>
              <a:t>mają zadziwiające poczucie sensu </a:t>
            </a:r>
            <a:br>
              <a:rPr lang="pl-PL" sz="3200" b="1" dirty="0" smtClean="0">
                <a:latin typeface="Calibri" pitchFamily="34" charset="0"/>
                <a:ea typeface="MyriadPro-Regular" charset="-128"/>
                <a:cs typeface="MyriadPro-Bold" charset="-18"/>
              </a:rPr>
            </a:br>
            <a:r>
              <a:rPr lang="pl-PL" sz="3200" b="1" dirty="0" smtClean="0">
                <a:latin typeface="Calibri" pitchFamily="34" charset="0"/>
                <a:ea typeface="MyriadPro-Regular" charset="-128"/>
                <a:cs typeface="MyriadPro-Bold" charset="-18"/>
              </a:rPr>
              <a:t>w sytuacjach życiowych i zadaniach szkolnych, </a:t>
            </a:r>
            <a:r>
              <a:rPr lang="pl-PL" sz="3200" b="1" dirty="0" smtClean="0">
                <a:latin typeface="Calibri" pitchFamily="34" charset="0"/>
                <a:ea typeface="Times New Roman" pitchFamily="18" charset="0"/>
                <a:cs typeface="MyriadPro-Regular" charset="-128"/>
              </a:rPr>
              <a:t>kt</a:t>
            </a:r>
            <a:r>
              <a:rPr lang="pl-PL" sz="3200" b="1" dirty="0" smtClean="0">
                <a:latin typeface="Calibri" pitchFamily="34" charset="0"/>
                <a:ea typeface="MyriadPro-Regular" charset="-128"/>
                <a:cs typeface="MyriadPro-Regular" charset="-128"/>
              </a:rPr>
              <a:t>ó</a:t>
            </a:r>
            <a:r>
              <a:rPr lang="pl-PL" sz="3200" b="1" dirty="0" smtClean="0">
                <a:latin typeface="Calibri" pitchFamily="34" charset="0"/>
                <a:ea typeface="Times New Roman" pitchFamily="18" charset="0"/>
                <a:cs typeface="MyriadPro-Regular" charset="-128"/>
              </a:rPr>
              <a:t>re wymagaj</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rPr>
              <a:t> </a:t>
            </a:r>
            <a:r>
              <a:rPr lang="pl-PL" sz="3200" b="1" dirty="0" smtClean="0">
                <a:latin typeface="Calibri" pitchFamily="34" charset="0"/>
                <a:ea typeface="Times New Roman" pitchFamily="18" charset="0"/>
                <a:cs typeface="MyriadPro-Regular" charset="-128"/>
              </a:rPr>
              <a:t>liczenia </a:t>
            </a:r>
            <a:br>
              <a:rPr lang="pl-PL" sz="3200" b="1" dirty="0" smtClean="0">
                <a:latin typeface="Calibri" pitchFamily="34" charset="0"/>
                <a:ea typeface="Times New Roman" pitchFamily="18" charset="0"/>
                <a:cs typeface="MyriadPro-Regular" charset="-128"/>
              </a:rPr>
            </a:br>
            <a:r>
              <a:rPr lang="pl-PL" sz="3200" b="1" dirty="0" smtClean="0">
                <a:latin typeface="Calibri" pitchFamily="34" charset="0"/>
                <a:ea typeface="Times New Roman" pitchFamily="18" charset="0"/>
                <a:cs typeface="MyriadPro-Regular" charset="-128"/>
              </a:rPr>
              <a:t>i rachowania, porz</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dkowania, ustalania zale</a:t>
            </a:r>
            <a:r>
              <a:rPr lang="pl-PL" sz="3200" b="1" dirty="0" smtClean="0">
                <a:latin typeface="Calibri" pitchFamily="34" charset="0"/>
                <a:ea typeface="MyriadPro-Regular" charset="-128"/>
                <a:cs typeface="MyriadPro-Regular" charset="-128"/>
              </a:rPr>
              <a:t>ż</a:t>
            </a:r>
            <a:r>
              <a:rPr lang="pl-PL" sz="3200" b="1" dirty="0" smtClean="0">
                <a:latin typeface="Calibri" pitchFamily="34" charset="0"/>
                <a:ea typeface="Times New Roman" pitchFamily="18" charset="0"/>
                <a:cs typeface="MyriadPro-Regular" charset="-128"/>
              </a:rPr>
              <a:t>no</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ci itp.;</a:t>
            </a:r>
          </a:p>
          <a:p>
            <a:pPr lvl="0">
              <a:buFont typeface="Wingdings" pitchFamily="2" charset="2"/>
              <a:buChar char="§"/>
            </a:pPr>
            <a:r>
              <a:rPr lang="pl-PL" sz="3200" dirty="0" smtClean="0">
                <a:latin typeface="Calibri" pitchFamily="34" charset="0"/>
                <a:ea typeface="MyriadPro-Regular" charset="-128"/>
                <a:cs typeface="MyriadPro-Regular" charset="-128"/>
              </a:rPr>
              <a:t> </a:t>
            </a:r>
            <a:r>
              <a:rPr lang="pl-PL" sz="3200" dirty="0" smtClean="0">
                <a:latin typeface="Calibri" pitchFamily="34" charset="0"/>
                <a:ea typeface="Times New Roman" pitchFamily="18" charset="0"/>
                <a:cs typeface="MyriadPro-Regular" charset="-128"/>
              </a:rPr>
              <a:t> </a:t>
            </a:r>
            <a:r>
              <a:rPr lang="pl-PL" sz="3200" b="1" dirty="0" smtClean="0">
                <a:latin typeface="Calibri" pitchFamily="34" charset="0"/>
                <a:ea typeface="MyriadPro-Regular" charset="-128"/>
                <a:cs typeface="MyriadPro-Bold" charset="-18"/>
              </a:rPr>
              <a:t>potrafią się skupić przez dłuższy czas na złożonych zadaniach, </a:t>
            </a:r>
            <a:r>
              <a:rPr lang="pl-PL" sz="3200" b="1" dirty="0" smtClean="0">
                <a:latin typeface="Calibri" pitchFamily="34" charset="0"/>
                <a:ea typeface="Times New Roman" pitchFamily="18" charset="0"/>
                <a:cs typeface="MyriadPro-Regular" charset="-128"/>
              </a:rPr>
              <a:t>wykazuj</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c si</a:t>
            </a:r>
            <a:r>
              <a:rPr lang="pl-PL" sz="3200" b="1" dirty="0" smtClean="0">
                <a:latin typeface="Calibri" pitchFamily="34" charset="0"/>
                <a:ea typeface="MyriadPro-Regular" charset="-128"/>
                <a:cs typeface="MyriadPro-Regular" charset="-128"/>
              </a:rPr>
              <a:t>ę</a:t>
            </a:r>
            <a:r>
              <a:rPr lang="pl-PL" sz="3200" b="1" dirty="0" smtClean="0">
                <a:latin typeface="Calibri" pitchFamily="34" charset="0"/>
                <a:ea typeface="Times New Roman" pitchFamily="18" charset="0"/>
                <a:cs typeface="MyriadPro-Regular" charset="-128"/>
              </a:rPr>
              <a:t> zadziwiaj</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c</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rPr>
              <a:t> </a:t>
            </a:r>
            <a:r>
              <a:rPr lang="pl-PL" sz="3200" b="1" dirty="0" smtClean="0">
                <a:latin typeface="Calibri" pitchFamily="34" charset="0"/>
                <a:ea typeface="Times New Roman" pitchFamily="18" charset="0"/>
                <a:cs typeface="MyriadPro-Regular" charset="-128"/>
              </a:rPr>
              <a:t>pomys</a:t>
            </a:r>
            <a:r>
              <a:rPr lang="pl-PL" sz="3200" b="1" dirty="0" smtClean="0">
                <a:latin typeface="Calibri" pitchFamily="34" charset="0"/>
                <a:ea typeface="MyriadPro-Regular" charset="-128"/>
                <a:cs typeface="MyriadPro-Regular" charset="-128"/>
              </a:rPr>
              <a:t>ł</a:t>
            </a:r>
            <a:r>
              <a:rPr lang="pl-PL" sz="3200" b="1" dirty="0" smtClean="0">
                <a:latin typeface="Calibri" pitchFamily="34" charset="0"/>
                <a:ea typeface="Times New Roman" pitchFamily="18" charset="0"/>
                <a:cs typeface="MyriadPro-Regular" charset="-128"/>
              </a:rPr>
              <a:t>owo</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ci</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 </a:t>
            </a:r>
            <a:br>
              <a:rPr lang="pl-PL" sz="3200" b="1" dirty="0" smtClean="0">
                <a:latin typeface="Calibri" pitchFamily="34" charset="0"/>
                <a:ea typeface="Times New Roman" pitchFamily="18" charset="0"/>
                <a:cs typeface="MyriadPro-Regular" charset="-128"/>
              </a:rPr>
            </a:br>
            <a:r>
              <a:rPr lang="pl-PL" sz="3200" b="1" dirty="0" smtClean="0">
                <a:latin typeface="Calibri" pitchFamily="34" charset="0"/>
                <a:ea typeface="Times New Roman" pitchFamily="18" charset="0"/>
                <a:cs typeface="MyriadPro-Regular" charset="-128"/>
              </a:rPr>
              <a:t>i trafno</a:t>
            </a:r>
            <a:r>
              <a:rPr lang="pl-PL" sz="3200" b="1" dirty="0" smtClean="0">
                <a:latin typeface="Calibri" pitchFamily="34" charset="0"/>
                <a:ea typeface="MyriadPro-Regular" charset="-128"/>
                <a:cs typeface="MyriadPro-Regular" charset="-128"/>
              </a:rPr>
              <a:t>ś</a:t>
            </a:r>
            <a:r>
              <a:rPr lang="pl-PL" sz="3200" b="1" dirty="0" smtClean="0">
                <a:latin typeface="Calibri" pitchFamily="34" charset="0"/>
                <a:ea typeface="Times New Roman" pitchFamily="18" charset="0"/>
                <a:cs typeface="MyriadPro-Regular" charset="-128"/>
              </a:rPr>
              <a:t>ci</a:t>
            </a:r>
            <a:r>
              <a:rPr lang="pl-PL" sz="3200" b="1" dirty="0" smtClean="0">
                <a:latin typeface="Calibri" pitchFamily="34" charset="0"/>
                <a:ea typeface="MyriadPro-Regular" charset="-128"/>
                <a:cs typeface="MyriadPro-Regular" charset="-128"/>
              </a:rPr>
              <a:t>ą</a:t>
            </a:r>
            <a:r>
              <a:rPr lang="pl-PL" sz="3200" b="1" dirty="0" smtClean="0">
                <a:latin typeface="Calibri" pitchFamily="34" charset="0"/>
                <a:ea typeface="Times New Roman" pitchFamily="18" charset="0"/>
                <a:cs typeface="MyriadPro-Regular" charset="-128"/>
              </a:rPr>
              <a:t> rozumowania.</a:t>
            </a:r>
            <a:endParaRPr lang="pl-PL" sz="3200" b="1" dirty="0" smtClean="0">
              <a:latin typeface="Calibri" pitchFamily="34" charset="0"/>
            </a:endParaRPr>
          </a:p>
          <a:p>
            <a:endParaRPr lang="pl-PL" sz="3200" b="1" dirty="0" smtClean="0">
              <a:latin typeface="Calibri" pitchFamily="34" charset="0"/>
              <a:ea typeface="Times New Roman" pitchFamily="18" charset="0"/>
              <a:cs typeface="MyriadPro-Regular" charset="-128"/>
            </a:endParaRPr>
          </a:p>
          <a:p>
            <a:endParaRPr lang="pl-PL" sz="3200" b="1" dirty="0" smtClean="0">
              <a:latin typeface="Calibri" pitchFamily="34" charset="0"/>
              <a:ea typeface="Times New Roman" pitchFamily="18" charset="0"/>
              <a:cs typeface="MyriadPro-Regular" charset="-128"/>
            </a:endParaRPr>
          </a:p>
          <a:p>
            <a:endParaRPr lang="pl-PL" sz="3200" b="1" dirty="0" smtClean="0">
              <a:latin typeface="Calibri" pitchFamily="34" charset="0"/>
              <a:ea typeface="Times New Roman" pitchFamily="18" charset="0"/>
              <a:cs typeface="MyriadPro-Regular" charset="-128"/>
            </a:endParaRPr>
          </a:p>
          <a:p>
            <a:endParaRPr lang="pl-PL"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14</a:t>
            </a:fld>
            <a:endParaRPr lang="pl-PL"/>
          </a:p>
        </p:txBody>
      </p:sp>
      <p:sp>
        <p:nvSpPr>
          <p:cNvPr id="3" name="Prostokąt 2"/>
          <p:cNvSpPr/>
          <p:nvPr/>
        </p:nvSpPr>
        <p:spPr>
          <a:xfrm>
            <a:off x="755576" y="836712"/>
            <a:ext cx="7200800" cy="4401205"/>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Bold" charset="-18"/>
              </a:rPr>
              <a:t>są stanowcze w dążeniu do rozwiązania zadania </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i zniech</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caj</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si</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ę</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gdy kolejno podejmowane</a:t>
            </a:r>
            <a:r>
              <a:rPr lang="pl-PL" sz="2800" b="1" dirty="0" smtClean="0">
                <a:latin typeface="Calibri" pitchFamily="34" charset="0"/>
              </a:rPr>
              <a:t> </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pr</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by nie przynosz</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spodziewanego rezultatu,</a:t>
            </a:r>
            <a:endParaRPr kumimoji="0" lang="pl-PL" sz="2800" b="1" i="0" u="none" strike="noStrike" cap="none" normalizeH="0" baseline="0" dirty="0" smtClean="0">
              <a:ln>
                <a:noFill/>
              </a:ln>
              <a:solidFill>
                <a:schemeClr val="tx1"/>
              </a:solidFill>
              <a:effectLst/>
              <a:latin typeface="Calibri" pitchFamily="34" charset="0"/>
            </a:endParaRPr>
          </a:p>
          <a:p>
            <a:pPr lvl="0" eaLnBrk="0" fontAlgn="base" hangingPunct="0">
              <a:spcBef>
                <a:spcPct val="0"/>
              </a:spcBef>
              <a:spcAft>
                <a:spcPct val="0"/>
              </a:spcAft>
              <a:buFont typeface="Wingdings" pitchFamily="2" charset="2"/>
              <a:buChar char="§"/>
            </a:pP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Bold" charset="-18"/>
              </a:rPr>
              <a:t>same wyszukują sytuacje, w których trzeba liczyć, rachować, mierzyć i sensownie organizować</a:t>
            </a:r>
            <a:r>
              <a:rPr lang="pl-PL" sz="2800" b="1" dirty="0" smtClean="0">
                <a:latin typeface="Calibri" pitchFamily="34" charset="0"/>
              </a:rPr>
              <a:t> </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Bold" charset="-18"/>
              </a:rPr>
              <a:t>otoczenie</a:t>
            </a:r>
            <a:r>
              <a:rPr lang="pl-PL" sz="2800" b="1" dirty="0" smtClean="0">
                <a:latin typeface="Calibri" pitchFamily="34" charset="0"/>
                <a:ea typeface="MyriadPro-Regular" charset="-128"/>
                <a:cs typeface="MyriadPro-Bold" charset="-18"/>
              </a:rPr>
              <a:t>,</a:t>
            </a:r>
            <a:endParaRPr kumimoji="0" lang="pl-PL" sz="2800" b="1" i="0" u="none" strike="noStrike" cap="none" normalizeH="0" baseline="0" dirty="0" smtClean="0">
              <a:ln>
                <a:noFill/>
              </a:ln>
              <a:solidFill>
                <a:schemeClr val="tx1"/>
              </a:solidFill>
              <a:effectLst/>
              <a:latin typeface="Calibri" pitchFamily="34" charset="0"/>
            </a:endParaRPr>
          </a:p>
          <a:p>
            <a:pPr lvl="0" eaLnBrk="0" fontAlgn="base" hangingPunct="0">
              <a:spcBef>
                <a:spcPct val="0"/>
              </a:spcBef>
              <a:spcAft>
                <a:spcPct val="0"/>
              </a:spcAft>
              <a:buFont typeface="Wingdings" pitchFamily="2" charset="2"/>
              <a:buChar char="§"/>
            </a:pP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Bold" charset="-18"/>
              </a:rPr>
              <a:t>dążą do matematyzowania tego, co ich otacza: </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gle chc</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ą</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co</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liczy</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ć</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i mierzy</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ć</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por</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ó</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wnywa</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ć</a:t>
            </a:r>
            <a:r>
              <a:rPr lang="pl-PL" sz="2800" b="1" dirty="0" smtClean="0">
                <a:latin typeface="Calibri" pitchFamily="34" charset="0"/>
              </a:rPr>
              <a:t> </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wielko</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ś</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ci, ustala</a:t>
            </a:r>
            <a:r>
              <a:rPr kumimoji="0" lang="pl-PL" sz="2800" b="1" i="0" u="none" strike="noStrike" cap="none" normalizeH="0" baseline="0" dirty="0" smtClean="0">
                <a:ln>
                  <a:noFill/>
                </a:ln>
                <a:solidFill>
                  <a:schemeClr val="tx1"/>
                </a:solidFill>
                <a:effectLst/>
                <a:latin typeface="Calibri" pitchFamily="34" charset="0"/>
                <a:ea typeface="MyriadPro-Regular" charset="-128"/>
                <a:cs typeface="MyriadPro-Regular" charset="-128"/>
              </a:rPr>
              <a:t>ć</a:t>
            </a:r>
            <a:r>
              <a:rPr kumimoji="0" lang="pl-PL" sz="28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 proporcje itd.</a:t>
            </a:r>
            <a:endParaRPr lang="pl-PL" sz="28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ChangeArrowheads="1"/>
          </p:cNvSpPr>
          <p:nvPr/>
        </p:nvSpPr>
        <p:spPr bwMode="auto">
          <a:xfrm>
            <a:off x="1043608" y="1124744"/>
            <a:ext cx="7272808" cy="156966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Należy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jednak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pamiętać </a:t>
            </a:r>
            <a:r>
              <a:rPr kumimoji="0" lang="pl-PL" sz="3200" b="1" i="0" u="none" strike="noStrike" cap="none" normalizeH="0" baseline="0" dirty="0" smtClean="0">
                <a:ln>
                  <a:noFill/>
                </a:ln>
                <a:solidFill>
                  <a:schemeClr val="tx1"/>
                </a:solidFill>
                <a:effectLst/>
                <a:latin typeface="Calibri" pitchFamily="34" charset="0"/>
                <a:ea typeface="Times New Roman" pitchFamily="18" charset="0"/>
                <a:cs typeface="MyriadPro-Regular" charset="-128"/>
              </a:rPr>
              <a:t>o tym,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że dziecko uzdolnione nie musi wykazywać wszystkich wymienionych</a:t>
            </a:r>
            <a:r>
              <a:rPr kumimoji="0" lang="pl-PL" sz="3200" b="1" i="0" u="none" strike="noStrike" cap="none" normalizeH="0" dirty="0" smtClean="0">
                <a:ln>
                  <a:noFill/>
                </a:ln>
                <a:solidFill>
                  <a:schemeClr val="tx1"/>
                </a:solidFill>
                <a:effectLst/>
                <a:latin typeface="Calibri" pitchFamily="34" charset="0"/>
                <a:ea typeface="MyriadPro-Regular" charset="-128"/>
                <a:cs typeface="MyriadPro-Bold" charset="-18"/>
              </a:rPr>
              <a:t> </a:t>
            </a:r>
            <a:r>
              <a:rPr kumimoji="0" lang="pl-PL" sz="3200" b="1" i="0" u="none" strike="noStrike" cap="none" normalizeH="0" baseline="0" dirty="0" smtClean="0">
                <a:ln>
                  <a:noFill/>
                </a:ln>
                <a:solidFill>
                  <a:schemeClr val="tx1"/>
                </a:solidFill>
                <a:effectLst/>
                <a:latin typeface="Calibri" pitchFamily="34" charset="0"/>
                <a:ea typeface="MyriadPro-Regular" charset="-128"/>
                <a:cs typeface="MyriadPro-Bold" charset="-18"/>
              </a:rPr>
              <a:t>cech.</a:t>
            </a:r>
            <a:r>
              <a:rPr kumimoji="0" lang="pl-PL" sz="3200" b="1" i="0" u="none" strike="noStrike" cap="none" normalizeH="0" baseline="0" dirty="0" smtClean="0">
                <a:ln>
                  <a:noFill/>
                </a:ln>
                <a:solidFill>
                  <a:schemeClr val="tx1"/>
                </a:solidFill>
                <a:effectLst/>
                <a:latin typeface="Calibri" pitchFamily="34" charset="0"/>
              </a:rPr>
              <a:t> </a:t>
            </a:r>
          </a:p>
        </p:txBody>
      </p:sp>
      <p:pic>
        <p:nvPicPr>
          <p:cNvPr id="20482" name="Picture 2"/>
          <p:cNvPicPr>
            <a:picLocks noChangeAspect="1" noChangeArrowheads="1"/>
          </p:cNvPicPr>
          <p:nvPr/>
        </p:nvPicPr>
        <p:blipFill>
          <a:blip r:embed="rId2" cstate="print"/>
          <a:srcRect/>
          <a:stretch>
            <a:fillRect/>
          </a:stretch>
        </p:blipFill>
        <p:spPr bwMode="auto">
          <a:xfrm>
            <a:off x="3131840" y="3356992"/>
            <a:ext cx="1933575" cy="2362200"/>
          </a:xfrm>
          <a:prstGeom prst="rect">
            <a:avLst/>
          </a:prstGeom>
          <a:noFill/>
          <a:ln w="9525">
            <a:noFill/>
            <a:miter lim="800000"/>
            <a:headEnd/>
            <a:tailEnd/>
          </a:ln>
        </p:spPr>
      </p:pic>
      <p:sp>
        <p:nvSpPr>
          <p:cNvPr id="4" name="Symbol zastępczy numeru slajdu 3"/>
          <p:cNvSpPr>
            <a:spLocks noGrp="1"/>
          </p:cNvSpPr>
          <p:nvPr>
            <p:ph type="sldNum" sz="quarter" idx="12"/>
          </p:nvPr>
        </p:nvSpPr>
        <p:spPr/>
        <p:txBody>
          <a:bodyPr/>
          <a:lstStyle/>
          <a:p>
            <a:fld id="{83E8B9F9-26AC-4C90-84FA-E6E3EC81B0CC}" type="slidenum">
              <a:rPr lang="pl-PL" smtClean="0"/>
              <a:pPr/>
              <a:t>15</a:t>
            </a:fld>
            <a:endParaRPr lang="pl-PL"/>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noChangeArrowheads="1"/>
          </p:cNvSpPr>
          <p:nvPr/>
        </p:nvSpPr>
        <p:spPr bwMode="auto">
          <a:xfrm>
            <a:off x="755576" y="1004435"/>
            <a:ext cx="7560840"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MyriadPro-Regular"/>
                <a:cs typeface="WarnockPro-Light"/>
              </a:rPr>
              <a:t>Aby sprawdzić rozwój kompetencji matematycznych możemy prowadzić arkusz obserwacji nabywania tych kompetencji, który powinien obejmować następujące zagadnienia:</a:t>
            </a:r>
            <a:endParaRPr kumimoji="0" lang="pl-PL" sz="3200" b="1"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pl-PL" sz="3200" b="1" i="0" u="none" strike="noStrike" cap="none" normalizeH="0" baseline="0" dirty="0" smtClean="0">
              <a:ln>
                <a:noFill/>
              </a:ln>
              <a:solidFill>
                <a:schemeClr val="tx1"/>
              </a:solidFill>
              <a:effectLst/>
              <a:latin typeface="Calibri" pitchFamily="34" charset="0"/>
            </a:endParaRP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16</a:t>
            </a:fld>
            <a:endParaRPr lang="pl-PL"/>
          </a:p>
        </p:txBody>
      </p:sp>
      <p:pic>
        <p:nvPicPr>
          <p:cNvPr id="5" name="Picture 1"/>
          <p:cNvPicPr>
            <a:picLocks noChangeAspect="1" noChangeArrowheads="1"/>
          </p:cNvPicPr>
          <p:nvPr/>
        </p:nvPicPr>
        <p:blipFill>
          <a:blip r:embed="rId2" cstate="print"/>
          <a:srcRect/>
          <a:stretch>
            <a:fillRect/>
          </a:stretch>
        </p:blipFill>
        <p:spPr bwMode="auto">
          <a:xfrm>
            <a:off x="4499992" y="4509120"/>
            <a:ext cx="2286000"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17</a:t>
            </a:fld>
            <a:endParaRPr lang="pl-PL"/>
          </a:p>
        </p:txBody>
      </p:sp>
      <p:sp>
        <p:nvSpPr>
          <p:cNvPr id="3" name="Prostokąt 2"/>
          <p:cNvSpPr/>
          <p:nvPr/>
        </p:nvSpPr>
        <p:spPr>
          <a:xfrm>
            <a:off x="395536" y="620688"/>
            <a:ext cx="8352928" cy="5509200"/>
          </a:xfrm>
          <a:prstGeom prst="rect">
            <a:avLst/>
          </a:prstGeom>
        </p:spPr>
        <p:txBody>
          <a:bodyPr wrap="square">
            <a:spAutoFit/>
          </a:bodyPr>
          <a:lstStyle/>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orientacja w schemacie własnego ciała i w przestrzeni,</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intuicje geometryczne,</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rozpoznawanie cech wielkościowych przedmiotów,</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klasyfikacja przedmiotów,</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kształtowanie umiejętności liczenia obiektów (porządkowanie, porównywanie, dodawanie, odejmowanie),</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określanie ciężaru przedmiotów i ważenie,</a:t>
            </a:r>
            <a:endParaRPr lang="pl-PL" sz="3200" b="1" dirty="0" smtClean="0">
              <a:latin typeface="Calibri" pitchFamily="34" charset="0"/>
            </a:endParaRPr>
          </a:p>
          <a:p>
            <a:pPr lvl="0" eaLnBrk="0" fontAlgn="base" hangingPunct="0">
              <a:spcBef>
                <a:spcPct val="0"/>
              </a:spcBef>
              <a:spcAft>
                <a:spcPct val="0"/>
              </a:spcAft>
              <a:buFont typeface="Wingdings" pitchFamily="2" charset="2"/>
              <a:buChar char="§"/>
            </a:pPr>
            <a:r>
              <a:rPr lang="pl-PL" sz="3200" b="1" dirty="0" smtClean="0">
                <a:latin typeface="Calibri" pitchFamily="34" charset="0"/>
                <a:ea typeface="MyriadPro-Regular"/>
                <a:cs typeface="WarnockPro-Light"/>
              </a:rPr>
              <a:t> rytmy i rytmiczna organizacja czasu.</a:t>
            </a:r>
            <a:endParaRPr lang="pl-PL" sz="3200" b="1" dirty="0" smtClean="0">
              <a:latin typeface="Calibri"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p:cNvSpPr>
            <a:spLocks noChangeArrowheads="1"/>
          </p:cNvSpPr>
          <p:nvPr/>
        </p:nvSpPr>
        <p:spPr bwMode="auto">
          <a:xfrm>
            <a:off x="971600" y="908721"/>
            <a:ext cx="7416824" cy="210391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MyriadPro-Regular"/>
                <a:cs typeface="WarnockPro-Light"/>
              </a:rPr>
              <a:t>Edukacja matematyczna przedszkolaków musi być wtopiona w działania zmierzające do rozwoju umysłowego dzieci.</a:t>
            </a:r>
            <a:endParaRPr kumimoji="0" lang="pl-PL" sz="3200" b="0" i="0" u="none" strike="noStrike" cap="none" normalizeH="0" baseline="0" dirty="0" smtClean="0">
              <a:ln>
                <a:noFill/>
              </a:ln>
              <a:solidFill>
                <a:schemeClr val="tx1"/>
              </a:solidFill>
              <a:effectLst/>
              <a:latin typeface="Arial" pitchFamily="34" charset="0"/>
            </a:endParaRP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18</a:t>
            </a:fld>
            <a:endParaRPr lang="pl-PL"/>
          </a:p>
        </p:txBody>
      </p:sp>
      <p:pic>
        <p:nvPicPr>
          <p:cNvPr id="6" name="Picture 3"/>
          <p:cNvPicPr>
            <a:picLocks noChangeAspect="1" noChangeArrowheads="1"/>
          </p:cNvPicPr>
          <p:nvPr/>
        </p:nvPicPr>
        <p:blipFill>
          <a:blip r:embed="rId2" cstate="print"/>
          <a:srcRect/>
          <a:stretch>
            <a:fillRect/>
          </a:stretch>
        </p:blipFill>
        <p:spPr bwMode="auto">
          <a:xfrm>
            <a:off x="2843808" y="3284984"/>
            <a:ext cx="2918015" cy="206084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27584" y="1124744"/>
            <a:ext cx="7632848" cy="3046988"/>
          </a:xfrm>
          <a:prstGeom prst="rect">
            <a:avLst/>
          </a:prstGeom>
        </p:spPr>
        <p:txBody>
          <a:bodyPr wrap="square">
            <a:spAutoFit/>
          </a:bodyPr>
          <a:lstStyle/>
          <a:p>
            <a:r>
              <a:rPr lang="pl-PL" sz="3200" b="1" dirty="0" smtClean="0">
                <a:latin typeface="Calibri" pitchFamily="34" charset="0"/>
              </a:rPr>
              <a:t>Edukacja matematyczna </a:t>
            </a:r>
            <a:r>
              <a:rPr lang="pl-PL" sz="3200" b="1" dirty="0">
                <a:latin typeface="Calibri" pitchFamily="34" charset="0"/>
              </a:rPr>
              <a:t>dzieci w wieku </a:t>
            </a:r>
            <a:r>
              <a:rPr lang="pl-PL" sz="3200" b="1" dirty="0" smtClean="0">
                <a:latin typeface="Calibri" pitchFamily="34" charset="0"/>
              </a:rPr>
              <a:t>przedszkolnym, </a:t>
            </a:r>
            <a:r>
              <a:rPr lang="pl-PL" sz="3200" b="1" dirty="0">
                <a:latin typeface="Calibri" pitchFamily="34" charset="0"/>
              </a:rPr>
              <a:t>m</a:t>
            </a:r>
            <a:r>
              <a:rPr lang="pl-PL" sz="3200" b="1" dirty="0" smtClean="0">
                <a:latin typeface="Calibri" pitchFamily="34" charset="0"/>
              </a:rPr>
              <a:t>usi </a:t>
            </a:r>
            <a:r>
              <a:rPr lang="pl-PL" sz="3200" b="1" dirty="0">
                <a:latin typeface="Calibri" pitchFamily="34" charset="0"/>
              </a:rPr>
              <a:t>być połączona </a:t>
            </a:r>
            <a:r>
              <a:rPr lang="pl-PL" sz="3200" b="1" dirty="0" smtClean="0">
                <a:latin typeface="Calibri" pitchFamily="34" charset="0"/>
              </a:rPr>
              <a:t/>
            </a:r>
            <a:br>
              <a:rPr lang="pl-PL" sz="3200" b="1" dirty="0" smtClean="0">
                <a:latin typeface="Calibri" pitchFamily="34" charset="0"/>
              </a:rPr>
            </a:br>
            <a:r>
              <a:rPr lang="pl-PL" sz="3200" b="1" dirty="0" smtClean="0">
                <a:latin typeface="Calibri" pitchFamily="34" charset="0"/>
              </a:rPr>
              <a:t>z </a:t>
            </a:r>
            <a:r>
              <a:rPr lang="pl-PL" sz="3200" b="1" dirty="0">
                <a:latin typeface="Calibri" pitchFamily="34" charset="0"/>
              </a:rPr>
              <a:t>intensywnym rozwojem myślenia, </a:t>
            </a:r>
            <a:r>
              <a:rPr lang="pl-PL" sz="3200" b="1" dirty="0" smtClean="0">
                <a:latin typeface="Calibri" pitchFamily="34" charset="0"/>
              </a:rPr>
              <a:t/>
            </a:r>
            <a:br>
              <a:rPr lang="pl-PL" sz="3200" b="1" dirty="0" smtClean="0">
                <a:latin typeface="Calibri" pitchFamily="34" charset="0"/>
              </a:rPr>
            </a:br>
            <a:r>
              <a:rPr lang="pl-PL" sz="3200" b="1" dirty="0" smtClean="0">
                <a:latin typeface="Calibri" pitchFamily="34" charset="0"/>
              </a:rPr>
              <a:t>z </a:t>
            </a:r>
            <a:r>
              <a:rPr lang="pl-PL" sz="3200" b="1" dirty="0">
                <a:latin typeface="Calibri" pitchFamily="34" charset="0"/>
              </a:rPr>
              <a:t>kształtowaniem odporności emocjonalnej oraz ćwiczeniami pewnych umiejętności matematycznych.</a:t>
            </a: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19</a:t>
            </a:fld>
            <a:endParaRPr lang="pl-PL"/>
          </a:p>
        </p:txBody>
      </p:sp>
      <p:pic>
        <p:nvPicPr>
          <p:cNvPr id="4" name="Picture 1"/>
          <p:cNvPicPr>
            <a:picLocks noChangeAspect="1" noChangeArrowheads="1"/>
          </p:cNvPicPr>
          <p:nvPr/>
        </p:nvPicPr>
        <p:blipFill>
          <a:blip r:embed="rId2" cstate="print"/>
          <a:srcRect/>
          <a:stretch>
            <a:fillRect/>
          </a:stretch>
        </p:blipFill>
        <p:spPr bwMode="auto">
          <a:xfrm>
            <a:off x="4499992" y="4509120"/>
            <a:ext cx="2286000"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20</a:t>
            </a:fld>
            <a:endParaRPr lang="pl-PL"/>
          </a:p>
        </p:txBody>
      </p:sp>
      <p:sp>
        <p:nvSpPr>
          <p:cNvPr id="6" name="Prostokąt 5"/>
          <p:cNvSpPr/>
          <p:nvPr/>
        </p:nvSpPr>
        <p:spPr>
          <a:xfrm>
            <a:off x="827584" y="1124744"/>
            <a:ext cx="7128792" cy="1077218"/>
          </a:xfrm>
          <a:prstGeom prst="rect">
            <a:avLst/>
          </a:prstGeom>
        </p:spPr>
        <p:txBody>
          <a:bodyPr wrap="square">
            <a:spAutoFit/>
          </a:bodyPr>
          <a:lstStyle/>
          <a:p>
            <a:r>
              <a:rPr lang="pl-PL" sz="3200" b="1" dirty="0" smtClean="0">
                <a:latin typeface="Calibri" pitchFamily="34" charset="0"/>
              </a:rPr>
              <a:t>Kręgi tematyczne, które powinny być kształtowane u dzieci:</a:t>
            </a:r>
            <a:endParaRPr lang="pl-PL" sz="3200" b="1" dirty="0">
              <a:latin typeface="Calibri" pitchFamily="34" charset="0"/>
            </a:endParaRPr>
          </a:p>
        </p:txBody>
      </p:sp>
      <p:pic>
        <p:nvPicPr>
          <p:cNvPr id="7" name="Picture 1"/>
          <p:cNvPicPr>
            <a:picLocks noChangeAspect="1" noChangeArrowheads="1"/>
          </p:cNvPicPr>
          <p:nvPr/>
        </p:nvPicPr>
        <p:blipFill>
          <a:blip r:embed="rId2" cstate="print"/>
          <a:srcRect/>
          <a:stretch>
            <a:fillRect/>
          </a:stretch>
        </p:blipFill>
        <p:spPr bwMode="auto">
          <a:xfrm>
            <a:off x="3923928" y="3284984"/>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21</a:t>
            </a:fld>
            <a:endParaRPr lang="pl-PL"/>
          </a:p>
        </p:txBody>
      </p:sp>
      <p:sp>
        <p:nvSpPr>
          <p:cNvPr id="2049" name="Rectangle 1"/>
          <p:cNvSpPr>
            <a:spLocks noChangeArrowheads="1"/>
          </p:cNvSpPr>
          <p:nvPr/>
        </p:nvSpPr>
        <p:spPr bwMode="auto">
          <a:xfrm rot="10800000" flipV="1">
            <a:off x="467544" y="764123"/>
            <a:ext cx="828092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dirty="0" smtClean="0">
              <a:ln>
                <a:noFill/>
              </a:ln>
              <a:solidFill>
                <a:schemeClr val="tx1"/>
              </a:solidFill>
              <a:effectLst/>
              <a:latin typeface="Arial" charset="0"/>
              <a:cs typeface="Arial"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orientacja przestrzenna – to umiejętności, które pomogą dziecku orientować się w przestrzeni</a:t>
            </a:r>
            <a:r>
              <a:rPr lang="pl-PL" sz="2800" b="1" dirty="0" smtClean="0">
                <a:latin typeface="Calibri" pitchFamily="34" charset="0"/>
                <a:cs typeface="Arial" charset="0"/>
              </a:rPr>
              <a:t>,</a:t>
            </a:r>
            <a:endParaRPr kumimoji="0" lang="pl-PL" sz="2800" b="1" i="0" u="none" strike="noStrike" cap="none" normalizeH="0" baseline="0" dirty="0" smtClean="0">
              <a:ln>
                <a:noFill/>
              </a:ln>
              <a:solidFill>
                <a:schemeClr val="tx1"/>
              </a:solidFill>
              <a:effectLst/>
              <a:latin typeface="Calibri" pitchFamily="34" charset="0"/>
              <a:cs typeface="Arial"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rytmy – czyli dostrzeganie prawidłowości w</a:t>
            </a:r>
            <a:r>
              <a:rPr lang="pl-PL" sz="2800" b="1" dirty="0" smtClean="0">
                <a:latin typeface="Calibri" pitchFamily="34" charset="0"/>
                <a:cs typeface="Arial" charset="0"/>
              </a:rPr>
              <a:t> </a:t>
            </a:r>
            <a:r>
              <a:rPr kumimoji="0" lang="pl-PL" sz="2800" b="1" i="0" u="none" strike="noStrike" cap="none" normalizeH="0" baseline="0" dirty="0" smtClean="0">
                <a:ln>
                  <a:noFill/>
                </a:ln>
                <a:solidFill>
                  <a:schemeClr val="tx1"/>
                </a:solidFill>
                <a:effectLst/>
                <a:latin typeface="Calibri" pitchFamily="34" charset="0"/>
                <a:cs typeface="Arial" charset="0"/>
              </a:rPr>
              <a:t>otaczającym świecie i korzystanie z nich w różnych sytuacjach,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kształtowanie umiejętności liczenia, a także dodawania i odejmowania – obejmuje liczenie na konkretnych przedmiotach, a także w pamięci,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wspomaganie rozwoju operacyjnego rozumowania – celem jest przygotowanie dziecka do zrozumienia pojęcia liczby naturalnej.</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22</a:t>
            </a:fld>
            <a:endParaRPr lang="pl-PL"/>
          </a:p>
        </p:txBody>
      </p:sp>
      <p:sp>
        <p:nvSpPr>
          <p:cNvPr id="118785" name="Rectangle 1"/>
          <p:cNvSpPr>
            <a:spLocks noChangeArrowheads="1"/>
          </p:cNvSpPr>
          <p:nvPr/>
        </p:nvSpPr>
        <p:spPr bwMode="auto">
          <a:xfrm rot="10800000" flipV="1">
            <a:off x="539552" y="548680"/>
            <a:ext cx="7812360" cy="510909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 typeface="Wingdings" pitchFamily="2" charset="2"/>
              <a:buChar char="q"/>
              <a:tabLst/>
            </a:pPr>
            <a:endParaRPr kumimoji="0" lang="pl-PL" sz="1800" b="0" i="0" u="none" strike="noStrike" cap="none" normalizeH="0" baseline="0" dirty="0" smtClean="0">
              <a:ln>
                <a:noFill/>
              </a:ln>
              <a:solidFill>
                <a:schemeClr val="tx1"/>
              </a:solidFill>
              <a:effectLst/>
              <a:latin typeface="Arial" charset="0"/>
              <a:cs typeface="Arial"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rozwijanie umiejętności mierzenia długości – umiejętności przydatne w życiu codziennym oraz szkole.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klasyfikacja – pomoc dzieciom w tworzeniu pojęć. Jest to dobre wprowadzenie do nauki o zbiorach </a:t>
            </a:r>
            <a:br>
              <a:rPr kumimoji="0" lang="pl-PL" sz="2800" b="1" i="0" u="none" strike="noStrike" cap="none" normalizeH="0" baseline="0" dirty="0" smtClean="0">
                <a:ln>
                  <a:noFill/>
                </a:ln>
                <a:solidFill>
                  <a:schemeClr val="tx1"/>
                </a:solidFill>
                <a:effectLst/>
                <a:latin typeface="Calibri" pitchFamily="34" charset="0"/>
                <a:cs typeface="Arial" charset="0"/>
              </a:rPr>
            </a:br>
            <a:r>
              <a:rPr kumimoji="0" lang="pl-PL" sz="2800" b="1" i="0" u="none" strike="noStrike" cap="none" normalizeH="0" baseline="0" dirty="0" smtClean="0">
                <a:ln>
                  <a:noFill/>
                </a:ln>
                <a:solidFill>
                  <a:schemeClr val="tx1"/>
                </a:solidFill>
                <a:effectLst/>
                <a:latin typeface="Calibri" pitchFamily="34" charset="0"/>
                <a:cs typeface="Arial" charset="0"/>
              </a:rPr>
              <a:t>i ich elementach.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układanie i rozwiązywanie zadań arytmetycznych – jest to doskonalenie umiejętności rachunkowych.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zapoznanie dzieci z wagą i sensem ważenia – jest to umiejętność bardzo lubiana przez dzieci oraz mająca częste zastosowanie w praktyce.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23</a:t>
            </a:fld>
            <a:endParaRPr lang="pl-PL"/>
          </a:p>
        </p:txBody>
      </p:sp>
      <p:sp>
        <p:nvSpPr>
          <p:cNvPr id="119809" name="Rectangle 1"/>
          <p:cNvSpPr>
            <a:spLocks noChangeArrowheads="1"/>
          </p:cNvSpPr>
          <p:nvPr/>
        </p:nvSpPr>
        <p:spPr bwMode="auto">
          <a:xfrm rot="10800000" flipV="1">
            <a:off x="467544" y="476672"/>
            <a:ext cx="8280920" cy="553997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pl-PL" sz="1800" b="0" i="0" u="none" strike="noStrike" cap="none" normalizeH="0" baseline="0" dirty="0" smtClean="0">
              <a:ln>
                <a:noFill/>
              </a:ln>
              <a:solidFill>
                <a:schemeClr val="tx1"/>
              </a:solidFill>
              <a:effectLst/>
              <a:latin typeface="Arial" charset="0"/>
              <a:cs typeface="Arial" charset="0"/>
            </a:endParaRP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mierzenie płynów – to ćwiczenia, które pomogą dziecku zrozumieć, że wody jest tyle samo jeśli przelejemy ją do innego naczynia.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intuicje geometryczne – kształtowanie pojęć geometrycznych. Jest wiele możliwości wykorzystania figur geometrycznych w zabawie.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konstruowanie gier przez dzieci – kształtuje odporność emocjonalną oraz jest okazją do wysiłku intelektualnego.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cs typeface="Arial" charset="0"/>
              </a:rPr>
              <a:t> zapisywanie czynności matematycznych – stanowi bezpośrednie przygotowanie do lekcji matematyki </a:t>
            </a:r>
            <a:br>
              <a:rPr kumimoji="0" lang="pl-PL" sz="2800" b="1" i="0" u="none" strike="noStrike" cap="none" normalizeH="0" baseline="0" dirty="0" smtClean="0">
                <a:ln>
                  <a:noFill/>
                </a:ln>
                <a:solidFill>
                  <a:schemeClr val="tx1"/>
                </a:solidFill>
                <a:effectLst/>
                <a:latin typeface="Calibri" pitchFamily="34" charset="0"/>
                <a:cs typeface="Arial" charset="0"/>
              </a:rPr>
            </a:br>
            <a:r>
              <a:rPr kumimoji="0" lang="pl-PL" sz="2800" b="1" i="0" u="none" strike="noStrike" cap="none" normalizeH="0" baseline="0" dirty="0" smtClean="0">
                <a:ln>
                  <a:noFill/>
                </a:ln>
                <a:solidFill>
                  <a:schemeClr val="tx1"/>
                </a:solidFill>
                <a:effectLst/>
                <a:latin typeface="Calibri" pitchFamily="34" charset="0"/>
                <a:cs typeface="Arial" charset="0"/>
              </a:rPr>
              <a:t>w szkole.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1"/>
          <p:cNvSpPr>
            <a:spLocks noChangeArrowheads="1"/>
          </p:cNvSpPr>
          <p:nvPr/>
        </p:nvSpPr>
        <p:spPr bwMode="auto">
          <a:xfrm>
            <a:off x="539552" y="1368932"/>
            <a:ext cx="8136904" cy="304698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Badania wielu psychologów wykazały, że kierunek rozwoju myślenia matematycznego </a:t>
            </a:r>
            <a:b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u dzieci w wieku przedszkolnym jest podobny, przechodzi przez szereg warunkujących się etapów wymagających kolejnych operacji myślowych:</a:t>
            </a:r>
            <a:endParaRPr kumimoji="0" lang="pl-PL" sz="3200" b="1" i="0" u="none" strike="noStrike" cap="none" normalizeH="0" baseline="0" dirty="0" smtClean="0">
              <a:ln>
                <a:noFill/>
              </a:ln>
              <a:solidFill>
                <a:schemeClr val="tx1"/>
              </a:solidFill>
              <a:effectLst/>
              <a:latin typeface="Calibri" pitchFamily="34" charset="0"/>
            </a:endParaRP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24</a:t>
            </a:fld>
            <a:endParaRPr lang="pl-PL"/>
          </a:p>
        </p:txBody>
      </p:sp>
      <p:pic>
        <p:nvPicPr>
          <p:cNvPr id="4" name="Picture 1"/>
          <p:cNvPicPr>
            <a:picLocks noChangeAspect="1" noChangeArrowheads="1"/>
          </p:cNvPicPr>
          <p:nvPr/>
        </p:nvPicPr>
        <p:blipFill>
          <a:blip r:embed="rId2" cstate="print"/>
          <a:srcRect/>
          <a:stretch>
            <a:fillRect/>
          </a:stretch>
        </p:blipFill>
        <p:spPr bwMode="auto">
          <a:xfrm>
            <a:off x="4499992" y="4509120"/>
            <a:ext cx="2286000" cy="17145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ChangeArrowheads="1"/>
          </p:cNvSpPr>
          <p:nvPr/>
        </p:nvSpPr>
        <p:spPr bwMode="auto">
          <a:xfrm>
            <a:off x="0" y="692696"/>
            <a:ext cx="8748464"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buFont typeface="Wingdings" pitchFamily="2" charset="2"/>
              <a:buChar char="§"/>
            </a:pP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 Etap (dzieci 3,4-letnie) - Gromadzenie doświadczeń, dokonywanie odkryć, dostrzeganie cech przedmiotów, osób zjawisk </a:t>
            </a:r>
            <a:b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 możliwości łączenia ich w pewne grupy </a:t>
            </a:r>
            <a:b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 następnie – w klasy, w oparciu o kryteria subiektywne, a następnie – obiektywne. </a:t>
            </a:r>
            <a:b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Na tym etapie należy stwarzać dzieciom jak najwięcej sytuacji, by mogły samodzielnie dokonywać odkryć , manipulować przedmiotami. </a:t>
            </a:r>
            <a:endParaRPr kumimoji="0" lang="pl-PL" sz="3200" b="1" i="0" u="none" strike="noStrike" cap="none" normalizeH="0" baseline="0" dirty="0" smtClean="0">
              <a:ln>
                <a:noFill/>
              </a:ln>
              <a:solidFill>
                <a:schemeClr val="tx1"/>
              </a:solidFill>
              <a:effectLst/>
              <a:latin typeface="Calibri" pitchFamily="34" charset="0"/>
            </a:endParaRP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25</a:t>
            </a:fld>
            <a:endParaRPr lang="pl-PL"/>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rot="10800000" flipV="1">
            <a:off x="395536" y="1302440"/>
            <a:ext cx="8172400" cy="25545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1" fontAlgn="base">
              <a:spcBef>
                <a:spcPct val="0"/>
              </a:spcBef>
              <a:spcAft>
                <a:spcPct val="0"/>
              </a:spcAft>
              <a:buFont typeface="Wingdings" pitchFamily="2" charset="2"/>
              <a:buChar char="§"/>
            </a:pP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II Etap (dzieci 4,5,6–letnie) – Intuicyjne rozwiązywanie zadań, problemów, wyczuwanie przez dziecko kierunku działań. Na tym etapie powstają w umyśle dziecka hipotezy, skojarzenia. </a:t>
            </a:r>
            <a:endParaRPr kumimoji="0" lang="pl-PL" sz="3200" b="1" i="0" u="none" strike="noStrike" cap="none" normalizeH="0" baseline="0" dirty="0" smtClean="0">
              <a:ln>
                <a:noFill/>
              </a:ln>
              <a:solidFill>
                <a:schemeClr val="tx1"/>
              </a:solidFill>
              <a:effectLst/>
              <a:latin typeface="Calibri" pitchFamily="34" charset="0"/>
            </a:endParaRP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26</a:t>
            </a:fld>
            <a:endParaRPr lang="pl-PL"/>
          </a:p>
        </p:txBody>
      </p:sp>
      <p:pic>
        <p:nvPicPr>
          <p:cNvPr id="4" name="Picture 1"/>
          <p:cNvPicPr>
            <a:picLocks noChangeAspect="1" noChangeArrowheads="1"/>
          </p:cNvPicPr>
          <p:nvPr/>
        </p:nvPicPr>
        <p:blipFill>
          <a:blip r:embed="rId2" cstate="print"/>
          <a:srcRect/>
          <a:stretch>
            <a:fillRect/>
          </a:stretch>
        </p:blipFill>
        <p:spPr bwMode="auto">
          <a:xfrm>
            <a:off x="5940152" y="4293096"/>
            <a:ext cx="1905000" cy="1905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899592" y="1484784"/>
            <a:ext cx="727280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III Etap  (dzieci 6,7-letnie) – Przekładanie pojęć intuicyjnych na matematyczne. </a:t>
            </a:r>
            <a:endParaRPr kumimoji="0" lang="pl-PL" sz="3200" b="1" i="0" u="none" strike="noStrike" cap="none" normalizeH="0" baseline="0" dirty="0" smtClean="0">
              <a:ln>
                <a:noFill/>
              </a:ln>
              <a:solidFill>
                <a:schemeClr val="tx1"/>
              </a:solidFill>
              <a:effectLst/>
              <a:latin typeface="Calibri" pitchFamily="34" charset="0"/>
            </a:endParaRPr>
          </a:p>
        </p:txBody>
      </p:sp>
      <p:sp>
        <p:nvSpPr>
          <p:cNvPr id="4" name="Symbol zastępczy numeru slajdu 3"/>
          <p:cNvSpPr>
            <a:spLocks noGrp="1"/>
          </p:cNvSpPr>
          <p:nvPr>
            <p:ph type="sldNum" sz="quarter" idx="12"/>
          </p:nvPr>
        </p:nvSpPr>
        <p:spPr/>
        <p:txBody>
          <a:bodyPr/>
          <a:lstStyle/>
          <a:p>
            <a:fld id="{83E8B9F9-26AC-4C90-84FA-E6E3EC81B0CC}" type="slidenum">
              <a:rPr lang="pl-PL" smtClean="0"/>
              <a:pPr/>
              <a:t>27</a:t>
            </a:fld>
            <a:endParaRPr lang="pl-PL"/>
          </a:p>
        </p:txBody>
      </p:sp>
      <p:pic>
        <p:nvPicPr>
          <p:cNvPr id="16386" name="Picture 2" descr="http://poznan.wszystkieskarbymamy.pl/wp-content/uploads/2014/06/wszystkie-skarby-mamy-matematyka-400x250.jpg"/>
          <p:cNvPicPr>
            <a:picLocks noChangeAspect="1" noChangeArrowheads="1"/>
          </p:cNvPicPr>
          <p:nvPr/>
        </p:nvPicPr>
        <p:blipFill>
          <a:blip r:embed="rId2" cstate="print"/>
          <a:srcRect/>
          <a:stretch>
            <a:fillRect/>
          </a:stretch>
        </p:blipFill>
        <p:spPr bwMode="auto">
          <a:xfrm>
            <a:off x="2339752" y="3356992"/>
            <a:ext cx="3810000" cy="2381250"/>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899592" y="836712"/>
            <a:ext cx="7632848" cy="4175889"/>
          </a:xfrm>
          <a:prstGeom prst="rect">
            <a:avLst/>
          </a:prstGeom>
        </p:spPr>
        <p:txBody>
          <a:bodyPr wrap="square">
            <a:spAutoFit/>
          </a:bodyPr>
          <a:lstStyle/>
          <a:p>
            <a:r>
              <a:rPr lang="pl-PL" sz="3200" b="1" dirty="0">
                <a:latin typeface="Calibri" pitchFamily="34" charset="0"/>
              </a:rPr>
              <a:t>Jednakże poziom rozwoju poszczególnych dzieci nie jest jednolity. W ocenie stref aktualnego i najbliższego rozwoju umiejętności matematycznych dziecka nie należy sugerować się  określonym wiekiem poszczególnych etapów, ponieważ wiek biologiczny jest określony jedynie szacunkowo i to  z dużym przybliżeniem</a:t>
            </a:r>
            <a:r>
              <a:rPr lang="pl-PL" sz="3200" b="1" dirty="0"/>
              <a:t>.</a:t>
            </a: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28</a:t>
            </a:fld>
            <a:endParaRPr lang="pl-PL"/>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rot="10800000" flipV="1">
            <a:off x="971598" y="1196752"/>
            <a:ext cx="7416825"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Realizując w praktyce przedszkola edukację matematyczną należy:</a:t>
            </a:r>
            <a:endParaRPr kumimoji="0" lang="pl-PL" sz="3200" b="1" i="0" u="none" strike="noStrike" cap="none" normalizeH="0" baseline="0" dirty="0" smtClean="0">
              <a:ln>
                <a:noFill/>
              </a:ln>
              <a:solidFill>
                <a:schemeClr val="tx1"/>
              </a:solidFill>
              <a:effectLst/>
              <a:latin typeface="Calibri" pitchFamily="34" charset="0"/>
            </a:endParaRPr>
          </a:p>
        </p:txBody>
      </p:sp>
      <p:pic>
        <p:nvPicPr>
          <p:cNvPr id="33794" name="Picture 2"/>
          <p:cNvPicPr>
            <a:picLocks noChangeAspect="1" noChangeArrowheads="1"/>
          </p:cNvPicPr>
          <p:nvPr/>
        </p:nvPicPr>
        <p:blipFill>
          <a:blip r:embed="rId2" cstate="print"/>
          <a:srcRect/>
          <a:stretch>
            <a:fillRect/>
          </a:stretch>
        </p:blipFill>
        <p:spPr bwMode="auto">
          <a:xfrm>
            <a:off x="2555776" y="2996952"/>
            <a:ext cx="3475087" cy="2602961"/>
          </a:xfrm>
          <a:prstGeom prst="rect">
            <a:avLst/>
          </a:prstGeom>
          <a:noFill/>
          <a:ln w="9525">
            <a:noFill/>
            <a:miter lim="800000"/>
            <a:headEnd/>
            <a:tailEnd/>
          </a:ln>
        </p:spPr>
      </p:pic>
      <p:sp>
        <p:nvSpPr>
          <p:cNvPr id="4" name="Symbol zastępczy numeru slajdu 3"/>
          <p:cNvSpPr>
            <a:spLocks noGrp="1"/>
          </p:cNvSpPr>
          <p:nvPr>
            <p:ph type="sldNum" sz="quarter" idx="12"/>
          </p:nvPr>
        </p:nvSpPr>
        <p:spPr/>
        <p:txBody>
          <a:bodyPr/>
          <a:lstStyle/>
          <a:p>
            <a:fld id="{83E8B9F9-26AC-4C90-84FA-E6E3EC81B0CC}" type="slidenum">
              <a:rPr lang="pl-PL" smtClean="0"/>
              <a:pPr/>
              <a:t>29</a:t>
            </a:fld>
            <a:endParaRPr lang="pl-PL"/>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rot="10800000" flipV="1">
            <a:off x="467544" y="531259"/>
            <a:ext cx="8208912"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d</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ążyć do tego, by wszystkie dzieci  osiągnęły dojrzałość do uczenia się matematyki,</a:t>
            </a:r>
            <a:endParaRPr kumimoji="0" lang="pl-PL" sz="2800" b="1" i="0" u="none" strike="noStrike" cap="none" normalizeH="0" baseline="0" dirty="0" smtClean="0">
              <a:ln>
                <a:noFill/>
              </a:ln>
              <a:solidFill>
                <a:schemeClr val="tx1"/>
              </a:solidFill>
              <a:effectLst/>
              <a:latin typeface="Calibri" pitchFamily="34"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r</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ozwijać aktywną  postawę intelektualną wobec sytuacji problemowych, rozwijać język, spostrzegawczość, inwencję i pomysłowość </a:t>
            </a:r>
            <a:b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w rozwiązywaniu zadań, </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r</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ozwijać i rozbudzać naturalną ciekawości dziecka </a:t>
            </a:r>
            <a:b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 jego chęć poznawania  otaczającej rzeczywistości</a:t>
            </a:r>
            <a:r>
              <a:rPr lang="pl-PL" sz="2800" b="1" dirty="0" smtClean="0">
                <a:latin typeface="Calibri" pitchFamily="34" charset="0"/>
                <a:ea typeface="Calibri" pitchFamily="34" charset="0"/>
                <a:cs typeface="Times New Roman" pitchFamily="18" charset="0"/>
              </a:rPr>
              <a:t>,</a:t>
            </a:r>
            <a:endPar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t>
            </a:r>
            <a:r>
              <a:rPr lang="pl-PL" sz="2800" b="1" dirty="0" smtClean="0">
                <a:latin typeface="Calibri" pitchFamily="34" charset="0"/>
                <a:ea typeface="Calibri" pitchFamily="34" charset="0"/>
                <a:cs typeface="Times New Roman" pitchFamily="18" charset="0"/>
              </a:rPr>
              <a:t>s</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twarzać atmosferę prowokującą do stawiania pytań,</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w</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ykorzystywać wrodzoną potrzebę twórczości dzieci,</a:t>
            </a:r>
            <a:r>
              <a:rPr kumimoji="0" lang="pl-PL" sz="2800" b="1" i="0" u="none" strike="noStrike" cap="none" normalizeH="0" baseline="0" dirty="0" smtClean="0">
                <a:ln>
                  <a:noFill/>
                </a:ln>
                <a:solidFill>
                  <a:schemeClr val="tx1"/>
                </a:solidFill>
                <a:effectLst/>
                <a:latin typeface="Calibri" pitchFamily="34" charset="0"/>
              </a:rPr>
              <a:t> </a:t>
            </a: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30</a:t>
            </a:fld>
            <a:endParaRPr lang="pl-PL"/>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rot="10800000" flipV="1">
            <a:off x="611560" y="1123583"/>
            <a:ext cx="7812360" cy="39703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m</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ieć na uwadze  naturalny rozwój operacji myślowych dziecka i jego zainteresowania, </a:t>
            </a:r>
          </a:p>
          <a:p>
            <a:pPr marL="0" marR="0" lvl="0" indent="0" defTabSz="914400" rtl="0" eaLnBrk="1" fontAlgn="base" latinLnBrk="0" hangingPunct="1">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o</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pierać się na osobistych doświadczeniach dziecka, </a:t>
            </a:r>
            <a:endParaRPr kumimoji="0" lang="pl-PL" sz="2800" b="1" i="0" u="none" strike="noStrike" cap="none" normalizeH="0" baseline="0" dirty="0" smtClean="0">
              <a:ln>
                <a:noFill/>
              </a:ln>
              <a:solidFill>
                <a:schemeClr val="tx1"/>
              </a:solidFill>
              <a:effectLst/>
              <a:latin typeface="Calibri" pitchFamily="34" charset="0"/>
            </a:endParaRPr>
          </a:p>
          <a:p>
            <a:pPr marL="0" marR="0" lvl="0" indent="0" defTabSz="914400" rtl="0" eaLnBrk="0" fontAlgn="base" latinLnBrk="0" hangingPunct="0">
              <a:lnSpc>
                <a:spcPct val="100000"/>
              </a:lnSpc>
              <a:spcBef>
                <a:spcPct val="0"/>
              </a:spcBef>
              <a:spcAft>
                <a:spcPct val="0"/>
              </a:spcAft>
              <a:buClrTx/>
              <a:buSzTx/>
              <a:buFont typeface="Wingdings" pitchFamily="2" charset="2"/>
              <a:buChar char="§"/>
              <a:tabLst/>
            </a:pPr>
            <a:r>
              <a:rPr lang="pl-PL" sz="2800" b="1" dirty="0" smtClean="0">
                <a:latin typeface="Calibri" pitchFamily="34" charset="0"/>
                <a:ea typeface="Calibri" pitchFamily="34" charset="0"/>
                <a:cs typeface="Times New Roman" pitchFamily="18" charset="0"/>
              </a:rPr>
              <a:t>w</a:t>
            </a:r>
            <a:r>
              <a:rPr kumimoji="0" lang="pl-PL" sz="28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platać ćwiczenia matematyczne w najróżniejsze sytuacje pozornie nie matematyczne np. zabawy ruchowe i badawcze, czynności porządkowe, działalność plastyczno konstrukcyjna oraz muzyczną</a:t>
            </a:r>
            <a:r>
              <a:rPr lang="pl-PL" sz="2800" b="1" dirty="0" smtClean="0">
                <a:latin typeface="Calibri" pitchFamily="34" charset="0"/>
                <a:ea typeface="Calibri" pitchFamily="34" charset="0"/>
                <a:cs typeface="Times New Roman" pitchFamily="18" charset="0"/>
              </a:rPr>
              <a:t>,</a:t>
            </a:r>
            <a:endParaRPr kumimoji="0" lang="pl-PL" sz="2800" b="1" i="0" u="none" strike="noStrike" cap="none" normalizeH="0" baseline="0" dirty="0" smtClean="0">
              <a:ln>
                <a:noFill/>
              </a:ln>
              <a:solidFill>
                <a:schemeClr val="tx1"/>
              </a:solidFill>
              <a:effectLst/>
              <a:latin typeface="Calibri" pitchFamily="34" charset="0"/>
            </a:endParaRP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31</a:t>
            </a:fld>
            <a:endParaRPr lang="pl-PL"/>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noChangeArrowheads="1"/>
          </p:cNvSpPr>
          <p:nvPr/>
        </p:nvSpPr>
        <p:spPr bwMode="auto">
          <a:xfrm rot="10800000" flipV="1">
            <a:off x="899592" y="1118937"/>
            <a:ext cx="7632848" cy="40318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
              <a:tabLst/>
            </a:pPr>
            <a:r>
              <a:rPr lang="pl-PL" sz="3200" b="1" dirty="0" smtClean="0">
                <a:latin typeface="Calibri" pitchFamily="34" charset="0"/>
                <a:ea typeface="Calibri" pitchFamily="34" charset="0"/>
                <a:cs typeface="Times New Roman" pitchFamily="18" charset="0"/>
              </a:rPr>
              <a:t>z</a:t>
            </a: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apewnić warunki materialne tj.  zgromadzić zabawki i przedmioty typu manipulacyjnego, założyć kącik matematyczny i skrzynie skarbów  do działań praktyczno-badawczych, zdobyć środki dydaktyczne np. mozaiki, liczydła,</a:t>
            </a:r>
          </a:p>
          <a:p>
            <a:pPr marL="0" marR="0" lvl="0" indent="0" algn="l" defTabSz="914400" rtl="0" eaLnBrk="0" fontAlgn="base" latinLnBrk="0" hangingPunct="0">
              <a:lnSpc>
                <a:spcPct val="100000"/>
              </a:lnSpc>
              <a:spcBef>
                <a:spcPct val="0"/>
              </a:spcBef>
              <a:spcAft>
                <a:spcPct val="0"/>
              </a:spcAft>
              <a:buClrTx/>
              <a:buSzTx/>
              <a:buFont typeface="Wingdings" pitchFamily="2" charset="2"/>
              <a:buChar char="§"/>
              <a:tabLst/>
            </a:pPr>
            <a:r>
              <a:rPr lang="pl-PL" sz="3200" b="1" dirty="0" smtClean="0">
                <a:latin typeface="Calibri" pitchFamily="34" charset="0"/>
                <a:ea typeface="Calibri" pitchFamily="34" charset="0"/>
                <a:cs typeface="Times New Roman" pitchFamily="18" charset="0"/>
              </a:rPr>
              <a:t>s</a:t>
            </a:r>
            <a:r>
              <a:rPr kumimoji="0" lang="pl-PL" sz="3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tworzyć komfort psychiczny tj. klimat  swobody, bezpieczeństwa i akceptacji.</a:t>
            </a:r>
            <a:r>
              <a:rPr kumimoji="0" lang="pl-PL" sz="3200" b="1" i="0" u="none" strike="noStrike" cap="none" normalizeH="0" baseline="0" dirty="0" smtClean="0">
                <a:ln>
                  <a:noFill/>
                </a:ln>
                <a:solidFill>
                  <a:schemeClr val="tx1"/>
                </a:solidFill>
                <a:effectLst/>
                <a:latin typeface="Calibri" pitchFamily="34" charset="0"/>
              </a:rPr>
              <a:t> </a:t>
            </a: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32</a:t>
            </a:fld>
            <a:endParaRPr lang="pl-PL"/>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33</a:t>
            </a:fld>
            <a:endParaRPr lang="pl-PL"/>
          </a:p>
        </p:txBody>
      </p:sp>
      <p:sp>
        <p:nvSpPr>
          <p:cNvPr id="3" name="Prostokąt 2"/>
          <p:cNvSpPr/>
          <p:nvPr/>
        </p:nvSpPr>
        <p:spPr>
          <a:xfrm>
            <a:off x="971600" y="548680"/>
            <a:ext cx="7704856" cy="3970318"/>
          </a:xfrm>
          <a:prstGeom prst="rect">
            <a:avLst/>
          </a:prstGeom>
        </p:spPr>
        <p:txBody>
          <a:bodyPr wrap="square">
            <a:spAutoFit/>
          </a:bodyPr>
          <a:lstStyle/>
          <a:p>
            <a:endParaRPr lang="pl-PL" sz="3600" b="1" dirty="0" smtClean="0"/>
          </a:p>
          <a:p>
            <a:r>
              <a:rPr lang="pl-PL" sz="3600" b="1" dirty="0" smtClean="0"/>
              <a:t>Słyszałem i zapomniałem.</a:t>
            </a:r>
            <a:br>
              <a:rPr lang="pl-PL" sz="3600" b="1" dirty="0" smtClean="0"/>
            </a:br>
            <a:r>
              <a:rPr lang="pl-PL" sz="3600" b="1" dirty="0" smtClean="0"/>
              <a:t>Widziałem i zapamiętałem.</a:t>
            </a:r>
            <a:br>
              <a:rPr lang="pl-PL" sz="3600" b="1" dirty="0" smtClean="0"/>
            </a:br>
            <a:r>
              <a:rPr lang="pl-PL" sz="3600" b="1" dirty="0" smtClean="0"/>
              <a:t>Zrobiłem i zrozumiałem. </a:t>
            </a:r>
          </a:p>
          <a:p>
            <a:pPr algn="r"/>
            <a:r>
              <a:rPr lang="pl-PL" sz="3600" b="1" dirty="0" smtClean="0"/>
              <a:t/>
            </a:r>
            <a:br>
              <a:rPr lang="pl-PL" sz="3600" b="1" dirty="0" smtClean="0"/>
            </a:br>
            <a:r>
              <a:rPr lang="pl-PL" sz="3600" b="1" dirty="0" smtClean="0"/>
              <a:t/>
            </a:r>
            <a:br>
              <a:rPr lang="pl-PL" sz="3600" b="1" dirty="0" smtClean="0"/>
            </a:br>
            <a:endParaRPr lang="pl-PL" sz="3600" b="1" dirty="0"/>
          </a:p>
        </p:txBody>
      </p:sp>
      <p:sp>
        <p:nvSpPr>
          <p:cNvPr id="4" name="Prostokąt 3"/>
          <p:cNvSpPr/>
          <p:nvPr/>
        </p:nvSpPr>
        <p:spPr>
          <a:xfrm>
            <a:off x="4932040" y="2636912"/>
            <a:ext cx="1765035" cy="523220"/>
          </a:xfrm>
          <a:prstGeom prst="rect">
            <a:avLst/>
          </a:prstGeom>
        </p:spPr>
        <p:txBody>
          <a:bodyPr wrap="none">
            <a:spAutoFit/>
          </a:bodyPr>
          <a:lstStyle/>
          <a:p>
            <a:r>
              <a:rPr lang="pl-PL" sz="2800" b="1" i="1" dirty="0" smtClean="0"/>
              <a:t>Konfucjusz</a:t>
            </a:r>
            <a:endParaRPr lang="pl-PL" sz="2800" b="1" dirty="0"/>
          </a:p>
        </p:txBody>
      </p:sp>
      <p:pic>
        <p:nvPicPr>
          <p:cNvPr id="136196" name="Picture 4" descr="http://matematykawpodstawowce.pl/wp-content/uploads/2014/07/math41.png"/>
          <p:cNvPicPr>
            <a:picLocks noChangeAspect="1" noChangeArrowheads="1"/>
          </p:cNvPicPr>
          <p:nvPr/>
        </p:nvPicPr>
        <p:blipFill>
          <a:blip r:embed="rId2" cstate="print"/>
          <a:srcRect/>
          <a:stretch>
            <a:fillRect/>
          </a:stretch>
        </p:blipFill>
        <p:spPr bwMode="auto">
          <a:xfrm>
            <a:off x="2483768" y="3861049"/>
            <a:ext cx="3168351" cy="2016224"/>
          </a:xfrm>
          <a:prstGeom prst="rect">
            <a:avLst/>
          </a:prstGeom>
          <a:noFill/>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ostokąt 1"/>
          <p:cNvSpPr/>
          <p:nvPr/>
        </p:nvSpPr>
        <p:spPr>
          <a:xfrm>
            <a:off x="467544" y="908720"/>
            <a:ext cx="8064896" cy="4524315"/>
          </a:xfrm>
          <a:prstGeom prst="rect">
            <a:avLst/>
          </a:prstGeom>
        </p:spPr>
        <p:txBody>
          <a:bodyPr wrap="square">
            <a:spAutoFit/>
          </a:bodyPr>
          <a:lstStyle/>
          <a:p>
            <a:r>
              <a:rPr lang="pl-PL" sz="3200" b="1" dirty="0">
                <a:latin typeface="Calibri" pitchFamily="34" charset="0"/>
              </a:rPr>
              <a:t>Na poziomie wychowania przedszkolnego odpowiednio dobrane zabawy wtopione </a:t>
            </a:r>
            <a:br>
              <a:rPr lang="pl-PL" sz="3200" b="1" dirty="0">
                <a:latin typeface="Calibri" pitchFamily="34" charset="0"/>
              </a:rPr>
            </a:br>
            <a:r>
              <a:rPr lang="pl-PL" sz="3200" b="1" dirty="0">
                <a:latin typeface="Calibri" pitchFamily="34" charset="0"/>
              </a:rPr>
              <a:t>w edukację matematyczną sprzyjają rozwojowi czynności intelektualnych. </a:t>
            </a:r>
            <a:r>
              <a:rPr lang="pl-PL" sz="3200" b="1" dirty="0" smtClean="0">
                <a:latin typeface="Calibri" pitchFamily="34" charset="0"/>
              </a:rPr>
              <a:t>Zabawy </a:t>
            </a:r>
            <a:r>
              <a:rPr lang="pl-PL" sz="3200" b="1" dirty="0">
                <a:latin typeface="Calibri" pitchFamily="34" charset="0"/>
              </a:rPr>
              <a:t>służą dzieciom do dokonywania operacji klasyfikowania, dostrzegania regularności, określania tego, co ważne i mniej ważne, łączenia tego, co podobne, wiązania przyczyny ze skutkiem. </a:t>
            </a:r>
          </a:p>
        </p:txBody>
      </p:sp>
      <p:sp>
        <p:nvSpPr>
          <p:cNvPr id="3" name="Symbol zastępczy numeru slajdu 2"/>
          <p:cNvSpPr>
            <a:spLocks noGrp="1"/>
          </p:cNvSpPr>
          <p:nvPr>
            <p:ph type="sldNum" sz="quarter" idx="12"/>
          </p:nvPr>
        </p:nvSpPr>
        <p:spPr/>
        <p:txBody>
          <a:bodyPr/>
          <a:lstStyle/>
          <a:p>
            <a:fld id="{83E8B9F9-26AC-4C90-84FA-E6E3EC81B0CC}" type="slidenum">
              <a:rPr lang="pl-PL" smtClean="0"/>
              <a:pPr/>
              <a:t>34</a:t>
            </a:fld>
            <a:endParaRPr lang="pl-PL"/>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35</a:t>
            </a:fld>
            <a:endParaRPr lang="pl-PL"/>
          </a:p>
        </p:txBody>
      </p:sp>
      <p:sp>
        <p:nvSpPr>
          <p:cNvPr id="3" name="pole tekstowe 2"/>
          <p:cNvSpPr txBox="1"/>
          <p:nvPr/>
        </p:nvSpPr>
        <p:spPr>
          <a:xfrm>
            <a:off x="1979712" y="1196752"/>
            <a:ext cx="4938660" cy="1200329"/>
          </a:xfrm>
          <a:prstGeom prst="rect">
            <a:avLst/>
          </a:prstGeom>
          <a:noFill/>
        </p:spPr>
        <p:txBody>
          <a:bodyPr wrap="none" rtlCol="0">
            <a:spAutoFit/>
          </a:bodyPr>
          <a:lstStyle/>
          <a:p>
            <a:r>
              <a:rPr lang="pl-PL" sz="7200" dirty="0" smtClean="0">
                <a:latin typeface="Calibri" pitchFamily="34" charset="0"/>
              </a:rPr>
              <a:t>Gry i zabawy</a:t>
            </a:r>
            <a:endParaRPr lang="pl-PL" sz="7200" dirty="0">
              <a:latin typeface="Calibri" pitchFamily="34" charset="0"/>
            </a:endParaRPr>
          </a:p>
        </p:txBody>
      </p:sp>
      <p:pic>
        <p:nvPicPr>
          <p:cNvPr id="4" name="Picture 1"/>
          <p:cNvPicPr>
            <a:picLocks noChangeAspect="1" noChangeArrowheads="1"/>
          </p:cNvPicPr>
          <p:nvPr/>
        </p:nvPicPr>
        <p:blipFill>
          <a:blip r:embed="rId2" cstate="print"/>
          <a:srcRect/>
          <a:stretch>
            <a:fillRect/>
          </a:stretch>
        </p:blipFill>
        <p:spPr bwMode="auto">
          <a:xfrm>
            <a:off x="2195736" y="2852936"/>
            <a:ext cx="3887788" cy="2873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36</a:t>
            </a:fld>
            <a:endParaRPr lang="pl-PL"/>
          </a:p>
        </p:txBody>
      </p:sp>
      <p:sp>
        <p:nvSpPr>
          <p:cNvPr id="3" name="Prostokąt 2"/>
          <p:cNvSpPr/>
          <p:nvPr/>
        </p:nvSpPr>
        <p:spPr>
          <a:xfrm>
            <a:off x="683568" y="620688"/>
            <a:ext cx="7416824" cy="5262979"/>
          </a:xfrm>
          <a:prstGeom prst="rect">
            <a:avLst/>
          </a:prstGeom>
        </p:spPr>
        <p:txBody>
          <a:bodyPr wrap="square">
            <a:spAutoFit/>
          </a:bodyPr>
          <a:lstStyle/>
          <a:p>
            <a:r>
              <a:rPr lang="pl-PL" sz="2400" b="1" u="sng" dirty="0" smtClean="0">
                <a:latin typeface="Calibri" pitchFamily="34" charset="0"/>
              </a:rPr>
              <a:t>GRA W KARTY</a:t>
            </a:r>
          </a:p>
          <a:p>
            <a:r>
              <a:rPr lang="pl-PL" sz="2400" b="1" dirty="0" smtClean="0">
                <a:latin typeface="Calibri" pitchFamily="34" charset="0"/>
              </a:rPr>
              <a:t>Walory edukacyjne zabawy: </a:t>
            </a:r>
            <a:r>
              <a:rPr lang="pl-PL" sz="2400" b="1" i="1" dirty="0" smtClean="0">
                <a:latin typeface="Calibri" pitchFamily="34" charset="0"/>
              </a:rPr>
              <a:t>Pomaga w szybkim rozpoznawaniu wartości cyfr. Gra w karty doskonale nadaje się do ćwiczenia matematyki.</a:t>
            </a:r>
            <a:endParaRPr lang="pl-PL" sz="2400" b="1" dirty="0" smtClean="0">
              <a:latin typeface="Calibri" pitchFamily="34" charset="0"/>
            </a:endParaRPr>
          </a:p>
          <a:p>
            <a:r>
              <a:rPr lang="pl-PL" sz="2400" b="1" u="sng" dirty="0" smtClean="0">
                <a:latin typeface="Calibri" pitchFamily="34" charset="0"/>
              </a:rPr>
              <a:t>Opis zabawy: </a:t>
            </a:r>
          </a:p>
          <a:p>
            <a:r>
              <a:rPr lang="pl-PL" sz="2400" b="1" dirty="0" smtClean="0">
                <a:latin typeface="Calibri" pitchFamily="34" charset="0"/>
              </a:rPr>
              <a:t>W talii kart zostaw tylko karty z liczbami. Podziel karty na dwie równe części i przed każdym graczem połóż połowę kart kolorem w dół. Gracze jednocześnie odwracają górną kartą ze swojego zestawu. Wyższa karta wygrywa, ale gracz musi domagać się przyznania mu punktu. Oczywiście dziecku należy dać dużo czasu na określenie, która karta jest wyższa. Można grę utrudnić (powyżej 5 roku życia): gracze odejmują od liczby wyższej — niższą. Wygrywa ten, kto pierwszy poda wynik. </a:t>
            </a:r>
            <a:endParaRPr lang="pl-PL" sz="2400" b="1" dirty="0">
              <a:latin typeface="Calibri" pitchFamily="34" charset="0"/>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37</a:t>
            </a:fld>
            <a:endParaRPr lang="pl-PL"/>
          </a:p>
        </p:txBody>
      </p:sp>
      <p:sp>
        <p:nvSpPr>
          <p:cNvPr id="3" name="Prostokąt 2"/>
          <p:cNvSpPr/>
          <p:nvPr/>
        </p:nvSpPr>
        <p:spPr>
          <a:xfrm>
            <a:off x="467544" y="260648"/>
            <a:ext cx="8064896" cy="6370975"/>
          </a:xfrm>
          <a:prstGeom prst="rect">
            <a:avLst/>
          </a:prstGeom>
        </p:spPr>
        <p:txBody>
          <a:bodyPr wrap="square">
            <a:spAutoFit/>
          </a:bodyPr>
          <a:lstStyle/>
          <a:p>
            <a:r>
              <a:rPr lang="pl-PL" sz="2400" b="1" u="sng" dirty="0" smtClean="0">
                <a:latin typeface="Calibri" pitchFamily="34" charset="0"/>
              </a:rPr>
              <a:t>CZAS</a:t>
            </a:r>
          </a:p>
          <a:p>
            <a:r>
              <a:rPr lang="pl-PL" sz="2400" b="1" dirty="0" smtClean="0">
                <a:latin typeface="Calibri" pitchFamily="34" charset="0"/>
              </a:rPr>
              <a:t>Walory edukacyjne zabawy: </a:t>
            </a:r>
            <a:r>
              <a:rPr lang="pl-PL" sz="2400" b="1" i="1" dirty="0" smtClean="0">
                <a:latin typeface="Calibri" pitchFamily="34" charset="0"/>
              </a:rPr>
              <a:t>Dziecko uczy się, na czym polega kolejność, następstwo i czas.</a:t>
            </a:r>
            <a:endParaRPr lang="pl-PL" sz="2400" b="1" dirty="0" smtClean="0">
              <a:latin typeface="Calibri" pitchFamily="34" charset="0"/>
            </a:endParaRPr>
          </a:p>
          <a:p>
            <a:r>
              <a:rPr lang="pl-PL" sz="2400" b="1" u="sng" dirty="0" smtClean="0">
                <a:latin typeface="Calibri" pitchFamily="34" charset="0"/>
              </a:rPr>
              <a:t>Opis zabawy:</a:t>
            </a:r>
          </a:p>
          <a:p>
            <a:r>
              <a:rPr lang="pl-PL" sz="2400" b="1" dirty="0" smtClean="0">
                <a:latin typeface="Calibri" pitchFamily="34" charset="0"/>
              </a:rPr>
              <a:t> Podaj 4 rzeczy, które można ułożyć w kolejności — na przykład z kategorii wzrost, waga, etapy procesu, wiek, itp. Następnie poproś, by dziecko ułożyło je w odpowiedniej kolejności (podaj je dziecku w niewłaściwej kolejności). Przykładowe pomysły:</a:t>
            </a:r>
          </a:p>
          <a:p>
            <a:r>
              <a:rPr lang="pl-PL" sz="2400" b="1" dirty="0" smtClean="0">
                <a:latin typeface="Calibri" pitchFamily="34" charset="0"/>
              </a:rPr>
              <a:t>Dorosły, niemowlę, dziecko, nastolatek (wiek)</a:t>
            </a:r>
          </a:p>
          <a:p>
            <a:r>
              <a:rPr lang="pl-PL" sz="2400" b="1" dirty="0" smtClean="0">
                <a:latin typeface="Calibri" pitchFamily="34" charset="0"/>
              </a:rPr>
              <a:t>Sto, dziesięć, pięć, tysiąc (wiek)</a:t>
            </a:r>
          </a:p>
          <a:p>
            <a:r>
              <a:rPr lang="pl-PL" sz="2400" b="1" dirty="0" smtClean="0">
                <a:latin typeface="Calibri" pitchFamily="34" charset="0"/>
              </a:rPr>
              <a:t> Kot, mysz, żyrafa, osioł (wielkość)</a:t>
            </a:r>
          </a:p>
          <a:p>
            <a:r>
              <a:rPr lang="pl-PL" sz="2400" b="1" dirty="0" smtClean="0">
                <a:latin typeface="Calibri" pitchFamily="34" charset="0"/>
              </a:rPr>
              <a:t>Pszenica, chleb, ciasto, mąka (etapy)</a:t>
            </a:r>
          </a:p>
          <a:p>
            <a:r>
              <a:rPr lang="pl-PL" sz="2400" b="1" dirty="0" smtClean="0">
                <a:latin typeface="Calibri" pitchFamily="34" charset="0"/>
              </a:rPr>
              <a:t>Dąb, drewno, żołądź, mebel (etapy)</a:t>
            </a:r>
          </a:p>
          <a:p>
            <a:r>
              <a:rPr lang="pl-PL" sz="2400" b="1" dirty="0" smtClean="0">
                <a:latin typeface="Calibri" pitchFamily="34" charset="0"/>
              </a:rPr>
              <a:t>Kamień, piasek, skała, góra (wielkość)</a:t>
            </a:r>
          </a:p>
          <a:p>
            <a:r>
              <a:rPr lang="pl-PL" sz="2400" b="1" dirty="0" smtClean="0">
                <a:latin typeface="Calibri" pitchFamily="34" charset="0"/>
              </a:rPr>
              <a:t>Tydzień, godzina, dzień, rok (czas)</a:t>
            </a:r>
          </a:p>
          <a:p>
            <a:r>
              <a:rPr lang="pl-PL" sz="2400" b="1" dirty="0" smtClean="0">
                <a:latin typeface="Calibri" pitchFamily="34" charset="0"/>
              </a:rPr>
              <a:t>Domek dla lalek, blok mieszkalny, dom, wieżowiec (wielkość)</a:t>
            </a:r>
            <a:endParaRPr lang="pl-PL" sz="2400" b="1" dirty="0">
              <a:latin typeface="Calibri" pitchFamily="34"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38</a:t>
            </a:fld>
            <a:endParaRPr lang="pl-PL"/>
          </a:p>
        </p:txBody>
      </p:sp>
      <p:sp>
        <p:nvSpPr>
          <p:cNvPr id="3" name="Prostokąt 2"/>
          <p:cNvSpPr/>
          <p:nvPr/>
        </p:nvSpPr>
        <p:spPr>
          <a:xfrm>
            <a:off x="611560" y="548680"/>
            <a:ext cx="7992888" cy="5693866"/>
          </a:xfrm>
          <a:prstGeom prst="rect">
            <a:avLst/>
          </a:prstGeom>
        </p:spPr>
        <p:txBody>
          <a:bodyPr wrap="square">
            <a:spAutoFit/>
          </a:bodyPr>
          <a:lstStyle/>
          <a:p>
            <a:r>
              <a:rPr lang="pl-PL" sz="2800" b="1" u="sng" dirty="0" smtClean="0">
                <a:latin typeface="Calibri" pitchFamily="34" charset="0"/>
              </a:rPr>
              <a:t>DRABINA</a:t>
            </a:r>
          </a:p>
          <a:p>
            <a:r>
              <a:rPr lang="pl-PL" sz="2800" b="1" dirty="0" smtClean="0">
                <a:latin typeface="Calibri" pitchFamily="34" charset="0"/>
              </a:rPr>
              <a:t>Walory edukacyjne zabawy: </a:t>
            </a:r>
            <a:r>
              <a:rPr lang="pl-PL" sz="2800" b="1" i="1" dirty="0" smtClean="0">
                <a:latin typeface="Calibri" pitchFamily="34" charset="0"/>
              </a:rPr>
              <a:t>Im częściej w nauce dziecko używa wszystkich zmysłów, tym szybciej się uczy.</a:t>
            </a:r>
            <a:endParaRPr lang="pl-PL" sz="2800" b="1" dirty="0" smtClean="0">
              <a:latin typeface="Calibri" pitchFamily="34" charset="0"/>
            </a:endParaRPr>
          </a:p>
          <a:p>
            <a:r>
              <a:rPr lang="pl-PL" sz="2800" b="1" u="sng" dirty="0" smtClean="0">
                <a:latin typeface="Calibri" pitchFamily="34" charset="0"/>
              </a:rPr>
              <a:t>Opis zabawy:</a:t>
            </a:r>
          </a:p>
          <a:p>
            <a:r>
              <a:rPr lang="pl-PL" sz="2800" b="1" dirty="0" smtClean="0">
                <a:latin typeface="Calibri" pitchFamily="34" charset="0"/>
              </a:rPr>
              <a:t>Kredą na chodniku narysuj drabinę i opisz ją liczbami od 1 do 10. Poproś dziecko, by stanęło na liczbie 4. Potem podaj inną liczbę. Gdy dziecko przestanie liczyć kroki, powiedz: „Tak, 4 dodać 2 równa się 6, rzuć kostką i powtórz ćwiczenie z dodawaniem lub </a:t>
            </a:r>
            <a:br>
              <a:rPr lang="pl-PL" sz="2800" b="1" dirty="0" smtClean="0">
                <a:latin typeface="Calibri" pitchFamily="34" charset="0"/>
              </a:rPr>
            </a:br>
            <a:r>
              <a:rPr lang="pl-PL" sz="2800" b="1" dirty="0" smtClean="0">
                <a:latin typeface="Calibri" pitchFamily="34" charset="0"/>
              </a:rPr>
              <a:t>z odejmowaniem (np. 6 odjąć 1 równa się 5) Można rysować dłuższe drabiny (do 20) lub grać w sali, </a:t>
            </a:r>
            <a:br>
              <a:rPr lang="pl-PL" sz="2800" b="1" dirty="0" smtClean="0">
                <a:latin typeface="Calibri" pitchFamily="34" charset="0"/>
              </a:rPr>
            </a:br>
            <a:r>
              <a:rPr lang="pl-PL" sz="2800" b="1" dirty="0" smtClean="0">
                <a:latin typeface="Calibri" pitchFamily="34" charset="0"/>
              </a:rPr>
              <a:t>a drabinę narysować na papierze.</a:t>
            </a:r>
            <a:endParaRPr lang="pl-PL" sz="2800" b="1" dirty="0">
              <a:latin typeface="Calibri"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39</a:t>
            </a:fld>
            <a:endParaRPr lang="pl-PL"/>
          </a:p>
        </p:txBody>
      </p:sp>
      <p:sp>
        <p:nvSpPr>
          <p:cNvPr id="3" name="Prostokąt 2"/>
          <p:cNvSpPr/>
          <p:nvPr/>
        </p:nvSpPr>
        <p:spPr>
          <a:xfrm>
            <a:off x="611560" y="620688"/>
            <a:ext cx="8064896" cy="5262979"/>
          </a:xfrm>
          <a:prstGeom prst="rect">
            <a:avLst/>
          </a:prstGeom>
        </p:spPr>
        <p:txBody>
          <a:bodyPr wrap="square">
            <a:spAutoFit/>
          </a:bodyPr>
          <a:lstStyle/>
          <a:p>
            <a:r>
              <a:rPr lang="pl-PL" sz="2800" b="1" u="sng" dirty="0" smtClean="0">
                <a:latin typeface="Calibri" pitchFamily="34" charset="0"/>
              </a:rPr>
              <a:t>SŁOMKI </a:t>
            </a:r>
          </a:p>
          <a:p>
            <a:r>
              <a:rPr lang="pl-PL" sz="2800" b="1" dirty="0" smtClean="0">
                <a:latin typeface="Calibri" pitchFamily="34" charset="0"/>
              </a:rPr>
              <a:t>Walory edukacyjne zabawy: </a:t>
            </a:r>
            <a:r>
              <a:rPr lang="pl-PL" sz="2800" b="1" i="1" dirty="0" smtClean="0">
                <a:latin typeface="Calibri" pitchFamily="34" charset="0"/>
              </a:rPr>
              <a:t>Dziecko uczy się, na czym polega długość.</a:t>
            </a:r>
            <a:endParaRPr lang="pl-PL" sz="2800" b="1" dirty="0" smtClean="0">
              <a:latin typeface="Calibri" pitchFamily="34" charset="0"/>
            </a:endParaRPr>
          </a:p>
          <a:p>
            <a:r>
              <a:rPr lang="pl-PL" sz="2800" b="1" u="sng" dirty="0" smtClean="0">
                <a:latin typeface="Calibri" pitchFamily="34" charset="0"/>
              </a:rPr>
              <a:t>Opis zabawy:</a:t>
            </a:r>
          </a:p>
          <a:p>
            <a:r>
              <a:rPr lang="pl-PL" sz="2800" b="1" dirty="0" smtClean="0">
                <a:latin typeface="Calibri" pitchFamily="34" charset="0"/>
              </a:rPr>
              <a:t>Przetnij 20 słomek na części o różnych długościach: krótkie, średnie i długie. Na kartce papieru odrysuj te trzy długości. Pomieszaj słomki. Poproś dziecko, by brało po jednej słomce i mówiło, czy jest krótka, średnia, czy długa. Sprawdzajcie odpowiedzi według wzoru odrysowanego na kartce. Wygrywa osoba, która poda najwięcej poprawnych odpowiedzi. To ćwiczenie dobrze rozwija umiejętność szacowania.</a:t>
            </a:r>
            <a:endParaRPr lang="pl-PL" sz="2800" b="1" dirty="0">
              <a:latin typeface="Calibri"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40</a:t>
            </a:fld>
            <a:endParaRPr lang="pl-PL"/>
          </a:p>
        </p:txBody>
      </p:sp>
      <p:sp>
        <p:nvSpPr>
          <p:cNvPr id="3" name="Prostokąt 2"/>
          <p:cNvSpPr/>
          <p:nvPr/>
        </p:nvSpPr>
        <p:spPr>
          <a:xfrm>
            <a:off x="1187624" y="1412776"/>
            <a:ext cx="7056784" cy="3046988"/>
          </a:xfrm>
          <a:prstGeom prst="rect">
            <a:avLst/>
          </a:prstGeom>
        </p:spPr>
        <p:txBody>
          <a:bodyPr wrap="square">
            <a:spAutoFit/>
          </a:bodyPr>
          <a:lstStyle/>
          <a:p>
            <a:r>
              <a:rPr lang="pl-PL" sz="3200" b="1" dirty="0" smtClean="0"/>
              <a:t>Nie wszyscy mamy te same zdolności, ale wszyscy powinniśmy mieć te same możliwości, aby swe zdolności rozwijać</a:t>
            </a:r>
          </a:p>
          <a:p>
            <a:pPr algn="r"/>
            <a:endParaRPr lang="pl-PL" sz="3200" b="1" dirty="0" smtClean="0"/>
          </a:p>
          <a:p>
            <a:endParaRPr lang="pl-PL" sz="3200" b="1" dirty="0" smtClean="0"/>
          </a:p>
          <a:p>
            <a:pPr algn="r"/>
            <a:endParaRPr lang="pl-PL" sz="3200" b="1" dirty="0"/>
          </a:p>
        </p:txBody>
      </p:sp>
      <p:sp>
        <p:nvSpPr>
          <p:cNvPr id="4" name="Prostokąt 3"/>
          <p:cNvSpPr/>
          <p:nvPr/>
        </p:nvSpPr>
        <p:spPr>
          <a:xfrm>
            <a:off x="5148064" y="2996952"/>
            <a:ext cx="2378728" cy="461665"/>
          </a:xfrm>
          <a:prstGeom prst="rect">
            <a:avLst/>
          </a:prstGeom>
        </p:spPr>
        <p:txBody>
          <a:bodyPr wrap="none">
            <a:spAutoFit/>
          </a:bodyPr>
          <a:lstStyle/>
          <a:p>
            <a:pPr algn="r"/>
            <a:r>
              <a:rPr lang="pl-PL" sz="2400" b="1" dirty="0" smtClean="0"/>
              <a:t>John. F. Kennedy</a:t>
            </a:r>
            <a:endParaRPr lang="pl-PL" sz="2400" dirty="0"/>
          </a:p>
        </p:txBody>
      </p:sp>
      <p:pic>
        <p:nvPicPr>
          <p:cNvPr id="137220" name="Picture 4" descr="http://szkola-stronie.pl/wp-content/uploads/2011/09/1.jpg"/>
          <p:cNvPicPr>
            <a:picLocks noChangeAspect="1" noChangeArrowheads="1"/>
          </p:cNvPicPr>
          <p:nvPr/>
        </p:nvPicPr>
        <p:blipFill>
          <a:blip r:embed="rId2" cstate="print"/>
          <a:srcRect/>
          <a:stretch>
            <a:fillRect/>
          </a:stretch>
        </p:blipFill>
        <p:spPr bwMode="auto">
          <a:xfrm>
            <a:off x="2195736" y="3645024"/>
            <a:ext cx="3800475" cy="2590800"/>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numeru slajdu 1"/>
          <p:cNvSpPr>
            <a:spLocks noGrp="1"/>
          </p:cNvSpPr>
          <p:nvPr>
            <p:ph type="sldNum" sz="quarter" idx="12"/>
          </p:nvPr>
        </p:nvSpPr>
        <p:spPr/>
        <p:txBody>
          <a:bodyPr/>
          <a:lstStyle/>
          <a:p>
            <a:fld id="{83E8B9F9-26AC-4C90-84FA-E6E3EC81B0CC}" type="slidenum">
              <a:rPr lang="pl-PL" smtClean="0"/>
              <a:pPr/>
              <a:t>41</a:t>
            </a:fld>
            <a:endParaRPr lang="pl-PL"/>
          </a:p>
        </p:txBody>
      </p:sp>
      <p:sp>
        <p:nvSpPr>
          <p:cNvPr id="3" name="Prostokąt 2"/>
          <p:cNvSpPr/>
          <p:nvPr/>
        </p:nvSpPr>
        <p:spPr>
          <a:xfrm>
            <a:off x="611560" y="836712"/>
            <a:ext cx="8208912" cy="4524315"/>
          </a:xfrm>
          <a:prstGeom prst="rect">
            <a:avLst/>
          </a:prstGeom>
        </p:spPr>
        <p:txBody>
          <a:bodyPr wrap="square">
            <a:spAutoFit/>
          </a:bodyPr>
          <a:lstStyle/>
          <a:p>
            <a:r>
              <a:rPr lang="pl-PL" sz="2400" b="1" dirty="0" smtClean="0">
                <a:latin typeface="Calibri" pitchFamily="34" charset="0"/>
              </a:rPr>
              <a:t>Źródło:</a:t>
            </a:r>
            <a:endParaRPr lang="pl-PL" sz="2400" dirty="0" smtClean="0">
              <a:latin typeface="Calibri" pitchFamily="34" charset="0"/>
            </a:endParaRPr>
          </a:p>
          <a:p>
            <a:pPr marL="457200" indent="-457200">
              <a:buAutoNum type="arabicPeriod"/>
            </a:pPr>
            <a:r>
              <a:rPr lang="pl-PL" sz="2400" dirty="0" err="1" smtClean="0">
                <a:latin typeface="Calibri" pitchFamily="34" charset="0"/>
              </a:rPr>
              <a:t>M.Christ</a:t>
            </a:r>
            <a:r>
              <a:rPr lang="pl-PL" sz="2400" dirty="0" smtClean="0">
                <a:latin typeface="Calibri" pitchFamily="34" charset="0"/>
              </a:rPr>
              <a:t>,  </a:t>
            </a:r>
            <a:r>
              <a:rPr lang="pl-PL" sz="2400" i="1" dirty="0" smtClean="0">
                <a:latin typeface="Calibri" pitchFamily="34" charset="0"/>
              </a:rPr>
              <a:t>Indywidualizacja i skuteczność procesu kształcenia a zdolności kierunkowe uczniów zintegrowanej edukacji wczesnoszkolnej</a:t>
            </a:r>
            <a:r>
              <a:rPr lang="pl-PL" sz="2400" dirty="0" smtClean="0">
                <a:latin typeface="Calibri" pitchFamily="34" charset="0"/>
              </a:rPr>
              <a:t>, Wyd. Uniwersytet Śląski, Katowice 2013.</a:t>
            </a:r>
          </a:p>
          <a:p>
            <a:pPr marL="457200" indent="-457200">
              <a:buAutoNum type="arabicPeriod"/>
            </a:pPr>
            <a:r>
              <a:rPr lang="pl-PL" sz="2400" dirty="0" smtClean="0">
                <a:latin typeface="Calibri" pitchFamily="34" charset="0"/>
              </a:rPr>
              <a:t> E. Gruszczyńska-Kolczyńska, E. Zielińska, </a:t>
            </a:r>
            <a:r>
              <a:rPr lang="pl-PL" sz="2400" i="1" dirty="0" smtClean="0"/>
              <a:t>Dziecięca matematyka : metodyka i scenariusze zajęć z sześciolatkami w przedszkolu, w szkole i w placówkach integracyjnych</a:t>
            </a:r>
            <a:r>
              <a:rPr lang="pl-PL" sz="2400" dirty="0" smtClean="0"/>
              <a:t>, wyd. Wydawnictwa Szkolne i Pedagogiczne, Warszawa 2000.</a:t>
            </a:r>
          </a:p>
          <a:p>
            <a:pPr marL="457200" indent="-457200">
              <a:buAutoNum type="arabicPeriod"/>
            </a:pPr>
            <a:r>
              <a:rPr lang="pl-PL" sz="2400" dirty="0" smtClean="0">
                <a:latin typeface="Calibri" pitchFamily="34" charset="0"/>
              </a:rPr>
              <a:t>C. </a:t>
            </a:r>
            <a:r>
              <a:rPr lang="pl-PL" sz="2400" dirty="0" err="1" smtClean="0">
                <a:latin typeface="Calibri" pitchFamily="34" charset="0"/>
              </a:rPr>
              <a:t>Rose</a:t>
            </a:r>
            <a:r>
              <a:rPr lang="pl-PL" sz="2400" dirty="0" smtClean="0">
                <a:latin typeface="Calibri" pitchFamily="34" charset="0"/>
              </a:rPr>
              <a:t>, G. Dryden, </a:t>
            </a:r>
            <a:r>
              <a:rPr lang="pl-PL" sz="2400" i="1" dirty="0" smtClean="0">
                <a:latin typeface="Calibri" pitchFamily="34" charset="0"/>
              </a:rPr>
              <a:t>Zabawy fundamentalne w przedszkolu 2, gry i zabawy rozwijające zdolności matematyczne, </a:t>
            </a:r>
            <a:r>
              <a:rPr lang="pl-PL" sz="2400" dirty="0" smtClean="0">
                <a:latin typeface="Calibri" pitchFamily="34" charset="0"/>
              </a:rPr>
              <a:t>wyd. Transfer Learning  </a:t>
            </a:r>
            <a:r>
              <a:rPr lang="pl-PL" sz="2400" dirty="0" err="1" smtClean="0">
                <a:latin typeface="Calibri" pitchFamily="34" charset="0"/>
              </a:rPr>
              <a:t>Solutions</a:t>
            </a:r>
            <a:r>
              <a:rPr lang="pl-PL" sz="2400" u="sng" dirty="0" smtClean="0"/>
              <a:t> </a:t>
            </a:r>
            <a:r>
              <a:rPr lang="pl-PL" sz="2400" dirty="0" smtClean="0"/>
              <a:t>, Warszawa </a:t>
            </a:r>
            <a:r>
              <a:rPr lang="pl-PL" sz="2400" dirty="0" smtClean="0">
                <a:latin typeface="Calibri" pitchFamily="34" charset="0"/>
              </a:rPr>
              <a:t>2009.</a:t>
            </a:r>
            <a:endParaRPr lang="pl-PL" sz="2400" dirty="0" smtClean="0"/>
          </a:p>
          <a:p>
            <a:r>
              <a:rPr lang="pl-PL" sz="2400" dirty="0" smtClean="0">
                <a:latin typeface="Calibri" pitchFamily="34" charset="0"/>
              </a:rPr>
              <a:t> </a:t>
            </a:r>
          </a:p>
        </p:txBody>
      </p:sp>
    </p:spTree>
  </p:cSld>
  <p:clrMapOvr>
    <a:masterClrMapping/>
  </p:clrMapOvr>
  <p:timing>
    <p:tnLst>
      <p:par>
        <p:cTn id="1" dur="indefinite" restart="never" nodeType="tmRoot"/>
      </p:par>
    </p:tnLst>
  </p:timing>
</p:sld>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2.jpeg"/></Relationships>
</file>

<file path=ppt/theme/_rels/theme8.xml.rels><?xml version="1.0" encoding="UTF-8" standalone="yes"?>
<Relationships xmlns="http://schemas.openxmlformats.org/package/2006/relationships"><Relationship Id="rId1" Type="http://schemas.openxmlformats.org/officeDocument/2006/relationships/image" Target="../media/image3.jpeg"/></Relationships>
</file>

<file path=ppt/theme/_rels/theme9.xml.rels><?xml version="1.0" encoding="UTF-8" standalone="yes"?>
<Relationships xmlns="http://schemas.openxmlformats.org/package/2006/relationships"><Relationship Id="rId1" Type="http://schemas.openxmlformats.org/officeDocument/2006/relationships/image" Target="../media/image4.jpeg"/></Relationships>
</file>

<file path=ppt/theme/theme1.xml><?xml version="1.0" encoding="utf-8"?>
<a:theme xmlns:a="http://schemas.openxmlformats.org/drawingml/2006/main" name="1_Motyw1">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Motyw1">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2">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Motyw2">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Motyw2">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Bogaty">
  <a:themeElements>
    <a:clrScheme name="Bogaty">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Bogaty">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ogaty">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7.xml><?xml version="1.0" encoding="utf-8"?>
<a:theme xmlns:a="http://schemas.openxmlformats.org/drawingml/2006/main" name="Wykusz">
  <a:themeElements>
    <a:clrScheme name="Wykusz">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Wykusz">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ykusz">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8.xml><?xml version="1.0" encoding="utf-8"?>
<a:theme xmlns:a="http://schemas.openxmlformats.org/drawingml/2006/main" name="1_Przepływ">
  <a:themeElements>
    <a:clrScheme name="Przepły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Przepły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rzepły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9.xml><?xml version="1.0" encoding="utf-8"?>
<a:theme xmlns:a="http://schemas.openxmlformats.org/drawingml/2006/main" name="Aspekt">
  <a:themeElements>
    <a:clrScheme name="Wykusz">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k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10.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566</TotalTime>
  <Words>1456</Words>
  <Application>Microsoft Office PowerPoint</Application>
  <PresentationFormat>Pokaz na ekranie (4:3)</PresentationFormat>
  <Paragraphs>174</Paragraphs>
  <Slides>41</Slides>
  <Notes>2</Notes>
  <HiddenSlides>0</HiddenSlides>
  <MMClips>0</MMClips>
  <ScaleCrop>false</ScaleCrop>
  <HeadingPairs>
    <vt:vector size="6" baseType="variant">
      <vt:variant>
        <vt:lpstr>Używane czcionki</vt:lpstr>
      </vt:variant>
      <vt:variant>
        <vt:i4>13</vt:i4>
      </vt:variant>
      <vt:variant>
        <vt:lpstr>Motyw</vt:lpstr>
      </vt:variant>
      <vt:variant>
        <vt:i4>9</vt:i4>
      </vt:variant>
      <vt:variant>
        <vt:lpstr>Tytuły slajdów</vt:lpstr>
      </vt:variant>
      <vt:variant>
        <vt:i4>41</vt:i4>
      </vt:variant>
    </vt:vector>
  </HeadingPairs>
  <TitlesOfParts>
    <vt:vector size="63" baseType="lpstr">
      <vt:lpstr>Arial</vt:lpstr>
      <vt:lpstr>Calibri</vt:lpstr>
      <vt:lpstr>Century Schoolbook</vt:lpstr>
      <vt:lpstr>Constantia</vt:lpstr>
      <vt:lpstr>MyriadPro-Bold</vt:lpstr>
      <vt:lpstr>MyriadPro-It</vt:lpstr>
      <vt:lpstr>MyriadPro-Regular</vt:lpstr>
      <vt:lpstr>Times New Roman</vt:lpstr>
      <vt:lpstr>Trebuchet MS</vt:lpstr>
      <vt:lpstr>Verdana</vt:lpstr>
      <vt:lpstr>WarnockPro-Light</vt:lpstr>
      <vt:lpstr>Wingdings</vt:lpstr>
      <vt:lpstr>Wingdings 2</vt:lpstr>
      <vt:lpstr>1_Motyw1</vt:lpstr>
      <vt:lpstr>2_Motyw1</vt:lpstr>
      <vt:lpstr>Motyw2</vt:lpstr>
      <vt:lpstr>1_Motyw2</vt:lpstr>
      <vt:lpstr>2_Motyw2</vt:lpstr>
      <vt:lpstr>Bogaty</vt:lpstr>
      <vt:lpstr>Wykusz</vt:lpstr>
      <vt:lpstr>1_Przepływ</vt:lpstr>
      <vt:lpstr>Aspekt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Slajd 1</dc:title>
  <dc:creator>KAPITAN NEMO</dc:creator>
  <cp:lastModifiedBy>User</cp:lastModifiedBy>
  <cp:revision>62</cp:revision>
  <dcterms:created xsi:type="dcterms:W3CDTF">2013-06-19T17:37:49Z</dcterms:created>
  <dcterms:modified xsi:type="dcterms:W3CDTF">2019-10-07T16:26:40Z</dcterms:modified>
</cp:coreProperties>
</file>