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1" r:id="rId2"/>
    <p:sldId id="373" r:id="rId3"/>
    <p:sldId id="378" r:id="rId4"/>
    <p:sldId id="385" r:id="rId5"/>
    <p:sldId id="376" r:id="rId6"/>
    <p:sldId id="386" r:id="rId7"/>
    <p:sldId id="382" r:id="rId8"/>
    <p:sldId id="389" r:id="rId9"/>
    <p:sldId id="388" r:id="rId10"/>
    <p:sldId id="353" r:id="rId11"/>
    <p:sldId id="393" r:id="rId12"/>
    <p:sldId id="394" r:id="rId13"/>
    <p:sldId id="377" r:id="rId14"/>
    <p:sldId id="398" r:id="rId15"/>
    <p:sldId id="418" r:id="rId16"/>
    <p:sldId id="395" r:id="rId17"/>
    <p:sldId id="396" r:id="rId18"/>
    <p:sldId id="397" r:id="rId19"/>
    <p:sldId id="399" r:id="rId20"/>
    <p:sldId id="400" r:id="rId21"/>
    <p:sldId id="408" r:id="rId22"/>
    <p:sldId id="402" r:id="rId23"/>
    <p:sldId id="409" r:id="rId24"/>
    <p:sldId id="401" r:id="rId25"/>
    <p:sldId id="410" r:id="rId26"/>
    <p:sldId id="403" r:id="rId27"/>
    <p:sldId id="411" r:id="rId28"/>
    <p:sldId id="404" r:id="rId29"/>
    <p:sldId id="416" r:id="rId30"/>
    <p:sldId id="417" r:id="rId31"/>
    <p:sldId id="405" r:id="rId32"/>
    <p:sldId id="415" r:id="rId33"/>
    <p:sldId id="406" r:id="rId34"/>
    <p:sldId id="412" r:id="rId35"/>
    <p:sldId id="413" r:id="rId36"/>
    <p:sldId id="414" r:id="rId37"/>
    <p:sldId id="419" r:id="rId38"/>
    <p:sldId id="420" r:id="rId39"/>
    <p:sldId id="421" r:id="rId40"/>
    <p:sldId id="390" r:id="rId41"/>
    <p:sldId id="359" r:id="rId42"/>
  </p:sldIdLst>
  <p:sldSz cx="9144000" cy="6858000" type="screen4x3"/>
  <p:notesSz cx="679926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450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3418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5842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65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0822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7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5454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59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983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89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788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1171C-4D99-4932-803B-7F683D09825F}" type="datetimeFigureOut">
              <a:rPr lang="pl-PL" smtClean="0"/>
              <a:t>09.10.2023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D4C28-D09C-40CC-98FA-871D2127B4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464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/>
        </p:nvGraphicFramePr>
        <p:xfrm>
          <a:off x="-20472" y="5893084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6" name="Obiek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4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15580" y="437191"/>
            <a:ext cx="791284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altLang="pl-PL" sz="2000" b="1" dirty="0"/>
              <a:t>GDDKiA Oddział w Rzeszowie</a:t>
            </a:r>
          </a:p>
          <a:p>
            <a:pPr algn="ctr">
              <a:spcBef>
                <a:spcPct val="0"/>
              </a:spcBef>
            </a:pPr>
            <a:r>
              <a:rPr lang="pl-PL" altLang="pl-PL" sz="2400" b="1" dirty="0">
                <a:solidFill>
                  <a:srgbClr val="FF6600"/>
                </a:solidFill>
              </a:rPr>
              <a:t>Rozbudowa DK 73 Pilzno – Jasło:</a:t>
            </a:r>
          </a:p>
          <a:p>
            <a:pPr algn="ctr">
              <a:spcBef>
                <a:spcPct val="0"/>
              </a:spcBef>
            </a:pPr>
            <a:r>
              <a:rPr lang="pl-PL" sz="2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20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3539967" y="5956617"/>
            <a:ext cx="1759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9 października 2023 r.</a:t>
            </a:r>
          </a:p>
        </p:txBody>
      </p:sp>
      <p:sp>
        <p:nvSpPr>
          <p:cNvPr id="4" name="AutoShape 2" descr="Widok z lotu ptaka na drogę krajową nr 73. Aura wiosenna, świeci słońce.">
            <a:extLst>
              <a:ext uri="{FF2B5EF4-FFF2-40B4-BE49-F238E27FC236}">
                <a16:creationId xmlns:a16="http://schemas.microsoft.com/office/drawing/2014/main" id="{FA774944-8767-DA2C-21F1-5761C7CC4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3276599"/>
            <a:ext cx="2581275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" name="Obraz 6" descr="Obraz zawierający trawa, na wolnym powietrzu, Fotografia lotnicza, drzewo&#10;&#10;Opis wygenerowany automatycznie">
            <a:extLst>
              <a:ext uri="{FF2B5EF4-FFF2-40B4-BE49-F238E27FC236}">
                <a16:creationId xmlns:a16="http://schemas.microsoft.com/office/drawing/2014/main" id="{AE98A651-D5A6-2175-FD5C-A378F0AE1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101" y="1693946"/>
            <a:ext cx="6249798" cy="416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58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sp>
        <p:nvSpPr>
          <p:cNvPr id="31" name="pole tekstowe 30"/>
          <p:cNvSpPr txBox="1"/>
          <p:nvPr/>
        </p:nvSpPr>
        <p:spPr>
          <a:xfrm>
            <a:off x="8660" y="2302023"/>
            <a:ext cx="9106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21693" y="344976"/>
            <a:ext cx="8680137" cy="15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Prace projektowe związane z tym zadaniem zostały rozpoczęte w 2016 r. po uzgodnieniu Ministerstwo Infrastruktury Programu Inwestycji dla zadania pn.: „Rozbudowa drogi krajowej nr 73 wraz z budową obwodnic m. Pilzna oraz Brzostka, Kołaczyc i Jasła na odcinku Pilzno – Jasło”:</a:t>
            </a:r>
            <a:r>
              <a:rPr lang="pl-PL" altLang="pl-PL" sz="2400" b="1" dirty="0">
                <a:latin typeface="+mn-lt"/>
              </a:rPr>
              <a:t>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5" t="3491" r="74420" b="23855"/>
          <a:stretch/>
        </p:blipFill>
        <p:spPr>
          <a:xfrm>
            <a:off x="3358498" y="1767692"/>
            <a:ext cx="2618124" cy="461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4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8660" y="2302023"/>
            <a:ext cx="9106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21693" y="344976"/>
            <a:ext cx="8680137" cy="15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Wniosek w zakresie rozpoczęcia tych prac został złożony przez Samorządy</a:t>
            </a:r>
            <a:br>
              <a:rPr lang="pl-PL" altLang="pl-PL" sz="2000" b="1" dirty="0">
                <a:latin typeface="+mn-lt"/>
              </a:rPr>
            </a:br>
            <a:r>
              <a:rPr lang="pl-PL" altLang="pl-PL" sz="2000" b="1" dirty="0">
                <a:latin typeface="+mn-lt"/>
              </a:rPr>
              <a:t>powiatu dębickiego i jasielskiego, tj.: Burmistrz Pilzna, Burmistrz Miasta </a:t>
            </a:r>
            <a:br>
              <a:rPr lang="pl-PL" altLang="pl-PL" sz="2000" b="1" dirty="0">
                <a:latin typeface="+mn-lt"/>
              </a:rPr>
            </a:br>
            <a:r>
              <a:rPr lang="pl-PL" altLang="pl-PL" sz="2000" b="1" dirty="0">
                <a:latin typeface="+mn-lt"/>
              </a:rPr>
              <a:t>i Gminy Brzostek, Burmistrz Kołaczyc, Wójt Gminy Brzyska, Wójt Gminy Jasło oraz Burmistrz Miasta Jasło.</a:t>
            </a:r>
            <a:endParaRPr lang="pl-PL" altLang="pl-PL" sz="2400" b="1" dirty="0">
              <a:latin typeface="+mn-lt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17" y="1739071"/>
            <a:ext cx="3174573" cy="4490109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9714" y="1739071"/>
            <a:ext cx="3173930" cy="4489200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9713855E-E411-8CD4-FA5B-CA242F55D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684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W dniu 16.08.2016 r. zawarto z firmą </a:t>
            </a:r>
            <a:r>
              <a:rPr lang="pl-PL" sz="2000" b="1" dirty="0" err="1"/>
              <a:t>Multiconsult</a:t>
            </a:r>
            <a:r>
              <a:rPr lang="pl-PL" sz="2000" b="1" dirty="0"/>
              <a:t> z Warszawy umowę na wykonanie Studium Korytarzowego (SK) oraz Studium Techniczno – Ekonomiczno – Środowiskowego (STEŚ).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sz="2000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367" y="1261246"/>
            <a:ext cx="3590487" cy="5078378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D3AD7BF9-405E-B8BA-543E-64CF6D39B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2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4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4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3500" y="360948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Podział trasy na Odcinki na etapach SK i STEŚ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F6E849D-A5A1-886B-8ECD-06503B090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00" y="789547"/>
            <a:ext cx="8410575" cy="5610225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9C5BF897-BAC7-416E-5812-1DB3F21F4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379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18897" y="483194"/>
            <a:ext cx="91062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W dniu 18.06.2018 r. odbyło się posiedzenie ZOPI w Oddziale w Rzeszowie, </a:t>
            </a:r>
          </a:p>
          <a:p>
            <a:pPr algn="ctr"/>
            <a:r>
              <a:rPr lang="pl-PL" sz="2000" b="1" dirty="0"/>
              <a:t>a następnie w dniu 11.09.2018 r. posiedzenie KOPI </a:t>
            </a:r>
            <a:br>
              <a:rPr lang="pl-PL" sz="2000" b="1" dirty="0"/>
            </a:br>
            <a:r>
              <a:rPr lang="pl-PL" sz="2000" b="1" dirty="0"/>
              <a:t>w Warszawie na których rozpatrzone zostało STEŚ – na posiedzeniu KOPI ustalono warianty preferowane na Odcinku I (obwodnica Pilzna) i Odcinku III (obwodnica Jasła) oraz potrzebę poszukiwania dodatkowego wariantu na Odcinku II.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3B00F6E-9C7F-D5A4-C91B-B79CABEB6D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97" t="3964" r="10538" b="56269"/>
          <a:stretch/>
        </p:blipFill>
        <p:spPr>
          <a:xfrm>
            <a:off x="243210" y="2362811"/>
            <a:ext cx="4145911" cy="281414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628C5C2-DB3A-560F-6D7C-571C30317E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43" t="5063" r="11101" b="69735"/>
          <a:stretch/>
        </p:blipFill>
        <p:spPr>
          <a:xfrm>
            <a:off x="4425696" y="2787091"/>
            <a:ext cx="4699406" cy="2007224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F1BF6789-5A52-D0E6-30D2-DCFDB0EE1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709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595909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595909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15388" y="1806617"/>
            <a:ext cx="910620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Złożenie wniosku - 28.07.2020 r.</a:t>
            </a:r>
          </a:p>
          <a:p>
            <a:pPr>
              <a:lnSpc>
                <a:spcPct val="150000"/>
              </a:lnSpc>
            </a:pPr>
            <a:r>
              <a:rPr lang="pl-PL" sz="1600" b="1" dirty="0"/>
              <a:t>Udział społeczeństwa - 18.03.2022 – 20.04.2022 r.</a:t>
            </a:r>
          </a:p>
          <a:p>
            <a:pPr marL="742932" lvl="1" indent="-285744">
              <a:buFont typeface="Wingdings" panose="05000000000000000000" pitchFamily="2" charset="2"/>
              <a:buChar char="v"/>
            </a:pPr>
            <a:endParaRPr lang="pl-PL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9" y="449540"/>
            <a:ext cx="8871329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Decyzja o Środowiskowych Uwarunkowaniach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55480" y="910544"/>
            <a:ext cx="9106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 dla przedsięwzięcia pn.: „Rozbudowa drogi krajowej nr 73 wraz z budową obwodnic m. Pilzna, Brzostka, Kołaczyc i Jasła na odcinku Pilzno-Jasło”</a:t>
            </a:r>
          </a:p>
          <a:p>
            <a:pPr algn="ctr"/>
            <a:endParaRPr lang="pl-PL" b="1" dirty="0"/>
          </a:p>
          <a:p>
            <a:pPr marL="742932" lvl="1" indent="-285744" algn="ctr">
              <a:buFont typeface="Wingdings" panose="05000000000000000000" pitchFamily="2" charset="2"/>
              <a:buChar char="v"/>
            </a:pPr>
            <a:endParaRPr lang="pl-PL" b="1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3D16BEB-8BBE-FBC5-3ED2-1DCC817B4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532914"/>
            <a:ext cx="3731699" cy="4875546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718856A1-F4E1-6175-8207-C0AA6475D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57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595909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595909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15389" y="1706943"/>
            <a:ext cx="91062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1" dirty="0"/>
              <a:t>Wydanie Decyzji o Środowiskowych Uwarunkowaniach – 30.06.2022 r.</a:t>
            </a:r>
          </a:p>
          <a:p>
            <a:pPr marL="742932" lvl="1" indent="-285744">
              <a:buFont typeface="Wingdings" panose="05000000000000000000" pitchFamily="2" charset="2"/>
              <a:buChar char="v"/>
            </a:pPr>
            <a:endParaRPr lang="pl-PL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9" y="449540"/>
            <a:ext cx="8871329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Decyzja o Środowiskowych Uwarunkowaniach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55480" y="910544"/>
            <a:ext cx="9106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 dla przedsięwzięcia pn.: „Rozbudowa drogi krajowej nr 73 wraz z budową obwodnic m. Pilzna, Brzostka, Kołaczyc i Jasła na odcinku Pilzno-Jasło”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022" y="2250564"/>
            <a:ext cx="4420217" cy="281979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198" b="1"/>
          <a:stretch/>
        </p:blipFill>
        <p:spPr>
          <a:xfrm>
            <a:off x="3260646" y="5458228"/>
            <a:ext cx="1933845" cy="500863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ED718277-1D7A-BC43-E7A2-4C0D612BB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897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595909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595909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416057" y="1703598"/>
            <a:ext cx="9106205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1" dirty="0"/>
              <a:t>Decyzja stała się ostateczna w dniu 18 sierpnia 2022 r.</a:t>
            </a:r>
            <a:endParaRPr lang="pl-PL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65038" y="571267"/>
            <a:ext cx="8871329" cy="98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Decyzja o Środowiskowych Uwarunkowaniach</a:t>
            </a:r>
          </a:p>
          <a:p>
            <a:pPr algn="just">
              <a:buNone/>
            </a:pPr>
            <a:r>
              <a:rPr lang="pl-PL" sz="2000" b="1" dirty="0">
                <a:latin typeface="+mn-lt"/>
              </a:rPr>
              <a:t>dla przedsięwzięcia pn.: „Rozbudowa drogi krajowej nr 73 wraz z budową obwodnic m. Pilzna, Brzostka, Kołaczyc i Jasła na odcinku Pilzno-Jasło”</a:t>
            </a:r>
            <a:endParaRPr lang="pl-PL" b="1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9FF35F0-58DA-41F0-997D-890797F59C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55"/>
          <a:stretch/>
        </p:blipFill>
        <p:spPr>
          <a:xfrm>
            <a:off x="1287056" y="2231870"/>
            <a:ext cx="6534150" cy="4054864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BF886409-9D3E-BF51-201D-DC625A895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240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4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4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56144" y="932238"/>
            <a:ext cx="8794910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Jednocześnie obwodnica Pilzna, Brzostka i Kołaczyc oraz Jasła zostały ujęte</a:t>
            </a:r>
            <a:br>
              <a:rPr lang="pl-PL" altLang="pl-PL" sz="2000" b="1" dirty="0">
                <a:latin typeface="+mn-lt"/>
              </a:rPr>
            </a:br>
            <a:r>
              <a:rPr lang="pl-PL" altLang="pl-PL" sz="2000" b="1" dirty="0">
                <a:latin typeface="+mn-lt"/>
              </a:rPr>
              <a:t>w Programie Budowy 100 Obwodnic na lata 2020 - 2030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7B74ADA-7B5B-74D7-DEF7-1D8D00CC5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766" y="2247538"/>
            <a:ext cx="6086475" cy="181927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4E116D9-27B6-F4C3-B7B0-886FE903EC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763" y="4454768"/>
            <a:ext cx="6086476" cy="67547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492EFE1-03BD-4606-F950-567DB3FF0F7C}"/>
              </a:ext>
            </a:extLst>
          </p:cNvPr>
          <p:cNvSpPr txBox="1"/>
          <p:nvPr/>
        </p:nvSpPr>
        <p:spPr>
          <a:xfrm>
            <a:off x="1428091" y="4122291"/>
            <a:ext cx="68182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Załącznik do uchwały nr 46/2021 Rady Ministrów z dnia 13 kwietnia 2021 r.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1DCD83-8C17-F18A-691C-6DCC71F0C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048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39898" y="613672"/>
            <a:ext cx="8828466" cy="130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800" b="1" dirty="0">
                <a:latin typeface="+mn-lt"/>
              </a:rPr>
              <a:t>W dniu 23.04.2021 r. został uzgodniony przez Ministerstwo Infrastruktury Program Inwestycji dla zadania „Budowa obwodnicy Jasła w ciągu drogi krajowej nr 73”, który zakładał rozbudowę odcinka istniejącej drogi krajowej nr 73  pomiędzy końcem obwodnicy Brzostka i Kołaczyc a początkiem obwodnicy Jasła o długości ok. 2,5 km.</a:t>
            </a:r>
            <a:endParaRPr lang="pl-PL" altLang="pl-PL" sz="1400" b="1" dirty="0">
              <a:latin typeface="+mn-lt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10712C5-581F-B1BE-768B-CF391C779A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865" y="1762633"/>
            <a:ext cx="3246735" cy="460140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4E74BF4-6E58-8C2E-FCD3-4DB0A69349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1694" y="1822629"/>
            <a:ext cx="3246735" cy="4585594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B0797F-D6CB-6B82-6E0C-30595AED4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164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875529B-5C03-FF23-F1B8-CD73FABC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30FE620-1948-D600-8D19-E428C416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863" y="536248"/>
            <a:ext cx="4910274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Plan orientacyjny przebiegu obwodnicy Jasła</a:t>
            </a:r>
          </a:p>
        </p:txBody>
      </p:sp>
      <p:pic>
        <p:nvPicPr>
          <p:cNvPr id="12" name="Obraz 11" descr="Obraz zawierający tekst, mapa, atlas&#10;&#10;Opis wygenerowany automatycznie">
            <a:extLst>
              <a:ext uri="{FF2B5EF4-FFF2-40B4-BE49-F238E27FC236}">
                <a16:creationId xmlns:a16="http://schemas.microsoft.com/office/drawing/2014/main" id="{F8766103-8D80-3097-1852-883816528B9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31" y="889420"/>
            <a:ext cx="7645400" cy="540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77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39898" y="530018"/>
            <a:ext cx="4708147" cy="320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W oparciu o uzgodnione przez Ministerstwo Infrastruktury Programy Inwestycji dla poszczególnych obwodnica w dniu 05.05.2021 r. ogłoszono przetarg, </a:t>
            </a:r>
            <a:br>
              <a:rPr lang="pl-PL" altLang="pl-PL" sz="2000" b="1" dirty="0">
                <a:latin typeface="+mn-lt"/>
              </a:rPr>
            </a:br>
            <a:r>
              <a:rPr lang="pl-PL" altLang="pl-PL" sz="2000" b="1" dirty="0">
                <a:latin typeface="+mn-lt"/>
              </a:rPr>
              <a:t>a następnie w wyniku przeprowadzonego postępowania w dniu 28.12.2021 r., zawarto umowę na wykonanie dokumentacji projektowej dla obwodnicy Jasła z PROMOST CONSULTING Sp. z o.o. Sp. k. z Rzeszowa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875529B-5C03-FF23-F1B8-CD73FABC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C74FE7A-AFA1-4A95-72E8-B4F8A1CE8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8045" y="576961"/>
            <a:ext cx="4041078" cy="575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93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32856" y="1923903"/>
            <a:ext cx="3823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b="1" dirty="0"/>
              <a:t>Rozbudowa DK73 – przekrój uliczny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30006" y="955579"/>
            <a:ext cx="3809980" cy="5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l-PL" altLang="pl-PL" sz="2400" b="1" dirty="0">
                <a:latin typeface="+mn-lt"/>
              </a:rPr>
              <a:t>PODSTAWOWE PARAMETRY: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4325736" y="1923902"/>
            <a:ext cx="3565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b="1" dirty="0"/>
              <a:t>Obwodnica – przekrój zamiejski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665980" y="2791897"/>
          <a:ext cx="4245264" cy="2385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1127">
                  <a:extLst>
                    <a:ext uri="{9D8B030D-6E8A-4147-A177-3AD203B41FA5}">
                      <a16:colId xmlns:a16="http://schemas.microsoft.com/office/drawing/2014/main" val="3693871571"/>
                    </a:ext>
                  </a:extLst>
                </a:gridCol>
                <a:gridCol w="2344137">
                  <a:extLst>
                    <a:ext uri="{9D8B030D-6E8A-4147-A177-3AD203B41FA5}">
                      <a16:colId xmlns:a16="http://schemas.microsoft.com/office/drawing/2014/main" val="22507878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klasa drogi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GP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8047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Prędkość do projektowania</a:t>
                      </a:r>
                      <a:endParaRPr lang="pl-PL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110 km/h (droga zamiejska)</a:t>
                      </a:r>
                      <a:endParaRPr lang="pl-PL" sz="1000" dirty="0">
                        <a:effectLst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90 km/h (w obszarze występowania trudnych warunków tj. km obwodnicy 4+100 – 4+600)</a:t>
                      </a:r>
                      <a:endParaRPr lang="pl-PL" sz="1000" dirty="0">
                        <a:effectLst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50 km/h (w obszarze skrzyżowań)</a:t>
                      </a:r>
                      <a:endParaRPr lang="pl-PL" sz="1000" dirty="0">
                        <a:effectLst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 </a:t>
                      </a:r>
                      <a:endParaRPr lang="pl-PL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491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szerokość i liczba pasów ruchu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3,5 m; przekrój szlakowy jednojezdniowy 1/2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736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szerokość środkowego pasa dzielącego z opaskami wewnętrznymi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nie dotyczy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910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szerokość pasa awaryjnego</a:t>
                      </a:r>
                      <a:endParaRPr lang="pl-PL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nie dotyczy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5089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szerokość pobocza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0,75 m pobocze o nawierzchni twardej (opaska zewnętrzna),</a:t>
                      </a:r>
                      <a:endParaRPr lang="pl-PL" sz="1000">
                        <a:effectLst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min. 0,75 m pobocze o nawierzchni gruntowej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4271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skrajnia pionowa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4,50 m +0,2 m rezerwy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6595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rodzaj i nośność nawierzchni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nawierzchnia podatna lub sztywna, 115 kN/oś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5665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kategoria ruchu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0"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0+000 – 2+500 – KR6,</a:t>
                      </a:r>
                      <a:endParaRPr lang="pl-PL" sz="1000">
                        <a:effectLst/>
                      </a:endParaRPr>
                    </a:p>
                    <a:p>
                      <a:pPr marL="685800"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2+500 – 6+304,78 – KR5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78698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rezerwa terenu na kolejny pas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brak</a:t>
                      </a:r>
                      <a:endParaRPr lang="pl-PL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8211035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44039" y="2810947"/>
          <a:ext cx="3881697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0103">
                  <a:extLst>
                    <a:ext uri="{9D8B030D-6E8A-4147-A177-3AD203B41FA5}">
                      <a16:colId xmlns:a16="http://schemas.microsoft.com/office/drawing/2014/main" val="3373907714"/>
                    </a:ext>
                  </a:extLst>
                </a:gridCol>
                <a:gridCol w="2371594">
                  <a:extLst>
                    <a:ext uri="{9D8B030D-6E8A-4147-A177-3AD203B41FA5}">
                      <a16:colId xmlns:a16="http://schemas.microsoft.com/office/drawing/2014/main" val="10626700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klasa drogi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GP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8144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Prędkość do projektowania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26695" algn="ctr">
                        <a:spcAft>
                          <a:spcPts val="200"/>
                        </a:spcAft>
                      </a:pPr>
                      <a:r>
                        <a:rPr lang="pl-PL" sz="800" dirty="0">
                          <a:effectLst/>
                        </a:rPr>
                        <a:t>159+872 – 160+525 – 60 km/h,</a:t>
                      </a:r>
                      <a:endParaRPr lang="pl-PL" sz="1000" dirty="0">
                        <a:effectLst/>
                      </a:endParaRPr>
                    </a:p>
                    <a:p>
                      <a:pPr indent="226695" algn="ctr">
                        <a:spcAft>
                          <a:spcPts val="200"/>
                        </a:spcAft>
                      </a:pPr>
                      <a:r>
                        <a:rPr lang="pl-PL" sz="800" dirty="0">
                          <a:effectLst/>
                        </a:rPr>
                        <a:t>160+525 – 162+425 – 70 km/h,</a:t>
                      </a:r>
                      <a:endParaRPr lang="pl-PL" sz="1000" dirty="0">
                        <a:effectLst/>
                      </a:endParaRPr>
                    </a:p>
                    <a:p>
                      <a:pPr indent="226695" algn="ctr">
                        <a:spcAft>
                          <a:spcPts val="200"/>
                        </a:spcAft>
                      </a:pPr>
                      <a:r>
                        <a:rPr lang="pl-PL" sz="800" dirty="0">
                          <a:effectLst/>
                        </a:rPr>
                        <a:t>162+425– 162+904,24 – 50 km/h</a:t>
                      </a:r>
                      <a:endParaRPr lang="pl-PL" sz="1000" dirty="0">
                        <a:effectLst/>
                      </a:endParaRPr>
                    </a:p>
                    <a:p>
                      <a:pPr indent="226695" algn="ctr">
                        <a:spcAft>
                          <a:spcPts val="200"/>
                        </a:spcAft>
                      </a:pPr>
                      <a:r>
                        <a:rPr lang="pl-PL" sz="800" dirty="0">
                          <a:effectLst/>
                        </a:rPr>
                        <a:t>(droga o przekroju ulicznym)</a:t>
                      </a:r>
                      <a:endParaRPr lang="pl-PL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1046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szerokość i liczba pasów ruchu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3,5 m; przekrój uliczny 1/2+0</a:t>
                      </a:r>
                      <a:endParaRPr lang="pl-PL" sz="1000">
                        <a:effectLst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3,5 m pas wielofunkcyjny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9948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szerokość środkowego pasa dzielącego z opaskami wewnętrznymi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nie dotyczy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7261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szerokość pasa awaryjnego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nie dotyczy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2134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szerokość pobocza</a:t>
                      </a:r>
                      <a:endParaRPr lang="pl-PL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0,75 m pobocze o nawierzchni twardej (opaska zewnętrzna),</a:t>
                      </a:r>
                      <a:endParaRPr lang="pl-PL" sz="1000">
                        <a:effectLst/>
                      </a:endParaRP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min. 0,75 m pobocze o nawierzchni gruntowej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3585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skrajnia pionowa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4,50 m +0,2 m rezerwy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0115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rodzaj i nośność nawierzchni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nawierzchnia podatna lub sztywna, 115 kN/oś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9828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kategoria ruchu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KR6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1458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>
                          <a:effectLst/>
                        </a:rPr>
                        <a:t>rezerwa terenu na kolejny pas</a:t>
                      </a:r>
                      <a:endParaRPr lang="pl-PL" sz="10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pl-PL" sz="800" dirty="0">
                          <a:effectLst/>
                        </a:rPr>
                        <a:t>brak</a:t>
                      </a:r>
                      <a:endParaRPr lang="pl-PL" sz="10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7231980"/>
                  </a:ext>
                </a:extLst>
              </a:tr>
            </a:tbl>
          </a:graphicData>
        </a:graphic>
      </p:graphicFrame>
      <p:sp>
        <p:nvSpPr>
          <p:cNvPr id="2" name="Rectangle 5">
            <a:extLst>
              <a:ext uri="{FF2B5EF4-FFF2-40B4-BE49-F238E27FC236}">
                <a16:creationId xmlns:a16="http://schemas.microsoft.com/office/drawing/2014/main" id="{7B7786D4-A128-56F4-A10E-1982A7CE2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781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8660" y="2302023"/>
            <a:ext cx="9106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221693" y="344976"/>
            <a:ext cx="8680137" cy="15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endParaRPr lang="pl-PL" altLang="pl-PL" sz="2400" b="1" dirty="0">
              <a:latin typeface="+mn-lt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0944" y="847740"/>
            <a:ext cx="76643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pl-PL" altLang="pl-PL" b="1" dirty="0">
                <a:solidFill>
                  <a:srgbClr val="FF6600"/>
                </a:solidFill>
              </a:rPr>
              <a:t>Zakres inwestycji:</a:t>
            </a:r>
            <a:endParaRPr lang="pl-PL" altLang="pl-PL" sz="2400" b="1" dirty="0">
              <a:solidFill>
                <a:srgbClr val="00B050"/>
              </a:solidFill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D573B87-6A2C-86DC-E956-85DF7F6B0430}"/>
              </a:ext>
            </a:extLst>
          </p:cNvPr>
          <p:cNvSpPr txBox="1"/>
          <p:nvPr/>
        </p:nvSpPr>
        <p:spPr>
          <a:xfrm>
            <a:off x="72063" y="1384136"/>
            <a:ext cx="8398605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975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budowa obwodnicy Jasła w nowym śladzie o dł. ok 6,6 km</a:t>
            </a:r>
          </a:p>
          <a:p>
            <a:pPr marL="42975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rozbudowa istniejącej DK 73 na odcinku ok. 2,5 km</a:t>
            </a:r>
          </a:p>
          <a:p>
            <a:pPr marL="429750" indent="-285750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budowa odwodnienia dróg – w postaci rowów otwartych, kanalizacji deszczowej i zbiorników retencyjnych</a:t>
            </a:r>
          </a:p>
          <a:p>
            <a:pPr marL="42975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budowa obiektów mostowych oraz przepustów</a:t>
            </a:r>
          </a:p>
          <a:p>
            <a:pPr marL="42975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przebudowa kolidującej z drogą infrastruktury technicznej (branża sanitarna, elektroenergetyczna oraz telekomunikacyjna)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budowa urządzeń ochrony środowiska (m. in. ekrany akustyczne, przejścia dla zwierząt)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budowa oświetlenia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budowa miejsc do kontroli pojazdów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budowa dróg dojazdowych/ dodatkowych jezdni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budowę Systemu Zarządzania Ruchem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wzmocnienie podłoża, zabezpieczenie skarp nasypów i wykopów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zapewnienie stateczności terenów osuwiskowych</a:t>
            </a:r>
          </a:p>
          <a:p>
            <a:pPr marL="429750" lvl="0" indent="-285750" algn="l"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rgbClr val="0070C0"/>
                </a:solidFill>
              </a:rPr>
              <a:t>- wycinka i nasadzenia zieleni</a:t>
            </a:r>
          </a:p>
          <a:p>
            <a:pPr marL="504000" lvl="0" indent="-360000" algn="l">
              <a:buClr>
                <a:schemeClr val="bg1"/>
              </a:buClr>
              <a:buFont typeface="Wingdings" pitchFamily="2" charset="2"/>
              <a:buChar char="§"/>
            </a:pPr>
            <a:endParaRPr lang="pl-PL" sz="1800" dirty="0">
              <a:solidFill>
                <a:srgbClr val="0070C0"/>
              </a:solidFill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0E173142-21BA-92CD-E8D2-E1168E05F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42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875529B-5C03-FF23-F1B8-CD73FABC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30FE620-1948-D600-8D19-E428C416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284" y="506855"/>
            <a:ext cx="8341432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Przekrój poprzeczny na obwodnicy Jasła oraz rozbudowie DK73</a:t>
            </a:r>
          </a:p>
        </p:txBody>
      </p:sp>
      <p:pic>
        <p:nvPicPr>
          <p:cNvPr id="3" name="Obraz 2" descr="Obraz zawierający tekst, mapa, atlas&#10;&#10;Opis wygenerowany automatycznie">
            <a:extLst>
              <a:ext uri="{FF2B5EF4-FFF2-40B4-BE49-F238E27FC236}">
                <a16:creationId xmlns:a16="http://schemas.microsoft.com/office/drawing/2014/main" id="{DAD75A10-9CB5-66DF-B073-64E2599F12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146" y="1017466"/>
            <a:ext cx="7501707" cy="53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08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875529B-5C03-FF23-F1B8-CD73FABC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30FE620-1948-D600-8D19-E428C416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415" y="704507"/>
            <a:ext cx="8341432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Przekrój poprzeczny na rozbudowie istniejącej DK73</a:t>
            </a:r>
          </a:p>
          <a:p>
            <a:pPr algn="ctr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1/2 + 0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C14DC43-53E1-C501-5B52-FC8A46D862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6" y="1896934"/>
            <a:ext cx="9038748" cy="2490916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3566160" y="2892829"/>
            <a:ext cx="31505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3557848" y="2784764"/>
            <a:ext cx="0" cy="232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4616335" y="2743200"/>
            <a:ext cx="0" cy="232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5674822" y="2737658"/>
            <a:ext cx="0" cy="232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6722226" y="2784764"/>
            <a:ext cx="0" cy="232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/>
          <p:cNvSpPr txBox="1"/>
          <p:nvPr/>
        </p:nvSpPr>
        <p:spPr>
          <a:xfrm>
            <a:off x="3557848" y="2516124"/>
            <a:ext cx="131341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/>
              <a:t>Pas ruchu 3,5 m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5597237" y="2519249"/>
            <a:ext cx="131341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/>
              <a:t>Pas ruchu 3,5 m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4585856" y="1934263"/>
            <a:ext cx="11554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Pas wielofunkcyjny3,5 m</a:t>
            </a:r>
          </a:p>
        </p:txBody>
      </p:sp>
    </p:spTree>
    <p:extLst>
      <p:ext uri="{BB962C8B-B14F-4D97-AF65-F5344CB8AC3E}">
        <p14:creationId xmlns:p14="http://schemas.microsoft.com/office/powerpoint/2010/main" val="3326153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875529B-5C03-FF23-F1B8-CD73FABC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30FE620-1948-D600-8D19-E428C416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415" y="704507"/>
            <a:ext cx="8341432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2000" b="1" dirty="0">
                <a:latin typeface="+mn-lt"/>
              </a:rPr>
              <a:t>Przekrój poprzeczny poprzecznego na obwodnicy Jasła 1/2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63" y="1857263"/>
            <a:ext cx="7905135" cy="3618271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3142211" y="2701636"/>
            <a:ext cx="30092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3167150" y="2585258"/>
            <a:ext cx="0" cy="232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4641273" y="2585258"/>
            <a:ext cx="0" cy="232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6156961" y="2582487"/>
            <a:ext cx="0" cy="2327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/>
          <p:cNvSpPr txBox="1"/>
          <p:nvPr/>
        </p:nvSpPr>
        <p:spPr>
          <a:xfrm>
            <a:off x="3211488" y="2342942"/>
            <a:ext cx="144918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/>
              <a:t>Pas ruchu 3,5 m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692545" y="2336059"/>
            <a:ext cx="144640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/>
              <a:t>Pas ruchu 3,5 m</a:t>
            </a:r>
          </a:p>
        </p:txBody>
      </p:sp>
    </p:spTree>
    <p:extLst>
      <p:ext uri="{BB962C8B-B14F-4D97-AF65-F5344CB8AC3E}">
        <p14:creationId xmlns:p14="http://schemas.microsoft.com/office/powerpoint/2010/main" val="1834035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Skrzyżowania na projektowanej inwestycji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32235ABC-5164-2690-B9FA-4302D59416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83" y="945232"/>
            <a:ext cx="7584834" cy="536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88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SK-1 – </a:t>
            </a:r>
            <a:r>
              <a:rPr lang="pl-PL" sz="2000" dirty="0"/>
              <a:t>DK 73 ul. Krakowska, ul. </a:t>
            </a:r>
            <a:r>
              <a:rPr lang="pl-PL" sz="2000" dirty="0" err="1"/>
              <a:t>Krajowicka</a:t>
            </a:r>
            <a:r>
              <a:rPr lang="pl-PL" sz="2000" dirty="0"/>
              <a:t> 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1A9FE611-0F5A-2A07-C4CA-96EA7CABAE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70" y="1001720"/>
            <a:ext cx="7454900" cy="527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35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18548" y="573573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SK-1 - </a:t>
            </a:r>
            <a:r>
              <a:rPr lang="pl-PL" sz="2000" dirty="0"/>
              <a:t>skanalizowane – DK 73 ul. Krakowska, ul. </a:t>
            </a:r>
            <a:r>
              <a:rPr lang="pl-PL" sz="2000" dirty="0" err="1"/>
              <a:t>Krajowicka</a:t>
            </a:r>
            <a:r>
              <a:rPr lang="pl-PL" sz="2000" dirty="0"/>
              <a:t> 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3" name="Nawias klamrowy otwierający 2"/>
          <p:cNvSpPr/>
          <p:nvPr/>
        </p:nvSpPr>
        <p:spPr>
          <a:xfrm>
            <a:off x="4676142" y="2103120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228683" y="1425330"/>
            <a:ext cx="5285932" cy="4382639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154BFFFC-D5F0-8B84-5BE9-110CD54E9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708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SK-2</a:t>
            </a:r>
            <a:r>
              <a:rPr lang="pl-PL" sz="2400" b="1" dirty="0"/>
              <a:t> - </a:t>
            </a:r>
            <a:r>
              <a:rPr lang="pl-PL" sz="2000" dirty="0"/>
              <a:t>łącznik do ul. Podzamcze, ul. Krakowska, obwodnica w ciągu DK73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6" name="Obraz 5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D30704AC-99A6-CE03-D7F0-6409D85520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68" y="1001720"/>
            <a:ext cx="7470063" cy="528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73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6" y="545122"/>
            <a:ext cx="84578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Skrzyżowanie SK-2 – rondo turbinowe - </a:t>
            </a:r>
            <a:r>
              <a:rPr lang="pl-PL" dirty="0"/>
              <a:t>łącznik do ul. Podzamcze, ul. Krakowska, obwodnica w ciągu DK73</a:t>
            </a:r>
            <a:endParaRPr lang="pl-PL" b="1" dirty="0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649" y="895749"/>
            <a:ext cx="5483960" cy="541653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FAAA2063-950E-E55E-92F8-7F6BD480E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17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SK3 – </a:t>
            </a:r>
            <a:r>
              <a:rPr lang="pl-PL" sz="2000" dirty="0"/>
              <a:t>ul. Mickiewicza, obwodnica w ciągu DK 73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E515F71B-8F55-0FC8-0569-C9FCF17344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370" y="1019803"/>
            <a:ext cx="7480300" cy="528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15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89489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SK3 – </a:t>
            </a:r>
            <a:r>
              <a:rPr lang="pl-PL" sz="2000" dirty="0"/>
              <a:t>rondo turbinowe - ul. Mickiewicza, obwodnica w ciągu DK 73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29201" y="883636"/>
            <a:ext cx="5285598" cy="5484152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7F8413B1-11E3-C070-7577-C35D2071C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427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SK4 – </a:t>
            </a:r>
            <a:r>
              <a:rPr lang="pl-PL" sz="2000" dirty="0"/>
              <a:t>rondo turbinowe - obwodnica w ciągu DK 73, DK28, łącznik do DG 113320 R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EE9E611D-4CBC-4A34-6537-30995F581C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05" y="1001720"/>
            <a:ext cx="7448789" cy="526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62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SK4 – </a:t>
            </a:r>
            <a:r>
              <a:rPr lang="pl-PL" sz="2000" dirty="0"/>
              <a:t>rondo turbinowe - obwodnica w ciągu DK 73, DK28, łącznik do DG 113320 R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84" y="945232"/>
            <a:ext cx="6596219" cy="529231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5F9EE900-244D-34E5-63CD-0A6C034EE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01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SKa</a:t>
            </a:r>
            <a:r>
              <a:rPr lang="pl-PL" sz="2000" b="1" dirty="0"/>
              <a:t> – </a:t>
            </a:r>
            <a:r>
              <a:rPr lang="pl-PL" sz="2000" dirty="0"/>
              <a:t>obwodnica w ciągu DK 73,  ul. Kaczorowy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C81937C2-B483-02F1-9176-7B9CB2BD51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061" y="1001720"/>
            <a:ext cx="7505877" cy="530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60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SKa</a:t>
            </a:r>
            <a:r>
              <a:rPr lang="pl-PL" sz="2000" b="1" dirty="0"/>
              <a:t> – </a:t>
            </a:r>
            <a:r>
              <a:rPr lang="pl-PL" sz="2000" dirty="0"/>
              <a:t>wariant 1 -  obwodnica w ciągu DK 73,  ul. Kaczorowy</a:t>
            </a:r>
          </a:p>
          <a:p>
            <a:endParaRPr lang="pl-PL" sz="2000" dirty="0"/>
          </a:p>
          <a:p>
            <a:pPr algn="ctr"/>
            <a:r>
              <a:rPr lang="pl-PL" sz="2000" dirty="0"/>
              <a:t> 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230606D6-CD71-D8F9-01D2-B3B7A22D3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918" y="1374871"/>
            <a:ext cx="8849740" cy="3675301"/>
          </a:xfrm>
          <a:prstGeom prst="rect">
            <a:avLst/>
          </a:prstGeom>
        </p:spPr>
      </p:pic>
      <p:sp>
        <p:nvSpPr>
          <p:cNvPr id="6" name="Owal 5"/>
          <p:cNvSpPr/>
          <p:nvPr/>
        </p:nvSpPr>
        <p:spPr>
          <a:xfrm>
            <a:off x="6929208" y="2134841"/>
            <a:ext cx="2093450" cy="19673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4242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SKa</a:t>
            </a:r>
            <a:r>
              <a:rPr lang="pl-PL" sz="2000" b="1" dirty="0"/>
              <a:t> –</a:t>
            </a:r>
            <a:r>
              <a:rPr lang="pl-PL" sz="2000" dirty="0"/>
              <a:t> wariant 2 - obwodnica w ciągu DK 73,  ul. Kaczorowy</a:t>
            </a:r>
          </a:p>
          <a:p>
            <a:endParaRPr lang="pl-PL" sz="2000" dirty="0"/>
          </a:p>
          <a:p>
            <a:pPr algn="ctr"/>
            <a:r>
              <a:rPr lang="pl-PL" sz="2000" dirty="0"/>
              <a:t> 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B76DA5C0-BA5F-B102-B212-4356E423E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15" y="1741447"/>
            <a:ext cx="8874095" cy="317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62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SKb</a:t>
            </a:r>
            <a:r>
              <a:rPr lang="pl-PL" sz="2000" b="1" dirty="0"/>
              <a:t> – </a:t>
            </a:r>
            <a:r>
              <a:rPr lang="pl-PL" sz="2000" dirty="0"/>
              <a:t>obwodnica w ciągu DK 73, łącznik dodatkowych jezdni</a:t>
            </a:r>
          </a:p>
          <a:p>
            <a:pPr algn="ctr"/>
            <a:r>
              <a:rPr lang="pl-PL" sz="2000" b="1" dirty="0"/>
              <a:t> 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02B24BAC-57F6-85A2-58CA-6BB31FE610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610" y="1001720"/>
            <a:ext cx="7512360" cy="531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48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SKb</a:t>
            </a:r>
            <a:r>
              <a:rPr lang="pl-PL" sz="2000" b="1" dirty="0"/>
              <a:t> –</a:t>
            </a:r>
            <a:r>
              <a:rPr lang="pl-PL" sz="2000" dirty="0"/>
              <a:t>obwodnica w ciągu DK 73, łącznik dodatkowych jezdni</a:t>
            </a:r>
          </a:p>
          <a:p>
            <a:pPr algn="ctr"/>
            <a:r>
              <a:rPr lang="pl-PL" sz="2000" dirty="0"/>
              <a:t> 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341" y="1071545"/>
            <a:ext cx="7031318" cy="5241333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B197141-8CB0-7A81-8C25-1BB81F1F3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043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SKc</a:t>
            </a:r>
            <a:r>
              <a:rPr lang="pl-PL" sz="2000" b="1" dirty="0"/>
              <a:t> – </a:t>
            </a:r>
            <a:r>
              <a:rPr lang="pl-PL" sz="2000" dirty="0"/>
              <a:t>obwodnica w ciągu DK 73, DG 113330 R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35C13B-2853-3892-0CF7-4D66EB8C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3" name="Obraz 2" descr="Obraz zawierający mapa, tekst, atlas&#10;&#10;Opis wygenerowany automatycznie">
            <a:extLst>
              <a:ext uri="{FF2B5EF4-FFF2-40B4-BE49-F238E27FC236}">
                <a16:creationId xmlns:a16="http://schemas.microsoft.com/office/drawing/2014/main" id="{8A5448FB-D9E7-0EE3-63D2-41AE2137D6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900" y="1065156"/>
            <a:ext cx="7408170" cy="523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91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SKc</a:t>
            </a:r>
            <a:r>
              <a:rPr lang="pl-PL" sz="2000" b="1" dirty="0"/>
              <a:t> – </a:t>
            </a:r>
            <a:r>
              <a:rPr lang="pl-PL" sz="2000" dirty="0"/>
              <a:t>wariant 1 – przejście dołem -DG 113330 R, </a:t>
            </a:r>
          </a:p>
          <a:p>
            <a:pPr algn="ctr"/>
            <a:r>
              <a:rPr lang="pl-PL" sz="2000" dirty="0"/>
              <a:t>obwodnica w ciągu DK 73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244592" y="1253008"/>
            <a:ext cx="6406168" cy="4983819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31CFCE37-7446-200B-D318-9EB00719C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37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37795" y="545122"/>
            <a:ext cx="9106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Skrzyżowanie </a:t>
            </a:r>
            <a:r>
              <a:rPr lang="pl-PL" sz="2000" b="1" dirty="0" err="1"/>
              <a:t>SKc</a:t>
            </a:r>
            <a:r>
              <a:rPr lang="pl-PL" sz="2000" b="1" dirty="0"/>
              <a:t> – </a:t>
            </a:r>
            <a:r>
              <a:rPr lang="pl-PL" sz="2000" dirty="0"/>
              <a:t>wariant 2 – przejście górą - DG 113330R, </a:t>
            </a:r>
          </a:p>
          <a:p>
            <a:pPr algn="ctr"/>
            <a:r>
              <a:rPr lang="pl-PL" sz="2000" dirty="0"/>
              <a:t>obwodnica w ciągu DK 73</a:t>
            </a:r>
          </a:p>
          <a:p>
            <a:pPr algn="ctr"/>
            <a:r>
              <a:rPr lang="pl-PL" sz="2000" dirty="0"/>
              <a:t> 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48" y="1242388"/>
            <a:ext cx="8381104" cy="4944249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654B0C34-9F6D-96B1-BA06-6E716C612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666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10" name="Podtytuł 1">
            <a:extLst>
              <a:ext uri="{FF2B5EF4-FFF2-40B4-BE49-F238E27FC236}">
                <a16:creationId xmlns:a16="http://schemas.microsoft.com/office/drawing/2014/main" id="{845CA800-0AF1-1498-6547-A8DF2AEE78D3}"/>
              </a:ext>
            </a:extLst>
          </p:cNvPr>
          <p:cNvSpPr txBox="1">
            <a:spLocks/>
          </p:cNvSpPr>
          <p:nvPr/>
        </p:nvSpPr>
        <p:spPr>
          <a:xfrm>
            <a:off x="308609" y="587502"/>
            <a:ext cx="8020743" cy="104927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pl-PL" sz="1200" b="1" dirty="0">
                <a:latin typeface="+mj-lt"/>
                <a:ea typeface="+mj-ea"/>
                <a:cs typeface="+mj-cs"/>
              </a:rPr>
              <a:t>TERENY ZAGROŻENIA POWODZIOWEGO </a:t>
            </a:r>
          </a:p>
          <a:p>
            <a:pPr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200" b="1" dirty="0">
                <a:latin typeface="+mj-lt"/>
                <a:ea typeface="+mj-ea"/>
                <a:cs typeface="+mj-cs"/>
              </a:rPr>
              <a:t>- konieczność wyniesienia niwelety projektowanej Obwodnicy min. 1,5m ponad poziom miarodajnej Q 1%, co wymusza prowadzenie drogi w nasypie</a:t>
            </a:r>
          </a:p>
          <a:p>
            <a:pPr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sz="1200" b="1" dirty="0">
                <a:latin typeface="+mj-lt"/>
                <a:ea typeface="+mj-ea"/>
                <a:cs typeface="+mj-cs"/>
              </a:rPr>
              <a:t>- duża ilość robót ziemnych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None/>
            </a:pPr>
            <a:endParaRPr lang="pl-PL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pl-PL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u="sng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94427F2B-BFEE-E88D-CC5D-9B7C9D8D2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212800" y="181250"/>
            <a:ext cx="3893511" cy="6889323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A6AE54D2-0C2D-61B4-3F0B-AFBE52454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569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10" name="Podtytuł 1">
            <a:extLst>
              <a:ext uri="{FF2B5EF4-FFF2-40B4-BE49-F238E27FC236}">
                <a16:creationId xmlns:a16="http://schemas.microsoft.com/office/drawing/2014/main" id="{845CA800-0AF1-1498-6547-A8DF2AEE78D3}"/>
              </a:ext>
            </a:extLst>
          </p:cNvPr>
          <p:cNvSpPr txBox="1">
            <a:spLocks/>
          </p:cNvSpPr>
          <p:nvPr/>
        </p:nvSpPr>
        <p:spPr>
          <a:xfrm>
            <a:off x="308609" y="587502"/>
            <a:ext cx="8020743" cy="1049274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pl-PL" sz="1200" b="1" dirty="0">
                <a:latin typeface="+mj-lt"/>
                <a:ea typeface="+mj-ea"/>
                <a:cs typeface="+mj-cs"/>
              </a:rPr>
              <a:t>Problematyczną kwestią była lokalizacja nasypu drogowego na terenie zagrożenia powodziowego, co </a:t>
            </a:r>
            <a:r>
              <a:rPr lang="pl-PL" sz="1200" b="1" dirty="0" err="1">
                <a:latin typeface="+mj-lt"/>
                <a:ea typeface="+mj-ea"/>
                <a:cs typeface="+mj-cs"/>
              </a:rPr>
              <a:t>powodowolaby</a:t>
            </a:r>
            <a:r>
              <a:rPr lang="pl-PL" sz="1200" b="1" dirty="0">
                <a:latin typeface="+mj-lt"/>
                <a:ea typeface="+mj-ea"/>
                <a:cs typeface="+mj-cs"/>
              </a:rPr>
              <a:t> spiętrzenie lokalne wody na </a:t>
            </a:r>
            <a:r>
              <a:rPr lang="pl-PL" sz="1200" b="1" dirty="0" err="1">
                <a:latin typeface="+mj-lt"/>
                <a:ea typeface="+mj-ea"/>
                <a:cs typeface="+mj-cs"/>
              </a:rPr>
              <a:t>zawalu</a:t>
            </a:r>
            <a:r>
              <a:rPr lang="pl-PL" sz="1200" b="1" dirty="0">
                <a:latin typeface="+mj-lt"/>
                <a:ea typeface="+mj-ea"/>
                <a:cs typeface="+mj-cs"/>
              </a:rPr>
              <a:t> w wysokości ok. 80 cm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None/>
            </a:pPr>
            <a:endParaRPr lang="pl-PL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pl-PL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u="sng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94427F2B-BFEE-E88D-CC5D-9B7C9D8D2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618090" y="157799"/>
            <a:ext cx="2909469" cy="5148123"/>
          </a:xfrm>
          <a:prstGeom prst="rect">
            <a:avLst/>
          </a:prstGeom>
        </p:spPr>
      </p:pic>
      <p:sp>
        <p:nvSpPr>
          <p:cNvPr id="2" name="Owal 1"/>
          <p:cNvSpPr/>
          <p:nvPr/>
        </p:nvSpPr>
        <p:spPr>
          <a:xfrm>
            <a:off x="1354975" y="1629523"/>
            <a:ext cx="615141" cy="5650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C113FF-5DE7-D887-55DD-33301C8AA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13" name="Obraz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6686" y="3120805"/>
            <a:ext cx="5044736" cy="288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4673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0472" y="5893081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0472" y="5893081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72918" y="545122"/>
            <a:ext cx="9149205" cy="61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pl-PL" altLang="pl-PL" sz="2800" b="1" dirty="0">
              <a:latin typeface="+mn-lt"/>
            </a:endParaRPr>
          </a:p>
        </p:txBody>
      </p:sp>
      <p:sp>
        <p:nvSpPr>
          <p:cNvPr id="10" name="Podtytuł 1">
            <a:extLst>
              <a:ext uri="{FF2B5EF4-FFF2-40B4-BE49-F238E27FC236}">
                <a16:creationId xmlns:a16="http://schemas.microsoft.com/office/drawing/2014/main" id="{845CA800-0AF1-1498-6547-A8DF2AEE78D3}"/>
              </a:ext>
            </a:extLst>
          </p:cNvPr>
          <p:cNvSpPr txBox="1">
            <a:spLocks/>
          </p:cNvSpPr>
          <p:nvPr/>
        </p:nvSpPr>
        <p:spPr>
          <a:xfrm>
            <a:off x="308609" y="587502"/>
            <a:ext cx="8020743" cy="104927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pl-PL" sz="1200" b="1" dirty="0">
                <a:latin typeface="+mj-lt"/>
                <a:ea typeface="+mj-ea"/>
                <a:cs typeface="+mj-cs"/>
              </a:rPr>
              <a:t>Ostatecznie w wyniku rozmów z PGW Wody Polskie, w celu zapewnienia bezpieczeństwa powodziowego i zmniejszenia spiętrzenia zaprojektowano trzy przepusty zlokalizowane w korpusie drogi, na prawym </a:t>
            </a:r>
            <a:r>
              <a:rPr lang="pl-PL" sz="1200" b="1" dirty="0" err="1">
                <a:latin typeface="+mj-lt"/>
                <a:ea typeface="+mj-ea"/>
                <a:cs typeface="+mj-cs"/>
              </a:rPr>
              <a:t>zawalu</a:t>
            </a:r>
            <a:r>
              <a:rPr lang="pl-PL" sz="1200" b="1" dirty="0">
                <a:latin typeface="+mj-lt"/>
                <a:ea typeface="+mj-ea"/>
                <a:cs typeface="+mj-cs"/>
              </a:rPr>
              <a:t> rz. Wisłoki .  </a:t>
            </a: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pl-PL" sz="1200" b="1" dirty="0">
                <a:latin typeface="+mj-lt"/>
                <a:ea typeface="+mj-ea"/>
                <a:cs typeface="+mj-cs"/>
              </a:rPr>
              <a:t>W dniu 08.09.2023 r. za pismem  RZ.RPP.603.155b.203.DS PGW Wody Polskie uzgodniły Analizę zagrożenia powodziowego- aneks.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None/>
            </a:pPr>
            <a:endParaRPr lang="pl-PL" sz="12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120000"/>
              </a:lnSpc>
              <a:spcBef>
                <a:spcPts val="30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pl-PL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Ø"/>
            </a:pPr>
            <a:endParaRPr lang="pl-PL" sz="2000" b="1" u="sng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endParaRPr lang="pl-PL" dirty="0"/>
          </a:p>
        </p:txBody>
      </p:sp>
      <p:pic>
        <p:nvPicPr>
          <p:cNvPr id="12" name="Obraz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918" y="1867866"/>
            <a:ext cx="6643688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F0B134C0-7A51-F7AB-E0F5-DCB1EED56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1BF9B51-1BBC-03DD-456E-77E656152D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250" t="2809" r="12917" b="1655"/>
          <a:stretch/>
        </p:blipFill>
        <p:spPr>
          <a:xfrm>
            <a:off x="4318980" y="1468497"/>
            <a:ext cx="4556760" cy="491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2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230139" y="1171099"/>
            <a:ext cx="8813194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b="1" dirty="0">
                <a:solidFill>
                  <a:srgbClr val="FF0000"/>
                </a:solidFill>
              </a:rPr>
              <a:t>W dniu 28.09.2023 r. odbyło się posiedzenie ZOPI.</a:t>
            </a:r>
          </a:p>
          <a:p>
            <a:pPr algn="just">
              <a:lnSpc>
                <a:spcPct val="150000"/>
              </a:lnSpc>
            </a:pPr>
            <a:endParaRPr lang="pl-PL" b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l-PL" b="1" dirty="0">
                <a:solidFill>
                  <a:srgbClr val="FF0000"/>
                </a:solidFill>
              </a:rPr>
              <a:t>W ramach rozwiązań wybrany został wariant 1 rozwiązań, która zakłada m.in.:</a:t>
            </a:r>
          </a:p>
          <a:p>
            <a:pPr marL="285744" indent="-285744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FF0000"/>
                </a:solidFill>
              </a:rPr>
              <a:t>Rozwiązania przeprowadzenia ul. Kaczorowy dodatkowym obiektem PD-6a</a:t>
            </a:r>
          </a:p>
          <a:p>
            <a:pPr marL="285744" indent="-285744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FF0000"/>
                </a:solidFill>
              </a:rPr>
              <a:t>Rozwiązania przeprowadzenia DG 113330 R pod obwodnicą, obiektem PD-10a</a:t>
            </a:r>
          </a:p>
          <a:p>
            <a:pPr algn="just">
              <a:lnSpc>
                <a:spcPct val="150000"/>
              </a:lnSpc>
            </a:pPr>
            <a:endParaRPr lang="pl-PL" b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l-PL" b="1" dirty="0" err="1">
                <a:solidFill>
                  <a:srgbClr val="FF0000"/>
                </a:solidFill>
              </a:rPr>
              <a:t>Promost</a:t>
            </a:r>
            <a:r>
              <a:rPr lang="pl-PL" b="1" dirty="0">
                <a:solidFill>
                  <a:srgbClr val="FF0000"/>
                </a:solidFill>
              </a:rPr>
              <a:t> został zobligowany do ponownego przeanalizowania kosztów i ich optymalizacji szczególnie w zakresie umocnienia podłoża.</a:t>
            </a:r>
          </a:p>
          <a:p>
            <a:pPr algn="just">
              <a:lnSpc>
                <a:spcPct val="150000"/>
              </a:lnSpc>
            </a:pPr>
            <a:endParaRPr lang="pl-PL" b="1" dirty="0"/>
          </a:p>
          <a:p>
            <a:pPr marL="285744" indent="-285744">
              <a:buFont typeface="Wingdings" panose="05000000000000000000" pitchFamily="2" charset="2"/>
              <a:buChar char="Ø"/>
            </a:pPr>
            <a:endParaRPr lang="pl-PL" b="1" dirty="0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F151FA1F-A343-320E-3013-07E6E140B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4042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/>
        </p:nvGraphicFramePr>
        <p:xfrm>
          <a:off x="-28105" y="6003195"/>
          <a:ext cx="9164472" cy="9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154677" imgH="542587" progId="CorelDraw.Graphic.16">
                  <p:embed/>
                </p:oleObj>
              </mc:Choice>
              <mc:Fallback>
                <p:oleObj name="CorelDRAW" r:id="rId2" imgW="5154677" imgH="542587" progId="CorelDraw.Graphic.16">
                  <p:embed/>
                  <p:pic>
                    <p:nvPicPr>
                      <p:cNvPr id="4" name="Obiek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8105" y="6003195"/>
                        <a:ext cx="9164472" cy="9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0" y="2"/>
            <a:ext cx="9144000" cy="734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230138" y="1171099"/>
            <a:ext cx="9106205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b="1" dirty="0">
                <a:solidFill>
                  <a:srgbClr val="FF0000"/>
                </a:solidFill>
              </a:rPr>
              <a:t>Harmonogram dalszych działań związanych z obwodnicą przedstawia się następująco:</a:t>
            </a:r>
          </a:p>
          <a:p>
            <a:pPr marL="285744" indent="-285744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FF0000"/>
                </a:solidFill>
              </a:rPr>
              <a:t>Rozpatrzenie dokumentacji na posiedzeniu KOPI – IV kwartał 2023 r.</a:t>
            </a:r>
          </a:p>
          <a:p>
            <a:pPr marL="285744" indent="-285744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FF0000"/>
                </a:solidFill>
              </a:rPr>
              <a:t>Ogłoszenie przetargu na P&amp;B – IV kwartał 2023 r.</a:t>
            </a:r>
          </a:p>
          <a:p>
            <a:pPr marL="285744" indent="-285744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FF0000"/>
                </a:solidFill>
              </a:rPr>
              <a:t>Podpisanie umowy z Wykonawcą – III kwartał 2024 r.</a:t>
            </a:r>
          </a:p>
          <a:p>
            <a:pPr marL="285744" indent="-285744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FF0000"/>
                </a:solidFill>
              </a:rPr>
              <a:t>Uzyskanie ZRID – I kwartał 2026 r.</a:t>
            </a:r>
          </a:p>
          <a:p>
            <a:pPr marL="285744" indent="-285744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rgbClr val="FF0000"/>
                </a:solidFill>
              </a:rPr>
              <a:t>Zakończenie robót – II kwartał 2028 r.</a:t>
            </a:r>
          </a:p>
          <a:p>
            <a:pPr algn="just">
              <a:lnSpc>
                <a:spcPct val="150000"/>
              </a:lnSpc>
            </a:pPr>
            <a:endParaRPr lang="pl-PL" b="1" dirty="0"/>
          </a:p>
          <a:p>
            <a:pPr marL="285744" indent="-285744">
              <a:buFont typeface="Wingdings" panose="05000000000000000000" pitchFamily="2" charset="2"/>
              <a:buChar char="Ø"/>
            </a:pPr>
            <a:endParaRPr lang="pl-PL" b="1" dirty="0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F151FA1F-A343-320E-3013-07E6E140B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839" y="176846"/>
            <a:ext cx="9149205" cy="35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1400" b="1" dirty="0">
                <a:solidFill>
                  <a:srgbClr val="FF6600"/>
                </a:solidFill>
              </a:rPr>
              <a:t>Rozbudowa DK 73 Pilzno – Jasło: </a:t>
            </a:r>
            <a:r>
              <a:rPr lang="pl-PL" sz="1400" b="1" dirty="0">
                <a:solidFill>
                  <a:srgbClr val="FF6600"/>
                </a:solidFill>
                <a:cs typeface="Arial" panose="020B0604020202020204" pitchFamily="34" charset="0"/>
              </a:rPr>
              <a:t>Budowa Obwodnicy Jasła wraz z rozbudową istniejącej DK73</a:t>
            </a:r>
            <a:endParaRPr lang="pl-PL" sz="1200" b="1" dirty="0">
              <a:solidFill>
                <a:srgbClr val="FF6600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51FA1F-A343-320E-3013-07E6E140B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339" y="4448919"/>
            <a:ext cx="8561524" cy="77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pl-PL" sz="20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6845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762" name="Obiekt 3"/>
          <p:cNvGraphicFramePr>
            <a:graphicFrameLocks noChangeAspect="1"/>
          </p:cNvGraphicFramePr>
          <p:nvPr/>
        </p:nvGraphicFramePr>
        <p:xfrm>
          <a:off x="241635" y="5752332"/>
          <a:ext cx="8640375" cy="921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6869520" imgH="722880" progId="CorelDraw.Graphic.16">
                  <p:embed/>
                </p:oleObj>
              </mc:Choice>
              <mc:Fallback>
                <p:oleObj name="CorelDRAW" r:id="rId2" imgW="6869520" imgH="722880" progId="CorelDraw.Graphic.16">
                  <p:embed/>
                  <p:pic>
                    <p:nvPicPr>
                      <p:cNvPr id="117762" name="Obi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635" y="5752332"/>
                        <a:ext cx="8640375" cy="9217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/>
          <p:nvPr/>
        </p:nvSpPr>
        <p:spPr>
          <a:xfrm>
            <a:off x="261995" y="196157"/>
            <a:ext cx="8620012" cy="69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1013">
              <a:defRPr/>
            </a:pPr>
            <a:endParaRPr lang="pl-PL" sz="1697">
              <a:solidFill>
                <a:prstClr val="white"/>
              </a:solidFill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30779" y="2293469"/>
            <a:ext cx="8082449" cy="7435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78151" tIns="39075" rIns="78151" bIns="39075">
            <a:spAutoFit/>
          </a:bodyPr>
          <a:lstStyle>
            <a:lvl1pPr defTabSz="1439863" eaLnBrk="0" hangingPunct="0">
              <a:defRPr sz="21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439863" eaLnBrk="0" hangingPunct="0">
              <a:defRPr sz="21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439863" eaLnBrk="0" hangingPunct="0">
              <a:defRPr sz="21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439863" eaLnBrk="0" hangingPunct="0">
              <a:defRPr sz="21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439863" eaLnBrk="0" hangingPunct="0">
              <a:defRPr sz="21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143986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143986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143986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1439863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buFont typeface="Wingdings" pitchFamily="2" charset="2"/>
              <a:buNone/>
              <a:defRPr/>
            </a:pPr>
            <a:r>
              <a:rPr lang="pl-PL" altLang="pl-PL" sz="3763" dirty="0">
                <a:latin typeface="Verdana" pitchFamily="34" charset="0"/>
              </a:rPr>
              <a:t>DZIĘKUJĘ ZA UWAGĘ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674146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</TotalTime>
  <Words>1972</Words>
  <Application>Microsoft Office PowerPoint</Application>
  <PresentationFormat>Pokaz na ekranie (4:3)</PresentationFormat>
  <Paragraphs>203</Paragraphs>
  <Slides>41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Verdana</vt:lpstr>
      <vt:lpstr>Wingdings</vt:lpstr>
      <vt:lpstr>Motyw pakietu Office</vt:lpstr>
      <vt:lpstr>CorelDRAW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GDDKiA RZE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Pleban Mateusz</dc:creator>
  <cp:lastModifiedBy>Tarnawski Bogdan</cp:lastModifiedBy>
  <cp:revision>26</cp:revision>
  <cp:lastPrinted>2023-10-05T12:15:18Z</cp:lastPrinted>
  <dcterms:created xsi:type="dcterms:W3CDTF">2022-08-24T10:22:06Z</dcterms:created>
  <dcterms:modified xsi:type="dcterms:W3CDTF">2023-10-09T05:36:25Z</dcterms:modified>
</cp:coreProperties>
</file>