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8" r:id="rId1"/>
  </p:sldMasterIdLst>
  <p:sldIdLst>
    <p:sldId id="270" r:id="rId2"/>
    <p:sldId id="257" r:id="rId3"/>
    <p:sldId id="258" r:id="rId4"/>
    <p:sldId id="267" r:id="rId5"/>
    <p:sldId id="268" r:id="rId6"/>
    <p:sldId id="269" r:id="rId7"/>
    <p:sldId id="260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89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2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EB66F-3B63-41E3-878D-BA450F7AAAB8}" type="datetimeFigureOut">
              <a:rPr lang="pl-PL" smtClean="0"/>
              <a:t>09.03.2023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94BC8-E65E-445E-8AFE-6242F42CFB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05451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EB66F-3B63-41E3-878D-BA450F7AAAB8}" type="datetimeFigureOut">
              <a:rPr lang="pl-PL" smtClean="0"/>
              <a:t>09.03.2023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94BC8-E65E-445E-8AFE-6242F42CFB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066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EB66F-3B63-41E3-878D-BA450F7AAAB8}" type="datetimeFigureOut">
              <a:rPr lang="pl-PL" smtClean="0"/>
              <a:t>09.03.2023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94BC8-E65E-445E-8AFE-6242F42CFB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7638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EB66F-3B63-41E3-878D-BA450F7AAAB8}" type="datetimeFigureOut">
              <a:rPr lang="pl-PL" smtClean="0"/>
              <a:t>09.03.2023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94BC8-E65E-445E-8AFE-6242F42CFB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02201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EB66F-3B63-41E3-878D-BA450F7AAAB8}" type="datetimeFigureOut">
              <a:rPr lang="pl-PL" smtClean="0"/>
              <a:t>09.03.2023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94BC8-E65E-445E-8AFE-6242F42CFB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1442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EB66F-3B63-41E3-878D-BA450F7AAAB8}" type="datetimeFigureOut">
              <a:rPr lang="pl-PL" smtClean="0"/>
              <a:t>09.03.2023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94BC8-E65E-445E-8AFE-6242F42CFB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65685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EB66F-3B63-41E3-878D-BA450F7AAAB8}" type="datetimeFigureOut">
              <a:rPr lang="pl-PL" smtClean="0"/>
              <a:t>09.03.2023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94BC8-E65E-445E-8AFE-6242F42CFB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10834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EB66F-3B63-41E3-878D-BA450F7AAAB8}" type="datetimeFigureOut">
              <a:rPr lang="pl-PL" smtClean="0"/>
              <a:t>09.03.2023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94BC8-E65E-445E-8AFE-6242F42CFB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1650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EB66F-3B63-41E3-878D-BA450F7AAAB8}" type="datetimeFigureOut">
              <a:rPr lang="pl-PL" smtClean="0"/>
              <a:t>09.03.2023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94BC8-E65E-445E-8AFE-6242F42CFB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3867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EB66F-3B63-41E3-878D-BA450F7AAAB8}" type="datetimeFigureOut">
              <a:rPr lang="pl-PL" smtClean="0"/>
              <a:t>09.03.2023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94BC8-E65E-445E-8AFE-6242F42CFB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67294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EB66F-3B63-41E3-878D-BA450F7AAAB8}" type="datetimeFigureOut">
              <a:rPr lang="pl-PL" smtClean="0"/>
              <a:t>09.03.2023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94BC8-E65E-445E-8AFE-6242F42CFB97}" type="slidenum">
              <a:rPr lang="pl-PL" smtClean="0"/>
              <a:t>‹#›</a:t>
            </a:fld>
            <a:endParaRPr lang="pl-PL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778956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EB66F-3B63-41E3-878D-BA450F7AAAB8}" type="datetimeFigureOut">
              <a:rPr lang="pl-PL" smtClean="0"/>
              <a:t>09.03.2023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94BC8-E65E-445E-8AFE-6242F42CFB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962315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EB66F-3B63-41E3-878D-BA450F7AAAB8}" type="datetimeFigureOut">
              <a:rPr lang="pl-PL" smtClean="0"/>
              <a:t>09.03.2023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94BC8-E65E-445E-8AFE-6242F42CFB97}" type="slidenum">
              <a:rPr lang="pl-PL" smtClean="0"/>
              <a:t>‹#›</a:t>
            </a:fld>
            <a:endParaRPr lang="pl-PL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685921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EB66F-3B63-41E3-878D-BA450F7AAAB8}" type="datetimeFigureOut">
              <a:rPr lang="pl-PL" smtClean="0"/>
              <a:t>09.03.2023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94BC8-E65E-445E-8AFE-6242F42CFB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924937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EB66F-3B63-41E3-878D-BA450F7AAAB8}" type="datetimeFigureOut">
              <a:rPr lang="pl-PL" smtClean="0"/>
              <a:t>09.03.2023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94BC8-E65E-445E-8AFE-6242F42CFB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6399635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EB66F-3B63-41E3-878D-BA450F7AAAB8}" type="datetimeFigureOut">
              <a:rPr lang="pl-PL" smtClean="0"/>
              <a:t>09.03.2023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494BC8-E65E-445E-8AFE-6242F42CFB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01120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1EB66F-3B63-41E3-878D-BA450F7AAAB8}" type="datetimeFigureOut">
              <a:rPr lang="pl-PL" smtClean="0"/>
              <a:t>09.03.2023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2494BC8-E65E-445E-8AFE-6242F42CFB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86566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80" r:id="rId2"/>
    <p:sldLayoutId id="2147483781" r:id="rId3"/>
    <p:sldLayoutId id="2147483782" r:id="rId4"/>
    <p:sldLayoutId id="2147483783" r:id="rId5"/>
    <p:sldLayoutId id="2147483784" r:id="rId6"/>
    <p:sldLayoutId id="2147483785" r:id="rId7"/>
    <p:sldLayoutId id="2147483786" r:id="rId8"/>
    <p:sldLayoutId id="2147483787" r:id="rId9"/>
    <p:sldLayoutId id="2147483788" r:id="rId10"/>
    <p:sldLayoutId id="2147483789" r:id="rId11"/>
    <p:sldLayoutId id="2147483790" r:id="rId12"/>
    <p:sldLayoutId id="2147483791" r:id="rId13"/>
    <p:sldLayoutId id="2147483792" r:id="rId14"/>
    <p:sldLayoutId id="2147483793" r:id="rId15"/>
    <p:sldLayoutId id="21474837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tradycyjnysad.pl/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Tradycyjny Sad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3173" y="1375622"/>
            <a:ext cx="9873465" cy="4069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62687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438400" y="1983939"/>
            <a:ext cx="832485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b="1" i="1" dirty="0">
                <a:solidFill>
                  <a:srgbClr val="FF0000"/>
                </a:solidFill>
                <a:latin typeface="Algerian" panose="04020705040A02060702" pitchFamily="82" charset="0"/>
              </a:rPr>
              <a:t>O </a:t>
            </a:r>
            <a:r>
              <a:rPr lang="pl-PL" sz="2800" b="1" i="1" dirty="0" smtClean="0">
                <a:solidFill>
                  <a:srgbClr val="FF0000"/>
                </a:solidFill>
                <a:latin typeface="Algerian" panose="04020705040A02060702" pitchFamily="82" charset="0"/>
              </a:rPr>
              <a:t>projekcie</a:t>
            </a:r>
          </a:p>
          <a:p>
            <a:endParaRPr lang="pl-PL" b="1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b="1" dirty="0" smtClean="0"/>
              <a:t>„</a:t>
            </a:r>
            <a:r>
              <a:rPr lang="pl-PL" b="1" dirty="0"/>
              <a:t>TRADYCYJNY SAD” </a:t>
            </a:r>
            <a:r>
              <a:rPr lang="pl-PL" dirty="0"/>
              <a:t>to ogólnopolski projekt edukacyjny organizowany przez Fundację Banku Ochrony Środowiska z myślą o zachowaniu różnorodności biologicznej Polski i zdrowiu społeczeństwa.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dirty="0"/>
              <a:t>Projekt polega na poznaniu sadowniczego dziedzictwa polskich ziem i restytucji starych odmian drzew w formie szkolnego </a:t>
            </a:r>
            <a:r>
              <a:rPr lang="pl-PL" dirty="0" err="1"/>
              <a:t>minisadu</a:t>
            </a:r>
            <a:r>
              <a:rPr lang="pl-PL" dirty="0"/>
              <a:t> składającego się z co najmniej 5 drzew sadzonych na ogólnodostępnym terenie. </a:t>
            </a:r>
          </a:p>
        </p:txBody>
      </p:sp>
    </p:spTree>
    <p:extLst>
      <p:ext uri="{BB962C8B-B14F-4D97-AF65-F5344CB8AC3E}">
        <p14:creationId xmlns:p14="http://schemas.microsoft.com/office/powerpoint/2010/main" val="1817085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1562100" y="1997839"/>
            <a:ext cx="9182100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200" b="1" i="1" dirty="0">
                <a:solidFill>
                  <a:srgbClr val="FF0000"/>
                </a:solidFill>
                <a:latin typeface="Algerian" panose="04020705040A02060702" pitchFamily="82" charset="0"/>
              </a:rPr>
              <a:t>Cele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dirty="0"/>
              <a:t>Działania prowadzone w ramach niniejszego projektu pozwolą upowszechnić wiedzę na temat tradycyjnych odmian i pomogą przywrócić je na dawne, właściwe sobie miejsce</a:t>
            </a:r>
            <a:r>
              <a:rPr lang="pl-PL" dirty="0" smtClean="0"/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dirty="0" smtClean="0"/>
              <a:t> </a:t>
            </a:r>
            <a:r>
              <a:rPr lang="pl-PL" dirty="0"/>
              <a:t>Celem jest szeroko pojęta edukacja – nie tylko na temat tradycyjnych odmian, ale również ekologicznego sposobu pielęgnacji drzew, który ogranicza negatywny wpływ upraw na środowisko</a:t>
            </a:r>
            <a:r>
              <a:rPr lang="pl-PL" dirty="0" smtClean="0"/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dirty="0" smtClean="0"/>
              <a:t> </a:t>
            </a:r>
            <a:r>
              <a:rPr lang="pl-PL" dirty="0"/>
              <a:t>Projekt ma za zadanie zwiększenie zasobów genetycznych drzew owocowych starych odmian oraz zwiększenie różnorodności biologicznej na ziemiach polskich.</a:t>
            </a:r>
          </a:p>
        </p:txBody>
      </p:sp>
    </p:spTree>
    <p:extLst>
      <p:ext uri="{BB962C8B-B14F-4D97-AF65-F5344CB8AC3E}">
        <p14:creationId xmlns:p14="http://schemas.microsoft.com/office/powerpoint/2010/main" val="7369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540912" y="677240"/>
            <a:ext cx="10161431" cy="38318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dirty="0"/>
              <a:t>Tematem przewodnim projektu jest zdobycie wiedzy nt. starych odmian drzew owocowych, </a:t>
            </a:r>
            <a:endParaRPr lang="pl-PL" dirty="0" smtClean="0"/>
          </a:p>
          <a:p>
            <a:pPr>
              <a:lnSpc>
                <a:spcPct val="150000"/>
              </a:lnSpc>
            </a:pPr>
            <a:endParaRPr lang="pl-PL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b="1" dirty="0" smtClean="0"/>
              <a:t>Projekt </a:t>
            </a:r>
            <a:r>
              <a:rPr lang="pl-PL" b="1" dirty="0"/>
              <a:t>jest podzielony na dwa główne etapy. </a:t>
            </a:r>
            <a:endParaRPr lang="pl-PL" b="1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pl-PL" b="1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b="1" dirty="0" smtClean="0"/>
              <a:t>Udział </a:t>
            </a:r>
            <a:r>
              <a:rPr lang="pl-PL" b="1" dirty="0"/>
              <a:t>w konkursie polega na wypełnieniu zadań przewidzianych w obu etapach łącznie. </a:t>
            </a:r>
            <a:endParaRPr lang="pl-PL" b="1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pl-PL" b="1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b="1" dirty="0" smtClean="0"/>
              <a:t>120 </a:t>
            </a:r>
            <a:r>
              <a:rPr lang="pl-PL" b="1" dirty="0"/>
              <a:t>najlepszych zespołów, które w prawidłowy sposób wypełnią zadania pierwszego etapu otrzymają grant</a:t>
            </a:r>
            <a:r>
              <a:rPr lang="pl-PL" dirty="0"/>
              <a:t>, z którego sfinansowane zostaną zestawy startowe roślin sadowniczych oraz konieczne materiały wspierające proces założenia </a:t>
            </a:r>
            <a:r>
              <a:rPr lang="pl-PL" dirty="0" err="1" smtClean="0"/>
              <a:t>minisadu</a:t>
            </a:r>
            <a:r>
              <a:rPr lang="pl-PL" dirty="0" smtClean="0"/>
              <a:t>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45364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1718046" y="588944"/>
            <a:ext cx="7485667" cy="5739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 projekcie bierze udział 10 </a:t>
            </a:r>
            <a:r>
              <a:rPr lang="pl-PL" b="1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uczniów z klasy 4</a:t>
            </a:r>
            <a:r>
              <a:rPr lang="pl-PL" b="1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pl-PL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Zespół został zarejestrowany na stronie projektu pod nazwą:</a:t>
            </a:r>
          </a:p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pl-PL" sz="1100" i="1" u="sng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l-PL" sz="2800" b="1" i="1" u="sng" dirty="0">
                <a:solidFill>
                  <a:prstClr val="black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,,Wierzbowskie owocki</a:t>
            </a:r>
            <a:r>
              <a:rPr lang="pl-PL" sz="2800" b="1" i="1" u="sng" dirty="0" smtClean="0">
                <a:solidFill>
                  <a:prstClr val="black"/>
                </a:solidFill>
                <a:latin typeface="Algerian" panose="04020705040A02060702" pitchFamily="82" charset="0"/>
                <a:ea typeface="Calibri" panose="020F0502020204030204" pitchFamily="34" charset="0"/>
                <a:cs typeface="Times New Roman" panose="02020603050405020304" pitchFamily="18" charset="0"/>
              </a:rPr>
              <a:t>”</a:t>
            </a:r>
            <a:endParaRPr lang="pl-PL" dirty="0" smtClean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pl-PL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Dąbrowski Bartosz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Tx/>
              <a:buAutoNum type="arabicPeriod"/>
            </a:pPr>
            <a:r>
              <a:rPr lang="pl-PL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Gutowska Natalia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pl-PL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Jankowska Oliwia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pl-PL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Małolepszy Bartosz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pl-PL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Przyborowska Paulina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pl-PL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Sosnowski Michał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pl-PL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Szleter Bartłomiej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pl-PL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Szydłowski Hubert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pl-PL" dirty="0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Witkowski Krystian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AutoNum type="arabicPeriod"/>
            </a:pPr>
            <a:r>
              <a:rPr lang="pl-PL" dirty="0" smtClean="0">
                <a:latin typeface="+mj-lt"/>
                <a:cs typeface="Times New Roman" panose="02020603050405020304" pitchFamily="18" charset="0"/>
              </a:rPr>
              <a:t>Żbikowska Gabriela</a:t>
            </a:r>
            <a:endParaRPr lang="pl-PL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dirty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Zespołem opiekuje się p. Alicja </a:t>
            </a:r>
            <a:r>
              <a:rPr lang="pl-PL" dirty="0" err="1" smtClean="0"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Krzeczkowska</a:t>
            </a:r>
            <a:endParaRPr lang="pl-PL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898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097606" y="624620"/>
            <a:ext cx="6950186" cy="78511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b="1" dirty="0" smtClean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</a:t>
            </a:r>
            <a:r>
              <a:rPr lang="pl-PL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pierwszym etapie:</a:t>
            </a: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pl-PL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Zespół konkursowy:</a:t>
            </a:r>
            <a:endParaRPr lang="pl-PL" dirty="0"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pl-PL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zdobywa wiedzę</a:t>
            </a:r>
            <a:r>
              <a:rPr lang="pl-PL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na temat sadownictwa oraz starych odmian drzew owocowych;</a:t>
            </a: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pl-PL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szuka sojuszników </a:t>
            </a:r>
            <a:r>
              <a:rPr lang="pl-PL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postaci sadowników chroniących drzewa metodami naturalnymi;</a:t>
            </a: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pl-PL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wybiera zestaw tradycyjnych odmian drzew owocowych </a:t>
            </a:r>
            <a:r>
              <a:rPr lang="pl-PL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charakterystycznych dla regionu;</a:t>
            </a: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pl-PL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wykonuje prace przygotowawcze do założenia sadu </a:t>
            </a:r>
            <a:r>
              <a:rPr lang="pl-PL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tj. znajduje teren i ustala formę współużytkowania tego terenu;</a:t>
            </a: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pl-PL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ustala optymalne zabiegi agrotechniczne </a:t>
            </a:r>
            <a:r>
              <a:rPr lang="pl-PL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oparciu o analizę wybranego siedliska;</a:t>
            </a: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pl-PL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rysuje plan i przygotowuje kosztorys wydatków </a:t>
            </a:r>
            <a:r>
              <a:rPr lang="pl-PL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związanych z założeniem </a:t>
            </a:r>
            <a:r>
              <a:rPr lang="pl-PL" dirty="0" err="1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minisadu</a:t>
            </a:r>
            <a:r>
              <a:rPr lang="pl-PL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342900" lvl="0" indent="-342900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pl-PL" b="1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przygotowuje apel </a:t>
            </a:r>
            <a:r>
              <a:rPr lang="pl-PL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lub na temat </a:t>
            </a:r>
            <a:r>
              <a:rPr lang="pl-PL" dirty="0" err="1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minisadu</a:t>
            </a:r>
            <a:r>
              <a:rPr lang="pl-PL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 celu promocji planowanej inicjatywy wśród młodzieży szkolnej oraz zdobywa wolontariuszy (uczniów, rodziców, nauczycieli) do pomocy;</a:t>
            </a:r>
          </a:p>
          <a:p>
            <a:pPr marL="457200">
              <a:lnSpc>
                <a:spcPct val="107000"/>
              </a:lnSpc>
              <a:spcAft>
                <a:spcPts val="800"/>
              </a:spcAft>
            </a:pPr>
            <a:r>
              <a:rPr lang="pl-PL" dirty="0">
                <a:latin typeface="Trebuchet MS" panose="020B06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pl-PL" dirty="0">
              <a:effectLst/>
              <a:latin typeface="Trebuchet MS" panose="020B06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94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4096" y="101354"/>
            <a:ext cx="3196545" cy="301979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Prostokąt 2"/>
          <p:cNvSpPr/>
          <p:nvPr/>
        </p:nvSpPr>
        <p:spPr>
          <a:xfrm>
            <a:off x="685800" y="1997839"/>
            <a:ext cx="8458200" cy="41242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b="1" i="1" u="sng" dirty="0"/>
              <a:t>Ananas </a:t>
            </a:r>
            <a:r>
              <a:rPr lang="pl-PL" sz="2800" b="1" i="1" u="sng" dirty="0" err="1" smtClean="0"/>
              <a:t>Berżenicki</a:t>
            </a:r>
            <a:endParaRPr lang="pl-PL" sz="2800" b="1" i="1" u="sng" dirty="0" smtClean="0"/>
          </a:p>
          <a:p>
            <a:endParaRPr lang="pl-PL" b="1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dirty="0" smtClean="0"/>
              <a:t>Odmiana polska.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dirty="0" smtClean="0"/>
              <a:t> Drzewo </a:t>
            </a:r>
            <a:r>
              <a:rPr lang="pl-PL" dirty="0"/>
              <a:t>rośnie silnie, tworzy koronę kulistą lekko spłaszczoną, jest odporne na mróz i choroby. </a:t>
            </a:r>
            <a:endParaRPr lang="pl-PL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dirty="0" smtClean="0"/>
              <a:t>Owoce </a:t>
            </a:r>
            <a:r>
              <a:rPr lang="pl-PL" dirty="0"/>
              <a:t>duże, kuliste, zwężające się ku wierzchołkowi, skórka kredowobiała pokryta słabym, miedziano-różowym rumieńcem. </a:t>
            </a:r>
            <a:endParaRPr lang="pl-PL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dirty="0" smtClean="0"/>
              <a:t>Miąższ </a:t>
            </a:r>
            <a:r>
              <a:rPr lang="pl-PL" dirty="0"/>
              <a:t>kruchy, mało soczysty winno słodki, lekko aromatyczny, smaczny. </a:t>
            </a:r>
            <a:endParaRPr lang="pl-PL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dirty="0" smtClean="0"/>
              <a:t>Owoce </a:t>
            </a:r>
            <a:r>
              <a:rPr lang="pl-PL" dirty="0"/>
              <a:t>zebrane w połowie sierpnia są najlepsze do spożycia są w końcu </a:t>
            </a:r>
            <a:r>
              <a:rPr lang="pl-PL" dirty="0" smtClean="0"/>
              <a:t>sierpnia</a:t>
            </a:r>
            <a:endParaRPr lang="pl-PL" dirty="0"/>
          </a:p>
        </p:txBody>
      </p:sp>
      <p:sp>
        <p:nvSpPr>
          <p:cNvPr id="4" name="Trójkąt równoramienny 3"/>
          <p:cNvSpPr/>
          <p:nvPr/>
        </p:nvSpPr>
        <p:spPr>
          <a:xfrm>
            <a:off x="8010144" y="999744"/>
            <a:ext cx="45719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Elipsa 4"/>
          <p:cNvSpPr/>
          <p:nvPr/>
        </p:nvSpPr>
        <p:spPr>
          <a:xfrm>
            <a:off x="8705088" y="954025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3309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5564">
            <a:off x="7576822" y="797260"/>
            <a:ext cx="4377656" cy="26310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sp>
        <p:nvSpPr>
          <p:cNvPr id="4" name="Prostokąt 3"/>
          <p:cNvSpPr/>
          <p:nvPr/>
        </p:nvSpPr>
        <p:spPr>
          <a:xfrm>
            <a:off x="662940" y="2413338"/>
            <a:ext cx="848106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b="1" i="1" u="sng" dirty="0" smtClean="0"/>
              <a:t>Antonówka</a:t>
            </a:r>
          </a:p>
          <a:p>
            <a:endParaRPr lang="pl-PL" b="1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dirty="0" smtClean="0"/>
              <a:t>Bardzo </a:t>
            </a:r>
            <a:r>
              <a:rPr lang="pl-PL" dirty="0"/>
              <a:t>stara odmiana rosyjska. </a:t>
            </a:r>
            <a:endParaRPr lang="pl-PL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dirty="0" smtClean="0"/>
              <a:t>Drzewo </a:t>
            </a:r>
            <a:r>
              <a:rPr lang="pl-PL" dirty="0"/>
              <a:t>silnie rosnące, o szerokiej koronie, odporne na mróz i choroby. </a:t>
            </a:r>
            <a:endParaRPr lang="pl-PL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dirty="0" smtClean="0"/>
              <a:t>Owoce </a:t>
            </a:r>
            <a:r>
              <a:rPr lang="pl-PL" dirty="0"/>
              <a:t>duże, czasem lekko żebrowane, skórka jasnożółta, miąższ aromatyczny, soczysty, kwaskowaty</a:t>
            </a:r>
            <a:r>
              <a:rPr lang="pl-PL" dirty="0" smtClean="0"/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dirty="0" smtClean="0"/>
              <a:t> </a:t>
            </a:r>
            <a:r>
              <a:rPr lang="pl-PL" dirty="0"/>
              <a:t>Dojrzewają we wrześniu i mogą być przechowywane do początku listopada. Doskonałe na przetwory.</a:t>
            </a:r>
          </a:p>
        </p:txBody>
      </p:sp>
    </p:spTree>
    <p:extLst>
      <p:ext uri="{BB962C8B-B14F-4D97-AF65-F5344CB8AC3E}">
        <p14:creationId xmlns:p14="http://schemas.microsoft.com/office/powerpoint/2010/main" val="275083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16408"/>
            <a:ext cx="4534988" cy="195834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Prostokąt 2"/>
          <p:cNvSpPr/>
          <p:nvPr/>
        </p:nvSpPr>
        <p:spPr>
          <a:xfrm>
            <a:off x="579119" y="2265879"/>
            <a:ext cx="7742947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pl-PL" b="1" dirty="0" smtClean="0"/>
          </a:p>
          <a:p>
            <a:pPr algn="ctr"/>
            <a:r>
              <a:rPr lang="pl-PL" sz="2800" b="1" i="1" u="sng" dirty="0" smtClean="0"/>
              <a:t>Kosztela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b="1" dirty="0" smtClean="0">
                <a:latin typeface="Calibri Light" panose="020F0302020204030204" pitchFamily="34" charset="0"/>
              </a:rPr>
              <a:t>Odmiana </a:t>
            </a:r>
            <a:r>
              <a:rPr lang="pl-PL" b="1" dirty="0">
                <a:latin typeface="Calibri Light" panose="020F0302020204030204" pitchFamily="34" charset="0"/>
              </a:rPr>
              <a:t>polska, w XIX wieku rozpowszechniona w całym kraju. </a:t>
            </a:r>
            <a:endParaRPr lang="pl-PL" b="1" dirty="0" smtClean="0">
              <a:latin typeface="Calibri Light" panose="020F03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b="1" dirty="0" smtClean="0">
                <a:latin typeface="Calibri Light" panose="020F0302020204030204" pitchFamily="34" charset="0"/>
              </a:rPr>
              <a:t>Drzewo </a:t>
            </a:r>
            <a:r>
              <a:rPr lang="pl-PL" b="1" dirty="0">
                <a:latin typeface="Calibri Light" panose="020F0302020204030204" pitchFamily="34" charset="0"/>
              </a:rPr>
              <a:t>silnie rosnące tworzy kulistą koronę, mrozoodporne, odporne na większość chorób. </a:t>
            </a:r>
            <a:endParaRPr lang="pl-PL" b="1" dirty="0" smtClean="0">
              <a:latin typeface="Calibri Light" panose="020F03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b="1" dirty="0" smtClean="0">
                <a:latin typeface="Calibri Light" panose="020F0302020204030204" pitchFamily="34" charset="0"/>
              </a:rPr>
              <a:t>Owoce </a:t>
            </a:r>
            <a:r>
              <a:rPr lang="pl-PL" b="1" dirty="0">
                <a:latin typeface="Calibri Light" panose="020F0302020204030204" pitchFamily="34" charset="0"/>
              </a:rPr>
              <a:t>średniej wielkości, okrągłe, zielone, o twardym, soczystym, słodkim miąższu. </a:t>
            </a:r>
            <a:endParaRPr lang="pl-PL" b="1" dirty="0" smtClean="0">
              <a:latin typeface="Calibri Light" panose="020F03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b="1" dirty="0" smtClean="0">
                <a:latin typeface="Calibri Light" panose="020F0302020204030204" pitchFamily="34" charset="0"/>
              </a:rPr>
              <a:t>Jest </a:t>
            </a:r>
            <a:r>
              <a:rPr lang="pl-PL" b="1" dirty="0">
                <a:latin typeface="Calibri Light" panose="020F0302020204030204" pitchFamily="34" charset="0"/>
              </a:rPr>
              <a:t>to odmiana deserowa, nie nadaje się na przetwory. </a:t>
            </a:r>
            <a:endParaRPr lang="pl-PL" b="1" dirty="0" smtClean="0">
              <a:latin typeface="Calibri Light" panose="020F03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b="1" dirty="0" smtClean="0">
                <a:latin typeface="Calibri Light" panose="020F0302020204030204" pitchFamily="34" charset="0"/>
              </a:rPr>
              <a:t>Owoce </a:t>
            </a:r>
            <a:r>
              <a:rPr lang="pl-PL" b="1" dirty="0">
                <a:latin typeface="Calibri Light" panose="020F0302020204030204" pitchFamily="34" charset="0"/>
              </a:rPr>
              <a:t>dojrzewają w październiku, mogą być przechowywane do grudnia</a:t>
            </a:r>
            <a:r>
              <a:rPr lang="pl-PL" dirty="0">
                <a:latin typeface="Calibri Light" panose="020F0302020204030204" pitchFamily="34" charset="0"/>
              </a:rPr>
              <a:t>.</a:t>
            </a:r>
          </a:p>
          <a:p>
            <a:r>
              <a:rPr lang="pl-PL" dirty="0"/>
              <a:t> </a:t>
            </a:r>
          </a:p>
        </p:txBody>
      </p:sp>
      <p:sp>
        <p:nvSpPr>
          <p:cNvPr id="4" name="Elipsa 3"/>
          <p:cNvSpPr/>
          <p:nvPr/>
        </p:nvSpPr>
        <p:spPr>
          <a:xfrm>
            <a:off x="8058912" y="694944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1419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7232" y="411479"/>
            <a:ext cx="5230368" cy="24384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3" name="Prostokąt 2"/>
          <p:cNvSpPr/>
          <p:nvPr/>
        </p:nvSpPr>
        <p:spPr>
          <a:xfrm>
            <a:off x="313842" y="1630679"/>
            <a:ext cx="8717964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b="1" i="1" u="sng" dirty="0"/>
              <a:t>Reneta Złota (Królowa Renet</a:t>
            </a:r>
            <a:r>
              <a:rPr lang="pl-PL" sz="2800" b="1" i="1" u="sng" dirty="0" smtClean="0"/>
              <a:t>)</a:t>
            </a:r>
          </a:p>
          <a:p>
            <a:pPr>
              <a:lnSpc>
                <a:spcPct val="150000"/>
              </a:lnSpc>
            </a:pPr>
            <a:endParaRPr lang="pl-PL" b="1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dirty="0" smtClean="0"/>
              <a:t>Odmiana </a:t>
            </a:r>
            <a:r>
              <a:rPr lang="pl-PL" dirty="0"/>
              <a:t>angielska. </a:t>
            </a:r>
            <a:endParaRPr lang="pl-PL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dirty="0" smtClean="0"/>
              <a:t>Drzewo </a:t>
            </a:r>
            <a:r>
              <a:rPr lang="pl-PL" dirty="0"/>
              <a:t>rośnie umiarkowanie silnie, tworzy początkowo kolumnową, później odwrotnie stożkowatą koronę. </a:t>
            </a:r>
            <a:endParaRPr lang="pl-PL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dirty="0" smtClean="0"/>
              <a:t>Owocuje </a:t>
            </a:r>
            <a:r>
              <a:rPr lang="pl-PL" dirty="0"/>
              <a:t>obficie, przemiennie. Odporne na choroby i średnio wytrzymałe na mróz. </a:t>
            </a:r>
            <a:endParaRPr lang="pl-PL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dirty="0" smtClean="0"/>
              <a:t>Owoce </a:t>
            </a:r>
            <a:r>
              <a:rPr lang="pl-PL" dirty="0"/>
              <a:t>średnie lub duże, kulisto stożkowate, skórka złoto-żółta pokryta pomarańczowo-czerwonym, marmurkowo-smużkowym </a:t>
            </a:r>
            <a:r>
              <a:rPr lang="pl-PL" dirty="0" smtClean="0"/>
              <a:t>rumieńcem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dirty="0" smtClean="0"/>
              <a:t> </a:t>
            </a:r>
            <a:r>
              <a:rPr lang="pl-PL" dirty="0"/>
              <a:t>Owoce zebrane w drugiej połowie września, można przechowywać do końca </a:t>
            </a:r>
            <a:r>
              <a:rPr lang="pl-PL" dirty="0" smtClean="0"/>
              <a:t>grudnia</a:t>
            </a:r>
            <a:endParaRPr lang="pl-PL" dirty="0"/>
          </a:p>
        </p:txBody>
      </p:sp>
      <p:sp>
        <p:nvSpPr>
          <p:cNvPr id="4" name="Trójkąt równoramienny 3"/>
          <p:cNvSpPr/>
          <p:nvPr/>
        </p:nvSpPr>
        <p:spPr>
          <a:xfrm>
            <a:off x="7559040" y="1584960"/>
            <a:ext cx="48768" cy="45719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489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90928">
            <a:off x="7287151" y="59052"/>
            <a:ext cx="4390901" cy="2628513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sp>
        <p:nvSpPr>
          <p:cNvPr id="3" name="Prostokąt 2"/>
          <p:cNvSpPr/>
          <p:nvPr/>
        </p:nvSpPr>
        <p:spPr>
          <a:xfrm>
            <a:off x="665903" y="1836463"/>
            <a:ext cx="8630292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b="1" i="1" u="sng" dirty="0" smtClean="0"/>
              <a:t>Kronselska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dirty="0" smtClean="0"/>
              <a:t>Odmiana </a:t>
            </a:r>
            <a:r>
              <a:rPr lang="pl-PL" dirty="0"/>
              <a:t>pochodzenia francuskiego, otrzymana w końcu XIX wieku. </a:t>
            </a:r>
            <a:endParaRPr lang="pl-PL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dirty="0" smtClean="0"/>
              <a:t>Drzewo </a:t>
            </a:r>
            <a:r>
              <a:rPr lang="pl-PL" dirty="0"/>
              <a:t>silnie rosnące, mrozoodporne, długowieczne, raczej odporne na choroby, czasem  może być porażane przez parcha jabłoni. </a:t>
            </a:r>
            <a:endParaRPr lang="pl-PL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dirty="0" smtClean="0"/>
              <a:t>Owoce </a:t>
            </a:r>
            <a:r>
              <a:rPr lang="pl-PL" dirty="0"/>
              <a:t>duże, woskowo-żółte, z lekkim, rozmytym, pomarańczowym rumieńcem, o kruchym, delikatnym, soczystym, aromatycznym, wybornym </a:t>
            </a:r>
            <a:r>
              <a:rPr lang="pl-PL" dirty="0" smtClean="0"/>
              <a:t>miąższu.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dirty="0" smtClean="0"/>
              <a:t>Owoce </a:t>
            </a:r>
            <a:r>
              <a:rPr lang="pl-PL" dirty="0"/>
              <a:t>dojrzewają pod koniec września, nadają się do bezpośredniego spożycia i na przetwory, mogą też być krótko przechowywane.</a:t>
            </a:r>
          </a:p>
        </p:txBody>
      </p:sp>
    </p:spTree>
    <p:extLst>
      <p:ext uri="{BB962C8B-B14F-4D97-AF65-F5344CB8AC3E}">
        <p14:creationId xmlns:p14="http://schemas.microsoft.com/office/powerpoint/2010/main" val="4132516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15736">
            <a:off x="7318762" y="333870"/>
            <a:ext cx="4345970" cy="28767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3" name="Prostokąt 2"/>
          <p:cNvSpPr/>
          <p:nvPr/>
        </p:nvSpPr>
        <p:spPr>
          <a:xfrm>
            <a:off x="468091" y="1472343"/>
            <a:ext cx="8804953" cy="4262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800" b="1" i="1" u="sng" dirty="0"/>
              <a:t>Malinowa </a:t>
            </a:r>
            <a:r>
              <a:rPr lang="pl-PL" sz="2800" b="1" i="1" u="sng" dirty="0" err="1" smtClean="0"/>
              <a:t>Oberlandzka</a:t>
            </a:r>
            <a:endParaRPr lang="pl-PL" sz="2800" b="1" i="1" u="sng" dirty="0" smtClean="0"/>
          </a:p>
          <a:p>
            <a:pPr>
              <a:lnSpc>
                <a:spcPct val="150000"/>
              </a:lnSpc>
            </a:pPr>
            <a:endParaRPr lang="pl-PL" b="1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dirty="0" smtClean="0"/>
              <a:t>Odmiana </a:t>
            </a:r>
            <a:r>
              <a:rPr lang="pl-PL" dirty="0"/>
              <a:t>holenderska. </a:t>
            </a:r>
            <a:endParaRPr lang="pl-PL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dirty="0" smtClean="0"/>
              <a:t>Drzewo </a:t>
            </a:r>
            <a:r>
              <a:rPr lang="pl-PL" dirty="0"/>
              <a:t>wolno rosnące, tworzy kulistą koronę</a:t>
            </a:r>
            <a:r>
              <a:rPr lang="pl-PL" dirty="0" smtClean="0"/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dirty="0" smtClean="0"/>
              <a:t> </a:t>
            </a:r>
            <a:r>
              <a:rPr lang="pl-PL" dirty="0"/>
              <a:t>Owoce duże, lub średniej wielkości, zwykle jajowate, często nieregularnego kształtu. </a:t>
            </a:r>
            <a:endParaRPr lang="pl-PL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dirty="0" smtClean="0"/>
              <a:t>Skórka </a:t>
            </a:r>
            <a:r>
              <a:rPr lang="pl-PL" dirty="0"/>
              <a:t>cienka, pokryta w całości karminowym rumieńcem, z odcieniem buraczkowym. </a:t>
            </a:r>
            <a:endParaRPr lang="pl-PL" dirty="0" smtClean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l-PL" dirty="0" smtClean="0"/>
              <a:t>Miąższ </a:t>
            </a:r>
            <a:r>
              <a:rPr lang="pl-PL" dirty="0"/>
              <a:t>biały, czasem zaróżowiony pod skórką, luźny, kruchy o watowatej konsystencji, lekko soczysty, smaczny, z malinowym posmakiem. </a:t>
            </a:r>
            <a:endParaRPr lang="pl-PL" dirty="0" smtClean="0"/>
          </a:p>
        </p:txBody>
      </p:sp>
    </p:spTree>
    <p:extLst>
      <p:ext uri="{BB962C8B-B14F-4D97-AF65-F5344CB8AC3E}">
        <p14:creationId xmlns:p14="http://schemas.microsoft.com/office/powerpoint/2010/main" val="744995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seta">
  <a:themeElements>
    <a:clrScheme name="Faseta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set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133</TotalTime>
  <Words>639</Words>
  <Application>Microsoft Office PowerPoint</Application>
  <PresentationFormat>Panoramiczny</PresentationFormat>
  <Paragraphs>79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8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21" baseType="lpstr">
      <vt:lpstr>Algerian</vt:lpstr>
      <vt:lpstr>Arial</vt:lpstr>
      <vt:lpstr>Calibri</vt:lpstr>
      <vt:lpstr>Calibri Light</vt:lpstr>
      <vt:lpstr>Times New Roman</vt:lpstr>
      <vt:lpstr>Trebuchet MS</vt:lpstr>
      <vt:lpstr>Wingdings</vt:lpstr>
      <vt:lpstr>Wingdings 3</vt:lpstr>
      <vt:lpstr>Faseta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ppe-user</dc:creator>
  <cp:lastModifiedBy>AGA</cp:lastModifiedBy>
  <cp:revision>17</cp:revision>
  <dcterms:created xsi:type="dcterms:W3CDTF">2023-02-25T21:51:49Z</dcterms:created>
  <dcterms:modified xsi:type="dcterms:W3CDTF">2023-03-09T09:40:37Z</dcterms:modified>
</cp:coreProperties>
</file>