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23"/>
  </p:notesMasterIdLst>
  <p:sldIdLst>
    <p:sldId id="256" r:id="rId2"/>
    <p:sldId id="257" r:id="rId3"/>
    <p:sldId id="258" r:id="rId4"/>
    <p:sldId id="284" r:id="rId5"/>
    <p:sldId id="283" r:id="rId6"/>
    <p:sldId id="285" r:id="rId7"/>
    <p:sldId id="260" r:id="rId8"/>
    <p:sldId id="261" r:id="rId9"/>
    <p:sldId id="273" r:id="rId10"/>
    <p:sldId id="265" r:id="rId11"/>
    <p:sldId id="266" r:id="rId12"/>
    <p:sldId id="276" r:id="rId13"/>
    <p:sldId id="277" r:id="rId14"/>
    <p:sldId id="268" r:id="rId15"/>
    <p:sldId id="267" r:id="rId16"/>
    <p:sldId id="270" r:id="rId17"/>
    <p:sldId id="282" r:id="rId18"/>
    <p:sldId id="278" r:id="rId19"/>
    <p:sldId id="279" r:id="rId20"/>
    <p:sldId id="280" r:id="rId21"/>
    <p:sldId id="27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8" autoAdjust="0"/>
    <p:restoredTop sz="94625" autoAdjust="0"/>
  </p:normalViewPr>
  <p:slideViewPr>
    <p:cSldViewPr snapToGrid="0">
      <p:cViewPr varScale="1">
        <p:scale>
          <a:sx n="70" d="100"/>
          <a:sy n="70" d="100"/>
        </p:scale>
        <p:origin x="5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15E6-1EA4-45A3-8C0F-80CF01271EB2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6E459-4150-49A3-A863-208898E0C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1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E459-4150-49A3-A863-208898E0CD9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30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01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190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602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70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00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801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112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10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03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4541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583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BFABA1-9E0A-4CC3-B0C4-6F0EE6D8DF0A}" type="datetimeFigureOut">
              <a:rPr lang="pl-PL" smtClean="0"/>
              <a:t>05.04.2021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BA9D49-2DC8-4EFC-BB16-F1E7E793C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Zborów</a:t>
            </a: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historia, ciekawostki, atrakcje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78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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8748" y="1358485"/>
            <a:ext cx="10515600" cy="46613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Z okresu świetności gospodarczej i politycznej tej miejscowości pozostało do dziś kilka cennych zabytków. Do nich należą: dawny pałac, gorzelnia z VIII wieku, spichlerz dworski z końca VIII wieku i brama wjazdowa.</a:t>
            </a:r>
          </a:p>
          <a:p>
            <a:pPr marL="0" indent="0">
              <a:buNone/>
            </a:pPr>
            <a:endParaRPr lang="pl-PL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Zborów był do 1954 r. siedzibą gminy </a:t>
            </a:r>
            <a:r>
              <a:rPr lang="pl-PL" sz="8000" dirty="0">
                <a:latin typeface="Comic Sans MS" panose="030F0702030302020204" pitchFamily="66" charset="0"/>
              </a:rPr>
              <a:t>Zborów.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Osoby </a:t>
            </a:r>
            <a:r>
              <a:rPr lang="pl-PL" sz="8000" dirty="0">
                <a:latin typeface="Comic Sans MS" panose="030F0702030302020204" pitchFamily="66" charset="0"/>
              </a:rPr>
              <a:t>związane ze </a:t>
            </a:r>
            <a:r>
              <a:rPr lang="pl-PL" sz="8000" dirty="0" err="1">
                <a:latin typeface="Comic Sans MS" panose="030F0702030302020204" pitchFamily="66" charset="0"/>
              </a:rPr>
              <a:t>Zborowem</a:t>
            </a:r>
            <a:endParaRPr lang="pl-PL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Kazimierz </a:t>
            </a:r>
            <a:r>
              <a:rPr lang="pl-PL" sz="8000" dirty="0" smtClean="0">
                <a:latin typeface="Comic Sans MS" panose="030F0702030302020204" pitchFamily="66" charset="0"/>
              </a:rPr>
              <a:t>Galus </a:t>
            </a:r>
            <a:r>
              <a:rPr lang="pl-PL" sz="8000" dirty="0">
                <a:latin typeface="Comic Sans MS" panose="030F0702030302020204" pitchFamily="66" charset="0"/>
              </a:rPr>
              <a:t>– polski działacz ludowy, żołnierz Batalionów </a:t>
            </a:r>
            <a:r>
              <a:rPr lang="pl-PL" sz="8000" dirty="0" smtClean="0">
                <a:latin typeface="Comic Sans MS" panose="030F0702030302020204" pitchFamily="66" charset="0"/>
              </a:rPr>
              <a:t>Chłopskich.</a:t>
            </a:r>
          </a:p>
          <a:p>
            <a:pPr marL="0" indent="0">
              <a:buNone/>
            </a:pPr>
            <a:endParaRPr lang="pl-PL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Zabytkowe figury: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-Figura Męki Pańskiej z XVII w.,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-Figura Jezusa Frasobliwego  z 1790 r. i ok. 1858r.,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-Figura Jezusa Ukrzyżowanego z 1865 r.</a:t>
            </a:r>
          </a:p>
          <a:p>
            <a:pPr marL="0" indent="0" algn="ctr">
              <a:buNone/>
            </a:pPr>
            <a:r>
              <a:rPr lang="pl-PL" sz="16000" dirty="0" smtClean="0">
                <a:sym typeface="Wingdings" panose="05000000000000000000" pitchFamily="2" charset="2"/>
              </a:rPr>
              <a:t></a:t>
            </a:r>
            <a:endParaRPr lang="pl-PL" sz="160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146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nalezione obrazy dla zapytania: Zborów, Świętokrzyskie zabytki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28000" y="2052000"/>
            <a:ext cx="5436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052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436105"/>
            <a:ext cx="4351713" cy="326690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0849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2103438"/>
            <a:ext cx="5244235" cy="3932237"/>
          </a:xfrm>
        </p:spPr>
      </p:pic>
    </p:spTree>
    <p:extLst>
      <p:ext uri="{BB962C8B-B14F-4D97-AF65-F5344CB8AC3E}">
        <p14:creationId xmlns:p14="http://schemas.microsoft.com/office/powerpoint/2010/main" val="3482516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64972"/>
            <a:ext cx="4659086" cy="3037114"/>
          </a:xfrm>
        </p:spPr>
      </p:pic>
    </p:spTree>
    <p:extLst>
      <p:ext uri="{BB962C8B-B14F-4D97-AF65-F5344CB8AC3E}">
        <p14:creationId xmlns:p14="http://schemas.microsoft.com/office/powerpoint/2010/main" val="2241128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193131"/>
            <a:ext cx="5715000" cy="3752850"/>
          </a:xfrm>
        </p:spPr>
      </p:pic>
    </p:spTree>
    <p:extLst>
      <p:ext uri="{BB962C8B-B14F-4D97-AF65-F5344CB8AC3E}">
        <p14:creationId xmlns:p14="http://schemas.microsoft.com/office/powerpoint/2010/main" val="3137344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881" y="2103438"/>
            <a:ext cx="2948238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2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2103438"/>
            <a:ext cx="5244235" cy="3932237"/>
          </a:xfrm>
        </p:spPr>
      </p:pic>
    </p:spTree>
    <p:extLst>
      <p:ext uri="{BB962C8B-B14F-4D97-AF65-F5344CB8AC3E}">
        <p14:creationId xmlns:p14="http://schemas.microsoft.com/office/powerpoint/2010/main" val="295176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2103438"/>
            <a:ext cx="5244235" cy="3932237"/>
          </a:xfrm>
        </p:spPr>
      </p:pic>
    </p:spTree>
    <p:extLst>
      <p:ext uri="{BB962C8B-B14F-4D97-AF65-F5344CB8AC3E}">
        <p14:creationId xmlns:p14="http://schemas.microsoft.com/office/powerpoint/2010/main" val="2335910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436105"/>
            <a:ext cx="4351713" cy="3266902"/>
          </a:xfrm>
          <a:scene3d>
            <a:camera prst="orthographicFront">
              <a:rot lat="30000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56035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48343"/>
            <a:ext cx="10058400" cy="1665851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ym typeface="Wingdings" panose="05000000000000000000" pitchFamily="2" charset="2"/>
              </a:rPr>
              <a:t>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5001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Nazwa Zborów pochodzi prawdopodobnie od borów, że z borów wieś wyszła.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Zborów </a:t>
            </a:r>
            <a:r>
              <a:rPr lang="pl-PL" sz="2000" dirty="0">
                <a:latin typeface="Comic Sans MS" panose="030F0702030302020204" pitchFamily="66" charset="0"/>
              </a:rPr>
              <a:t>leży </a:t>
            </a:r>
            <a:r>
              <a:rPr lang="pl-PL" sz="2000" dirty="0" smtClean="0">
                <a:latin typeface="Comic Sans MS" panose="030F0702030302020204" pitchFamily="66" charset="0"/>
              </a:rPr>
              <a:t>u stóp </a:t>
            </a:r>
            <a:r>
              <a:rPr lang="pl-PL" sz="2000" dirty="0" err="1" smtClean="0">
                <a:latin typeface="Comic Sans MS" panose="030F0702030302020204" pitchFamily="66" charset="0"/>
              </a:rPr>
              <a:t>Magierowskiej</a:t>
            </a:r>
            <a:r>
              <a:rPr lang="pl-PL" sz="2000" dirty="0" smtClean="0">
                <a:latin typeface="Comic Sans MS" panose="030F0702030302020204" pitchFamily="66" charset="0"/>
              </a:rPr>
              <a:t> Góry, przy </a:t>
            </a:r>
            <a:r>
              <a:rPr lang="pl-PL" sz="2000" dirty="0">
                <a:latin typeface="Comic Sans MS" panose="030F0702030302020204" pitchFamily="66" charset="0"/>
              </a:rPr>
              <a:t>starym trakcie łączącym Nowy Korczyn ze  Stopnicą, a dalej przez Szydłów i Raków prowadzącym ku opactwu na Świętym Krzyżu, do którego wieś w średniowieczu należała. </a:t>
            </a:r>
            <a:endParaRPr lang="pl-PL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2000" dirty="0">
                <a:latin typeface="Comic Sans MS" panose="030F0702030302020204" pitchFamily="66" charset="0"/>
              </a:rPr>
              <a:t>We wczesnym średniowieczu Zborów stanowił włość Wojsława </a:t>
            </a:r>
            <a:r>
              <a:rPr lang="pl-PL" sz="2000" dirty="0" err="1">
                <a:latin typeface="Comic Sans MS" panose="030F0702030302020204" pitchFamily="66" charset="0"/>
              </a:rPr>
              <a:t>Przywały</a:t>
            </a:r>
            <a:r>
              <a:rPr lang="pl-PL" sz="2000" dirty="0">
                <a:latin typeface="Comic Sans MS" panose="030F0702030302020204" pitchFamily="66" charset="0"/>
              </a:rPr>
              <a:t>, wychowawcy księcia sandomierskiego, Bolesława Krzywoustego. W latach 20-30.XIIIw. </a:t>
            </a:r>
            <a:r>
              <a:rPr lang="pl-PL" sz="2000" dirty="0" err="1">
                <a:latin typeface="Comic Sans MS" panose="030F0702030302020204" pitchFamily="66" charset="0"/>
              </a:rPr>
              <a:t>Zborowem</a:t>
            </a:r>
            <a:r>
              <a:rPr lang="pl-PL" sz="2000" dirty="0">
                <a:latin typeface="Comic Sans MS" panose="030F0702030302020204" pitchFamily="66" charset="0"/>
              </a:rPr>
              <a:t> zainteresowali się przedstawiciele rodu Jastrzębców, w tym biskup krakowski, Wojciech Jastrzębiec. </a:t>
            </a:r>
            <a:endParaRPr lang="pl-PL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 </a:t>
            </a:r>
            <a:r>
              <a:rPr lang="pl-PL" sz="2000" dirty="0">
                <a:latin typeface="Comic Sans MS" panose="030F0702030302020204" pitchFamily="66" charset="0"/>
              </a:rPr>
              <a:t>roku 1339 świętokrzyski opat Jan przekazał wieś </a:t>
            </a:r>
            <a:r>
              <a:rPr lang="pl-PL" sz="2000" dirty="0" err="1">
                <a:latin typeface="Comic Sans MS" panose="030F0702030302020204" pitchFamily="66" charset="0"/>
              </a:rPr>
              <a:t>Przybkowi</a:t>
            </a:r>
            <a:r>
              <a:rPr lang="pl-PL" sz="2000" dirty="0">
                <a:latin typeface="Comic Sans MS" panose="030F0702030302020204" pitchFamily="66" charset="0"/>
              </a:rPr>
              <a:t> (lub Przybysławowi), zwanemu Kanią, podsędkowi krakowskiemu, w zamian za Rzepin, Żerniki i Opatkowice. 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 </a:t>
            </a:r>
            <a:r>
              <a:rPr lang="pl-PL" sz="2000" dirty="0">
                <a:latin typeface="Comic Sans MS" panose="030F0702030302020204" pitchFamily="66" charset="0"/>
              </a:rPr>
              <a:t>Liber </a:t>
            </a:r>
            <a:r>
              <a:rPr lang="pl-PL" sz="2000" dirty="0" err="1">
                <a:latin typeface="Comic Sans MS" panose="030F0702030302020204" pitchFamily="66" charset="0"/>
              </a:rPr>
              <a:t>beneficiorum</a:t>
            </a:r>
            <a:r>
              <a:rPr lang="pl-PL" sz="2000" dirty="0">
                <a:latin typeface="Comic Sans MS" panose="030F0702030302020204" pitchFamily="66" charset="0"/>
              </a:rPr>
              <a:t> Jan Długosz opisał  Zborów jako „</a:t>
            </a:r>
            <a:r>
              <a:rPr lang="pl-PL" sz="2000" i="1" dirty="0" err="1">
                <a:latin typeface="Comic Sans MS" panose="030F0702030302020204" pitchFamily="66" charset="0"/>
              </a:rPr>
              <a:t>praedium</a:t>
            </a:r>
            <a:r>
              <a:rPr lang="pl-PL" sz="2000" i="1" dirty="0">
                <a:latin typeface="Comic Sans MS" panose="030F0702030302020204" pitchFamily="66" charset="0"/>
              </a:rPr>
              <a:t> unicum </a:t>
            </a:r>
            <a:r>
              <a:rPr lang="pl-PL" sz="2000" i="1" dirty="0" err="1">
                <a:latin typeface="Comic Sans MS" panose="030F0702030302020204" pitchFamily="66" charset="0"/>
              </a:rPr>
              <a:t>militare</a:t>
            </a:r>
            <a:r>
              <a:rPr lang="pl-PL" sz="2000" dirty="0">
                <a:latin typeface="Comic Sans MS" panose="030F0702030302020204" pitchFamily="66" charset="0"/>
              </a:rPr>
              <a:t>”. </a:t>
            </a:r>
            <a:r>
              <a:rPr lang="pl-PL" sz="2000" dirty="0" smtClean="0">
                <a:latin typeface="Comic Sans MS" panose="030F0702030302020204" pitchFamily="66" charset="0"/>
              </a:rPr>
              <a:t>Z </a:t>
            </a:r>
            <a:r>
              <a:rPr lang="pl-PL" sz="2000" dirty="0">
                <a:latin typeface="Comic Sans MS" panose="030F0702030302020204" pitchFamily="66" charset="0"/>
              </a:rPr>
              <a:t>rycerskiego folwarku Zborowscy płacili dziesięcinę wartości 2 grzywien </a:t>
            </a:r>
            <a:r>
              <a:rPr lang="pl-PL" sz="2000" dirty="0" smtClean="0">
                <a:latin typeface="Comic Sans MS" panose="030F0702030302020204" pitchFamily="66" charset="0"/>
              </a:rPr>
              <a:t>plebanowi w </a:t>
            </a:r>
            <a:r>
              <a:rPr lang="pl-PL" sz="2000" dirty="0">
                <a:latin typeface="Comic Sans MS" panose="030F0702030302020204" pitchFamily="66" charset="0"/>
              </a:rPr>
              <a:t>Solcu, zaś 7 grzywien dawano kościołowi </a:t>
            </a:r>
            <a:r>
              <a:rPr lang="pl-PL" sz="2000" dirty="0" smtClean="0">
                <a:latin typeface="Comic Sans MS" panose="030F0702030302020204" pitchFamily="66" charset="0"/>
              </a:rPr>
              <a:t>w Gorzycach.</a:t>
            </a:r>
          </a:p>
          <a:p>
            <a:pPr marL="0" indent="0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                                                                                             </a:t>
            </a:r>
            <a:r>
              <a:rPr lang="pl-PL" sz="4000" dirty="0" smtClean="0">
                <a:sym typeface="Wingdings" panose="05000000000000000000" pitchFamily="2" charset="2"/>
              </a:rPr>
              <a:t></a:t>
            </a:r>
            <a:endParaRPr lang="pl-PL" sz="4000" dirty="0" smtClean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70106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436105"/>
            <a:ext cx="4351713" cy="326690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0486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Comic Sans MS" panose="030F0702030302020204" pitchFamily="66" charset="0"/>
              </a:rPr>
              <a:t>Materiały do prezentacji przygotowali: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sz="2600" dirty="0" smtClean="0">
                <a:latin typeface="Comic Sans MS" panose="030F0702030302020204" pitchFamily="66" charset="0"/>
              </a:rPr>
              <a:t>Natalia Kliś kl. VIII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Filip </a:t>
            </a:r>
            <a:r>
              <a:rPr lang="pl-PL" sz="2600" dirty="0">
                <a:latin typeface="Comic Sans MS" panose="030F0702030302020204" pitchFamily="66" charset="0"/>
              </a:rPr>
              <a:t>Mucha kl. VI</a:t>
            </a:r>
          </a:p>
          <a:p>
            <a:r>
              <a:rPr lang="pl-PL" sz="2600" dirty="0">
                <a:latin typeface="Comic Sans MS" panose="030F0702030302020204" pitchFamily="66" charset="0"/>
              </a:rPr>
              <a:t>Julia Mucha kl.VI</a:t>
            </a:r>
          </a:p>
          <a:p>
            <a:r>
              <a:rPr lang="pl-PL" sz="2600" dirty="0">
                <a:latin typeface="Comic Sans MS" panose="030F0702030302020204" pitchFamily="66" charset="0"/>
              </a:rPr>
              <a:t>Marlena </a:t>
            </a:r>
            <a:r>
              <a:rPr lang="pl-PL" sz="2600" dirty="0" err="1">
                <a:latin typeface="Comic Sans MS" panose="030F0702030302020204" pitchFamily="66" charset="0"/>
              </a:rPr>
              <a:t>Staworzyńska</a:t>
            </a:r>
            <a:r>
              <a:rPr lang="pl-PL" sz="2600" dirty="0">
                <a:latin typeface="Comic Sans MS" panose="030F0702030302020204" pitchFamily="66" charset="0"/>
              </a:rPr>
              <a:t> </a:t>
            </a:r>
            <a:r>
              <a:rPr lang="pl-PL" sz="2600" dirty="0" smtClean="0">
                <a:latin typeface="Comic Sans MS" panose="030F0702030302020204" pitchFamily="66" charset="0"/>
              </a:rPr>
              <a:t>kl.VI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Lena Sapa kl. V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Lena Musiał kl. V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Kacper Warzecha kl. V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Jakub Bojdo kl. V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Lena Kulczyk kl. V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Wiktoria Mularczyk kl. IV</a:t>
            </a:r>
          </a:p>
          <a:p>
            <a:r>
              <a:rPr lang="pl-PL" sz="2600" dirty="0" smtClean="0">
                <a:latin typeface="Comic Sans MS" panose="030F0702030302020204" pitchFamily="66" charset="0"/>
              </a:rPr>
              <a:t>Maciej Nalepa kl. IV</a:t>
            </a:r>
            <a:endParaRPr lang="pl-PL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4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7930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ym typeface="Wingdings" panose="05000000000000000000" pitchFamily="2" charset="2"/>
              </a:rPr>
              <a:t>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183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 </a:t>
            </a:r>
            <a:r>
              <a:rPr lang="pl-PL" sz="2000" dirty="0">
                <a:latin typeface="Comic Sans MS" panose="030F0702030302020204" pitchFamily="66" charset="0"/>
              </a:rPr>
              <a:t>roku 1361 wieś dzierżyli bracia Piotr i Wiktor, od roku 1386 Marcisz a potem Piotr Zborowscy, pieczętujący się Jastrzębcem. Od Zborowa, stanowiącego gniazdo tej gałęzi rodu Jastrzębców (pochodzącej od Ścibora, łęczyckiego wojewody), przybrali oni nazwisko  Zborowskich</a:t>
            </a:r>
            <a:r>
              <a:rPr lang="pl-PL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 latach 1386-1416 ze Zborowa pisał się Marcin herbu Jastrzębiec, burgrabia krakowski. 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 </a:t>
            </a:r>
            <a:r>
              <a:rPr lang="pl-PL" sz="2000" dirty="0">
                <a:latin typeface="Comic Sans MS" panose="030F0702030302020204" pitchFamily="66" charset="0"/>
              </a:rPr>
              <a:t>latach 1470-1480 dziedzicem Zborowa wykazany został Piotr Zborowski </a:t>
            </a:r>
            <a:r>
              <a:rPr lang="pl-PL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err="1" smtClean="0">
                <a:latin typeface="Comic Sans MS" panose="030F0702030302020204" pitchFamily="66" charset="0"/>
              </a:rPr>
              <a:t>h.Jastrzębiec</a:t>
            </a:r>
            <a:r>
              <a:rPr lang="pl-PL" sz="2000" dirty="0">
                <a:latin typeface="Comic Sans MS" panose="030F0702030302020204" pitchFamily="66" charset="0"/>
              </a:rPr>
              <a:t>. We wsi wymienione są łany kmiece, karczmy, </a:t>
            </a:r>
            <a:r>
              <a:rPr lang="pl-PL" sz="2000" dirty="0" smtClean="0">
                <a:latin typeface="Comic Sans MS" panose="030F0702030302020204" pitchFamily="66" charset="0"/>
              </a:rPr>
              <a:t>zagrody, </a:t>
            </a:r>
            <a:r>
              <a:rPr lang="pl-PL" sz="2000" dirty="0">
                <a:latin typeface="Comic Sans MS" panose="030F0702030302020204" pitchFamily="66" charset="0"/>
              </a:rPr>
              <a:t>z którego ról dziesięcina oddawana była kościołowi w Solcu o wartości dwóch </a:t>
            </a:r>
            <a:r>
              <a:rPr lang="pl-PL" sz="2000" dirty="0" smtClean="0">
                <a:latin typeface="Comic Sans MS" panose="030F0702030302020204" pitchFamily="66" charset="0"/>
              </a:rPr>
              <a:t>grzywien.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W XV </a:t>
            </a:r>
            <a:r>
              <a:rPr lang="pl-PL" sz="2000" dirty="0" smtClean="0">
                <a:latin typeface="Comic Sans MS" panose="030F0702030302020204" pitchFamily="66" charset="0"/>
              </a:rPr>
              <a:t>wieku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pałac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w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err="1" smtClean="0">
                <a:latin typeface="Comic Sans MS" panose="030F0702030302020204" pitchFamily="66" charset="0"/>
              </a:rPr>
              <a:t>Zborowie</a:t>
            </a:r>
            <a:r>
              <a:rPr lang="pl-PL" sz="2000" dirty="0" smtClean="0">
                <a:latin typeface="Comic Sans MS" panose="030F0702030302020204" pitchFamily="66" charset="0"/>
              </a:rPr>
              <a:t> był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siedzibą potężnego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rodu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Zborowskich</a:t>
            </a:r>
            <a:r>
              <a:rPr lang="en-US" sz="2000" dirty="0" smtClean="0">
                <a:latin typeface="Comic Sans MS" panose="030F0702030302020204" pitchFamily="66" charset="0"/>
              </a:rPr>
              <a:t>. </a:t>
            </a:r>
            <a:r>
              <a:rPr lang="pl-PL" sz="2000" dirty="0" smtClean="0">
                <a:latin typeface="Comic Sans MS" panose="030F0702030302020204" pitchFamily="66" charset="0"/>
              </a:rPr>
              <a:t>Najbardziej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znany</a:t>
            </a:r>
            <a:r>
              <a:rPr lang="en-US" sz="2000" dirty="0">
                <a:latin typeface="Comic Sans MS" panose="030F0702030302020204" pitchFamily="66" charset="0"/>
              </a:rPr>
              <a:t> </a:t>
            </a:r>
            <a:r>
              <a:rPr lang="en-US" sz="2000" dirty="0" smtClean="0">
                <a:latin typeface="Comic Sans MS" panose="030F0702030302020204" pitchFamily="66" charset="0"/>
              </a:rPr>
              <a:t>z </a:t>
            </a:r>
            <a:r>
              <a:rPr lang="pl-PL" sz="2000" dirty="0" smtClean="0">
                <a:latin typeface="Comic Sans MS" panose="030F0702030302020204" pitchFamily="66" charset="0"/>
              </a:rPr>
              <a:t>rodu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- Samuel, </a:t>
            </a:r>
            <a:r>
              <a:rPr lang="en-US" sz="2000" dirty="0" smtClean="0">
                <a:latin typeface="Comic Sans MS" panose="030F0702030302020204" pitchFamily="66" charset="0"/>
              </a:rPr>
              <a:t>to </a:t>
            </a:r>
            <a:r>
              <a:rPr lang="pl-PL" sz="2000" dirty="0" smtClean="0">
                <a:latin typeface="Comic Sans MS" panose="030F0702030302020204" pitchFamily="66" charset="0"/>
              </a:rPr>
              <a:t>podobno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jeden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z </a:t>
            </a:r>
            <a:r>
              <a:rPr lang="pl-PL" sz="2000" dirty="0" smtClean="0">
                <a:latin typeface="Comic Sans MS" panose="030F0702030302020204" pitchFamily="66" charset="0"/>
              </a:rPr>
              <a:t>największych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awanturników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I </a:t>
            </a:r>
            <a:r>
              <a:rPr lang="pl-PL" sz="2000" dirty="0" smtClean="0">
                <a:latin typeface="Comic Sans MS" panose="030F0702030302020204" pitchFamily="66" charset="0"/>
              </a:rPr>
              <a:t>Rzeczypospolitej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  <a:r>
              <a:rPr lang="pl-PL" sz="2000" dirty="0" smtClean="0">
                <a:latin typeface="Comic Sans MS" panose="030F0702030302020204" pitchFamily="66" charset="0"/>
              </a:rPr>
              <a:t> Za zabójstwo kasztelana Wapowskiego skazany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został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najpierw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na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banicję. Potem samodzielnie prowadził politykę zagraniczną ( układy z Moskwą, wyprawa przeciw Turcji) niepokrywającą się z polską racją stanu. </a:t>
            </a:r>
          </a:p>
          <a:p>
            <a:pPr marL="0" indent="0" algn="ctr">
              <a:buNone/>
            </a:pPr>
            <a:r>
              <a:rPr lang="pl-PL" sz="4400" dirty="0" smtClean="0">
                <a:latin typeface="+mj-lt"/>
                <a:sym typeface="Wingdings" panose="05000000000000000000" pitchFamily="2" charset="2"/>
              </a:rPr>
              <a:t></a:t>
            </a:r>
            <a:endParaRPr lang="pl-PL" sz="4400" dirty="0">
              <a:latin typeface="+mj-lt"/>
            </a:endParaRPr>
          </a:p>
          <a:p>
            <a:pPr marL="0" indent="0">
              <a:buNone/>
            </a:pPr>
            <a:endParaRPr lang="pl-PL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0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2721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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45828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Wraz z bratem Krzysztofem podobno spiskował też przeciwko Stefanowi Batoremu, za co w 1584 roku został pojmany i ścięty (dla wykonania egzekucji wykorzystano wcześniejszy wyrok). Zborowski został ponoć pochowany w rodzinnej wsi. 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Jego b</a:t>
            </a:r>
            <a:r>
              <a:rPr lang="en-US" sz="8000" dirty="0" smtClean="0">
                <a:latin typeface="Comic Sans MS" panose="030F0702030302020204" pitchFamily="66" charset="0"/>
              </a:rPr>
              <a:t>rat Andrzej</a:t>
            </a:r>
            <a:r>
              <a:rPr lang="pl-PL" sz="8000" dirty="0" smtClean="0">
                <a:latin typeface="Comic Sans MS" panose="030F0702030302020204" pitchFamily="66" charset="0"/>
              </a:rPr>
              <a:t>, właściciel Zborowa w drugiej połowie</a:t>
            </a:r>
            <a:r>
              <a:rPr lang="en-US" sz="8000" dirty="0" smtClean="0">
                <a:latin typeface="Comic Sans MS" panose="030F0702030302020204" pitchFamily="66" charset="0"/>
              </a:rPr>
              <a:t> XVI</a:t>
            </a:r>
            <a:r>
              <a:rPr lang="pl-PL" sz="8000" dirty="0" smtClean="0">
                <a:latin typeface="Comic Sans MS" panose="030F0702030302020204" pitchFamily="66" charset="0"/>
              </a:rPr>
              <a:t> wieku</a:t>
            </a:r>
            <a:r>
              <a:rPr lang="en-US" sz="8000" dirty="0" smtClean="0">
                <a:latin typeface="Comic Sans MS" panose="030F0702030302020204" pitchFamily="66" charset="0"/>
              </a:rPr>
              <a:t>, </a:t>
            </a:r>
            <a:r>
              <a:rPr lang="pl-PL" sz="8000" dirty="0" smtClean="0">
                <a:latin typeface="Comic Sans MS" panose="030F0702030302020204" pitchFamily="66" charset="0"/>
              </a:rPr>
              <a:t>też</a:t>
            </a:r>
            <a:r>
              <a:rPr lang="en-US" sz="8000" dirty="0" smtClean="0">
                <a:latin typeface="Comic Sans MS" panose="030F0702030302020204" pitchFamily="66" charset="0"/>
              </a:rPr>
              <a:t> do </a:t>
            </a:r>
            <a:r>
              <a:rPr lang="pl-PL" sz="8000" dirty="0" smtClean="0">
                <a:latin typeface="Comic Sans MS" panose="030F0702030302020204" pitchFamily="66" charset="0"/>
              </a:rPr>
              <a:t>spokojnych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nie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należał</a:t>
            </a:r>
            <a:r>
              <a:rPr lang="en-US" sz="8000" dirty="0" smtClean="0">
                <a:latin typeface="Comic Sans MS" panose="030F0702030302020204" pitchFamily="66" charset="0"/>
              </a:rPr>
              <a:t>. </a:t>
            </a:r>
            <a:r>
              <a:rPr lang="pl-PL" sz="8000" dirty="0" smtClean="0">
                <a:latin typeface="Comic Sans MS" panose="030F0702030302020204" pitchFamily="66" charset="0"/>
              </a:rPr>
              <a:t>Toczył spór z kasztelanem sandomierskim Stanisławem Tarnowskim.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Gdy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król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oddał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Tarnowskiemu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starostwo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stopnickie</a:t>
            </a:r>
            <a:r>
              <a:rPr lang="en-US" sz="8000" dirty="0" smtClean="0">
                <a:latin typeface="Comic Sans MS" panose="030F0702030302020204" pitchFamily="66" charset="0"/>
              </a:rPr>
              <a:t>, </a:t>
            </a:r>
            <a:r>
              <a:rPr lang="pl-PL" sz="8000" dirty="0" smtClean="0">
                <a:latin typeface="Comic Sans MS" panose="030F0702030302020204" pitchFamily="66" charset="0"/>
              </a:rPr>
              <a:t>które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wcześniej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należało</a:t>
            </a:r>
            <a:r>
              <a:rPr lang="en-US" sz="8000" dirty="0" smtClean="0">
                <a:latin typeface="Comic Sans MS" panose="030F0702030302020204" pitchFamily="66" charset="0"/>
              </a:rPr>
              <a:t> do </a:t>
            </a:r>
            <a:r>
              <a:rPr lang="pl-PL" sz="8000" dirty="0" smtClean="0">
                <a:latin typeface="Comic Sans MS" panose="030F0702030302020204" pitchFamily="66" charset="0"/>
              </a:rPr>
              <a:t>Zborowskich</a:t>
            </a:r>
            <a:r>
              <a:rPr lang="en-US" sz="8000" dirty="0" smtClean="0">
                <a:latin typeface="Comic Sans MS" panose="030F0702030302020204" pitchFamily="66" charset="0"/>
              </a:rPr>
              <a:t>, </a:t>
            </a:r>
            <a:r>
              <a:rPr lang="pl-PL" sz="8000" dirty="0" smtClean="0">
                <a:latin typeface="Comic Sans MS" panose="030F0702030302020204" pitchFamily="66" charset="0"/>
              </a:rPr>
              <a:t>najechał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na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Stopnicę </a:t>
            </a:r>
            <a:r>
              <a:rPr lang="en-US" sz="8000" dirty="0" err="1" smtClean="0">
                <a:latin typeface="Comic Sans MS" panose="030F0702030302020204" pitchFamily="66" charset="0"/>
              </a:rPr>
              <a:t>i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wziął</a:t>
            </a:r>
            <a:r>
              <a:rPr lang="en-US" sz="8000" dirty="0" smtClean="0">
                <a:latin typeface="Comic Sans MS" panose="030F0702030302020204" pitchFamily="66" charset="0"/>
              </a:rPr>
              <a:t> w </a:t>
            </a:r>
            <a:r>
              <a:rPr lang="pl-PL" sz="8000" dirty="0" smtClean="0">
                <a:latin typeface="Comic Sans MS" panose="030F0702030302020204" pitchFamily="66" charset="0"/>
              </a:rPr>
              <a:t>niewolę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kasztelana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wraz</a:t>
            </a:r>
            <a:r>
              <a:rPr lang="en-US" sz="8000" dirty="0" smtClean="0">
                <a:latin typeface="Comic Sans MS" panose="030F0702030302020204" pitchFamily="66" charset="0"/>
              </a:rPr>
              <a:t> z </a:t>
            </a:r>
            <a:r>
              <a:rPr lang="pl-PL" sz="8000" dirty="0" smtClean="0">
                <a:latin typeface="Comic Sans MS" panose="030F0702030302020204" pitchFamily="66" charset="0"/>
              </a:rPr>
              <a:t>żoną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i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dziećmi.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Legenda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głosi</a:t>
            </a:r>
            <a:r>
              <a:rPr lang="en-US" sz="8000" dirty="0" smtClean="0">
                <a:latin typeface="Comic Sans MS" panose="030F0702030302020204" pitchFamily="66" charset="0"/>
              </a:rPr>
              <a:t>, </a:t>
            </a:r>
            <a:r>
              <a:rPr lang="pl-PL" sz="8000" dirty="0" smtClean="0">
                <a:latin typeface="Comic Sans MS" panose="030F0702030302020204" pitchFamily="66" charset="0"/>
              </a:rPr>
              <a:t>że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bracia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Zborowscy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mieli</a:t>
            </a:r>
            <a:r>
              <a:rPr lang="en-US" sz="8000" dirty="0" smtClean="0">
                <a:latin typeface="Comic Sans MS" panose="030F0702030302020204" pitchFamily="66" charset="0"/>
              </a:rPr>
              <a:t> w </a:t>
            </a:r>
            <a:r>
              <a:rPr lang="pl-PL" sz="8000" dirty="0" err="1" smtClean="0">
                <a:latin typeface="Comic Sans MS" panose="030F0702030302020204" pitchFamily="66" charset="0"/>
              </a:rPr>
              <a:t>Zborowie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dwa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pałace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stojące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naprzeciw i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strzelali</a:t>
            </a:r>
            <a:r>
              <a:rPr lang="en-US" sz="8000" dirty="0" smtClean="0">
                <a:latin typeface="Comic Sans MS" panose="030F0702030302020204" pitchFamily="66" charset="0"/>
              </a:rPr>
              <a:t> z </a:t>
            </a:r>
            <a:r>
              <a:rPr lang="pl-PL" sz="8000" dirty="0" smtClean="0">
                <a:latin typeface="Comic Sans MS" panose="030F0702030302020204" pitchFamily="66" charset="0"/>
              </a:rPr>
              <a:t>nich </a:t>
            </a:r>
            <a:r>
              <a:rPr lang="en-US" sz="8000" dirty="0" smtClean="0">
                <a:latin typeface="Comic Sans MS" panose="030F0702030302020204" pitchFamily="66" charset="0"/>
              </a:rPr>
              <a:t>do </a:t>
            </a:r>
            <a:r>
              <a:rPr lang="pl-PL" sz="8000" dirty="0" smtClean="0">
                <a:latin typeface="Comic Sans MS" panose="030F0702030302020204" pitchFamily="66" charset="0"/>
              </a:rPr>
              <a:t>siebie</a:t>
            </a:r>
            <a:r>
              <a:rPr lang="en-US" sz="8000" dirty="0" smtClean="0">
                <a:latin typeface="Comic Sans MS" panose="030F0702030302020204" pitchFamily="66" charset="0"/>
              </a:rPr>
              <a:t>. </a:t>
            </a:r>
            <a:r>
              <a:rPr lang="pl-PL" sz="8000" dirty="0" smtClean="0">
                <a:latin typeface="Comic Sans MS" panose="030F0702030302020204" pitchFamily="66" charset="0"/>
              </a:rPr>
              <a:t>Jeden</a:t>
            </a:r>
            <a:r>
              <a:rPr lang="en-US" sz="8000" dirty="0" smtClean="0">
                <a:latin typeface="Comic Sans MS" panose="030F0702030302020204" pitchFamily="66" charset="0"/>
              </a:rPr>
              <a:t> z </a:t>
            </a:r>
            <a:r>
              <a:rPr lang="pl-PL" sz="8000" dirty="0" smtClean="0">
                <a:latin typeface="Comic Sans MS" panose="030F0702030302020204" pitchFamily="66" charset="0"/>
              </a:rPr>
              <a:t>tych pałaców zapadł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się</a:t>
            </a:r>
            <a:r>
              <a:rPr lang="en-US" sz="8000" dirty="0" smtClean="0">
                <a:latin typeface="Comic Sans MS" panose="030F0702030302020204" pitchFamily="66" charset="0"/>
              </a:rPr>
              <a:t> pod </a:t>
            </a:r>
            <a:r>
              <a:rPr lang="pl-PL" sz="8000" dirty="0" smtClean="0">
                <a:latin typeface="Comic Sans MS" panose="030F0702030302020204" pitchFamily="66" charset="0"/>
              </a:rPr>
              <a:t>ziemię</a:t>
            </a:r>
            <a:r>
              <a:rPr lang="en-US" sz="8000" dirty="0" smtClean="0">
                <a:latin typeface="Comic Sans MS" panose="030F0702030302020204" pitchFamily="66" charset="0"/>
              </a:rPr>
              <a:t>, a w </a:t>
            </a:r>
            <a:r>
              <a:rPr lang="pl-PL" sz="8000" dirty="0" smtClean="0">
                <a:latin typeface="Comic Sans MS" panose="030F0702030302020204" pitchFamily="66" charset="0"/>
              </a:rPr>
              <a:t>jego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miejscu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znajduje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się</a:t>
            </a:r>
            <a:r>
              <a:rPr lang="en-US" sz="8000" dirty="0" smtClean="0">
                <a:latin typeface="Comic Sans MS" panose="030F0702030302020204" pitchFamily="66" charset="0"/>
              </a:rPr>
              <a:t> </a:t>
            </a:r>
            <a:r>
              <a:rPr lang="pl-PL" sz="8000" dirty="0" smtClean="0">
                <a:latin typeface="Comic Sans MS" panose="030F0702030302020204" pitchFamily="66" charset="0"/>
              </a:rPr>
              <a:t>staw</a:t>
            </a:r>
            <a:r>
              <a:rPr lang="en-US" sz="8000" dirty="0" smtClean="0">
                <a:latin typeface="Comic Sans MS" panose="030F0702030302020204" pitchFamily="66" charset="0"/>
              </a:rPr>
              <a:t>.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W </a:t>
            </a:r>
            <a:r>
              <a:rPr lang="pl-PL" sz="8000" dirty="0">
                <a:latin typeface="Comic Sans MS" panose="030F0702030302020204" pitchFamily="66" charset="0"/>
              </a:rPr>
              <a:t>1579r. Andrzej Zborowski określany jako właściciel majątku obejmuje wsie w parafii Solec: Janów, Piasek Mały, Solec, Włosnowice, Zborów, w parafii Dobrowoda: Gadawa i Kików i w parafii </a:t>
            </a:r>
            <a:r>
              <a:rPr lang="pl-PL" sz="8000" dirty="0" err="1">
                <a:latin typeface="Comic Sans MS" panose="030F0702030302020204" pitchFamily="66" charset="0"/>
              </a:rPr>
              <a:t>Szczaworyż</a:t>
            </a:r>
            <a:r>
              <a:rPr lang="pl-PL" sz="8000" dirty="0">
                <a:latin typeface="Comic Sans MS" panose="030F0702030302020204" pitchFamily="66" charset="0"/>
              </a:rPr>
              <a:t>-Sułkowice. Tworzyły one dość zwarty klucz, przytykający do dóbr stopnickich należących do jego brata Piotra Zborowskiego, a po jego </a:t>
            </a:r>
            <a:r>
              <a:rPr lang="pl-PL" sz="8000" dirty="0" smtClean="0">
                <a:latin typeface="Comic Sans MS" panose="030F0702030302020204" pitchFamily="66" charset="0"/>
              </a:rPr>
              <a:t>śmierci do </a:t>
            </a:r>
            <a:r>
              <a:rPr lang="pl-PL" sz="8000" dirty="0">
                <a:latin typeface="Comic Sans MS" panose="030F0702030302020204" pitchFamily="66" charset="0"/>
              </a:rPr>
              <a:t>Jana Zborowskiego, starosty stopnickiego. </a:t>
            </a:r>
          </a:p>
          <a:p>
            <a:pPr marL="0" indent="0">
              <a:buNone/>
            </a:pPr>
            <a:endParaRPr lang="pl-PL" sz="80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l-PL" sz="16000" dirty="0" smtClean="0">
                <a:sym typeface="Wingdings" panose="05000000000000000000" pitchFamily="2" charset="2"/>
              </a:rPr>
              <a:t></a:t>
            </a:r>
            <a:endParaRPr lang="pl-PL" sz="16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281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ym typeface="Wingdings" panose="05000000000000000000" pitchFamily="2" charset="2"/>
              </a:rPr>
              <a:t>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1857"/>
            <a:ext cx="10515600" cy="44522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Ponieważ popierali wybór na tron polski arcyksięcia Maksymiliana Habsburga, a królem został Zygmunt III Waza, stracili znaczenie pod koniec XVI wieku. 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Sam ród Zborowskich wymiera całkowicie na początku XVII wieku.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Po śmierci Andrzeja Zborowskiego w 1598r., Zborów i parafialny Solec wraz z całym kluczem przeszły w ręce Stanisława Tarnowskiego. 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Po przejęciu </a:t>
            </a:r>
            <a:r>
              <a:rPr lang="pl-PL" sz="8000" dirty="0" err="1" smtClean="0">
                <a:latin typeface="Comic Sans MS" panose="030F0702030302020204" pitchFamily="66" charset="0"/>
              </a:rPr>
              <a:t>Zborowszczyzny</a:t>
            </a:r>
            <a:r>
              <a:rPr lang="pl-PL" sz="8000" dirty="0" smtClean="0">
                <a:latin typeface="Comic Sans MS" panose="030F0702030302020204" pitchFamily="66" charset="0"/>
              </a:rPr>
              <a:t> rozpoczął budowę murowanej rezydencji o dwóch kondygnacjach mieszkalnych, bez podpiwniczenia. </a:t>
            </a:r>
            <a:r>
              <a:rPr lang="pl-PL" sz="8000" dirty="0" smtClean="0"/>
              <a:t> 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W roku 1795 dobra Zborowskie od Joachima Amora Tarnowskiego zakupił Józef </a:t>
            </a:r>
            <a:r>
              <a:rPr lang="pl-PL" sz="8000" dirty="0" err="1" smtClean="0">
                <a:latin typeface="Comic Sans MS" panose="030F0702030302020204" pitchFamily="66" charset="0"/>
              </a:rPr>
              <a:t>Wielogłowski</a:t>
            </a:r>
            <a:r>
              <a:rPr lang="pl-PL" sz="8000" dirty="0" smtClean="0">
                <a:latin typeface="Comic Sans MS" panose="030F0702030302020204" pitchFamily="66" charset="0"/>
              </a:rPr>
              <a:t> h. </a:t>
            </a:r>
            <a:r>
              <a:rPr lang="pl-PL" sz="8000" dirty="0" err="1" smtClean="0">
                <a:latin typeface="Comic Sans MS" panose="030F0702030302020204" pitchFamily="66" charset="0"/>
              </a:rPr>
              <a:t>Starykoń</a:t>
            </a:r>
            <a:r>
              <a:rPr lang="pl-PL" sz="8000" dirty="0" smtClean="0">
                <a:latin typeface="Comic Sans MS" panose="030F0702030302020204" pitchFamily="66" charset="0"/>
              </a:rPr>
              <a:t>. Ignacy </a:t>
            </a:r>
            <a:r>
              <a:rPr lang="pl-PL" sz="8000" dirty="0" err="1" smtClean="0">
                <a:latin typeface="Comic Sans MS" panose="030F0702030302020204" pitchFamily="66" charset="0"/>
              </a:rPr>
              <a:t>Wielogłowski</a:t>
            </a:r>
            <a:r>
              <a:rPr lang="pl-PL" sz="8000" dirty="0" smtClean="0">
                <a:latin typeface="Comic Sans MS" panose="030F0702030302020204" pitchFamily="66" charset="0"/>
              </a:rPr>
              <a:t> postanowił poprawić warunki mieszkaniowe dla wszystkich mieszkańców dworu w </a:t>
            </a:r>
            <a:r>
              <a:rPr lang="pl-PL" sz="8000" dirty="0" err="1" smtClean="0">
                <a:latin typeface="Comic Sans MS" panose="030F0702030302020204" pitchFamily="66" charset="0"/>
              </a:rPr>
              <a:t>Zborowie</a:t>
            </a:r>
            <a:r>
              <a:rPr lang="pl-PL" sz="8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Była </a:t>
            </a:r>
            <a:r>
              <a:rPr lang="pl-PL" sz="8000" dirty="0">
                <a:latin typeface="Comic Sans MS" panose="030F0702030302020204" pitchFamily="66" charset="0"/>
              </a:rPr>
              <a:t>to budowla dwu piętrowa, pozbawiona podpiwniczenia, zbudowana na rzucie prostokąta, z centralną sienią wewnątrz oraz dodatkowo z wejściem "kuchennym" od strony północno-wschodniej umieszczonym w półkolistej "baszcie". </a:t>
            </a:r>
          </a:p>
          <a:p>
            <a:pPr marL="0" indent="0">
              <a:buNone/>
            </a:pPr>
            <a:endParaRPr lang="pl-PL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4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l-PL" sz="16000" dirty="0" smtClean="0">
                <a:sym typeface="Wingdings" panose="05000000000000000000" pitchFamily="2" charset="2"/>
              </a:rPr>
              <a:t>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5401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35429"/>
            <a:ext cx="10058400" cy="157876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ym typeface="Wingdings" panose="05000000000000000000" pitchFamily="2" charset="2"/>
              </a:rPr>
              <a:t>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64771"/>
            <a:ext cx="10515600" cy="50727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W </a:t>
            </a:r>
            <a:r>
              <a:rPr lang="pl-PL" sz="8000" dirty="0">
                <a:latin typeface="Comic Sans MS" panose="030F0702030302020204" pitchFamily="66" charset="0"/>
              </a:rPr>
              <a:t>dziewiętnastowiecznym „</a:t>
            </a:r>
            <a:r>
              <a:rPr lang="pl-PL" sz="8000" i="1" dirty="0">
                <a:latin typeface="Comic Sans MS" panose="030F0702030302020204" pitchFamily="66" charset="0"/>
              </a:rPr>
              <a:t>Słowniku Geograficznym</a:t>
            </a:r>
            <a:r>
              <a:rPr lang="pl-PL" sz="8000" dirty="0">
                <a:latin typeface="Comic Sans MS" panose="030F0702030302020204" pitchFamily="66" charset="0"/>
              </a:rPr>
              <a:t>” o </a:t>
            </a:r>
            <a:r>
              <a:rPr lang="pl-PL" sz="8000" dirty="0" err="1">
                <a:latin typeface="Comic Sans MS" panose="030F0702030302020204" pitchFamily="66" charset="0"/>
              </a:rPr>
              <a:t>Zborowie</a:t>
            </a:r>
            <a:r>
              <a:rPr lang="pl-PL" sz="8000" dirty="0">
                <a:latin typeface="Comic Sans MS" panose="030F0702030302020204" pitchFamily="66" charset="0"/>
              </a:rPr>
              <a:t> napisano: „</a:t>
            </a:r>
            <a:r>
              <a:rPr lang="pl-PL" sz="8000" i="1" dirty="0">
                <a:latin typeface="Comic Sans MS" panose="030F0702030302020204" pitchFamily="66" charset="0"/>
              </a:rPr>
              <a:t>wieś, folwark i dobra, pow. stopnicki, gm. Zborów, parafia Solec, </a:t>
            </a:r>
            <a:r>
              <a:rPr lang="pl-PL" sz="8000" i="1" dirty="0" err="1">
                <a:latin typeface="Comic Sans MS" panose="030F0702030302020204" pitchFamily="66" charset="0"/>
              </a:rPr>
              <a:t>odl</a:t>
            </a:r>
            <a:r>
              <a:rPr lang="pl-PL" sz="8000" i="1" dirty="0">
                <a:latin typeface="Comic Sans MS" panose="030F0702030302020204" pitchFamily="66" charset="0"/>
              </a:rPr>
              <a:t>. 6 wiorst od Stopnicy, w sąsiedztwie zakładu kąpielowego w Solcu, posiada szkołę początkową, urząd gm., młyn wodny. W 1827 r. było 55 domów, 368 </a:t>
            </a:r>
            <a:r>
              <a:rPr lang="pl-PL" sz="8000" i="1" dirty="0" smtClean="0">
                <a:latin typeface="Comic Sans MS" panose="030F0702030302020204" pitchFamily="66" charset="0"/>
              </a:rPr>
              <a:t>mieszkańców. </a:t>
            </a:r>
            <a:r>
              <a:rPr lang="pl-PL" sz="8000" i="1" dirty="0">
                <a:latin typeface="Comic Sans MS" panose="030F0702030302020204" pitchFamily="66" charset="0"/>
              </a:rPr>
              <a:t>Dobra Zborów składały się w r. 1889 z folwarków Magierów i Strażnik</a:t>
            </a:r>
            <a:r>
              <a:rPr lang="pl-PL" sz="8000" dirty="0">
                <a:latin typeface="Comic Sans MS" panose="030F0702030302020204" pitchFamily="66" charset="0"/>
              </a:rPr>
              <a:t>”.</a:t>
            </a:r>
          </a:p>
          <a:p>
            <a:pPr marL="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Około 1840r. Karol </a:t>
            </a:r>
            <a:r>
              <a:rPr lang="pl-PL" sz="8000" dirty="0" err="1">
                <a:latin typeface="Comic Sans MS" panose="030F0702030302020204" pitchFamily="66" charset="0"/>
              </a:rPr>
              <a:t>Godeffroy</a:t>
            </a:r>
            <a:r>
              <a:rPr lang="pl-PL" sz="8000" dirty="0">
                <a:latin typeface="Comic Sans MS" panose="030F0702030302020204" pitchFamily="66" charset="0"/>
              </a:rPr>
              <a:t> kupił na licytacji publicznej Zborów</a:t>
            </a:r>
            <a:r>
              <a:rPr lang="pl-PL" sz="8000" dirty="0" smtClean="0">
                <a:latin typeface="Comic Sans MS" panose="030F0702030302020204" pitchFamily="66" charset="0"/>
              </a:rPr>
              <a:t>. Mieszkał tu z żoną hrabianką Joanną </a:t>
            </a:r>
            <a:r>
              <a:rPr lang="pl-PL" sz="8000" dirty="0" err="1" smtClean="0">
                <a:latin typeface="Comic Sans MS" panose="030F0702030302020204" pitchFamily="66" charset="0"/>
              </a:rPr>
              <a:t>Wessel</a:t>
            </a:r>
            <a:r>
              <a:rPr lang="pl-PL" sz="8000" dirty="0" smtClean="0">
                <a:latin typeface="Comic Sans MS" panose="030F0702030302020204" pitchFamily="66" charset="0"/>
              </a:rPr>
              <a:t> i trojgiem dzieci: Julianem, Józefem i Karoliną. </a:t>
            </a:r>
            <a:r>
              <a:rPr lang="pl-PL" sz="8000" dirty="0">
                <a:latin typeface="Comic Sans MS" panose="030F0702030302020204" pitchFamily="66" charset="0"/>
              </a:rPr>
              <a:t>Z</a:t>
            </a:r>
            <a:r>
              <a:rPr lang="pl-PL" sz="8000" dirty="0" smtClean="0">
                <a:latin typeface="Comic Sans MS" panose="030F0702030302020204" pitchFamily="66" charset="0"/>
              </a:rPr>
              <a:t>ałożył w Solcu uzdrowisko w 1837roku. Jego starszy syn, uczestnik powstania styczniowego w 1863roku, przebywał w więzieniu politycznym w Chęcinach. Karol </a:t>
            </a:r>
            <a:r>
              <a:rPr lang="pl-PL" sz="8000" dirty="0" err="1" smtClean="0">
                <a:latin typeface="Comic Sans MS" panose="030F0702030302020204" pitchFamily="66" charset="0"/>
              </a:rPr>
              <a:t>Godefroy</a:t>
            </a:r>
            <a:r>
              <a:rPr lang="pl-PL" sz="8000" dirty="0" smtClean="0">
                <a:latin typeface="Comic Sans MS" panose="030F0702030302020204" pitchFamily="66" charset="0"/>
              </a:rPr>
              <a:t> ufundował trzy krzyże w1865 roku jako wdzięczności za uwolnienie syna – przy drodze do Żukowa, Solca i Piasku Małego.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Po jego śmierci w 1878 roku</a:t>
            </a:r>
            <a:r>
              <a:rPr lang="pl-PL" sz="8000" dirty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majątek w </a:t>
            </a:r>
            <a:r>
              <a:rPr lang="pl-PL" sz="8000" dirty="0" err="1" smtClean="0">
                <a:latin typeface="Comic Sans MS" panose="030F0702030302020204" pitchFamily="66" charset="0"/>
              </a:rPr>
              <a:t>Zborowie</a:t>
            </a:r>
            <a:r>
              <a:rPr lang="pl-PL" sz="8000" dirty="0" smtClean="0">
                <a:latin typeface="Comic Sans MS" panose="030F0702030302020204" pitchFamily="66" charset="0"/>
              </a:rPr>
              <a:t> dostała w spadku córka Karolina </a:t>
            </a:r>
            <a:r>
              <a:rPr lang="pl-PL" sz="8000" dirty="0" err="1" smtClean="0">
                <a:latin typeface="Comic Sans MS" panose="030F0702030302020204" pitchFamily="66" charset="0"/>
              </a:rPr>
              <a:t>Walchnowska</a:t>
            </a:r>
            <a:r>
              <a:rPr lang="pl-PL" sz="8000" dirty="0" smtClean="0">
                <a:latin typeface="Comic Sans MS" panose="030F0702030302020204" pitchFamily="66" charset="0"/>
              </a:rPr>
              <a:t>. W czwartym pokoleniu rodzina straciła majątek (na mocy dekretu PKWN w 1944 roku).</a:t>
            </a:r>
            <a:r>
              <a:rPr lang="en-US" sz="8000" dirty="0">
                <a:latin typeface="Comic Sans MS" panose="030F0702030302020204" pitchFamily="66" charset="0"/>
              </a:rPr>
              <a:t> </a:t>
            </a:r>
            <a:r>
              <a:rPr lang="pl-PL" sz="8000" dirty="0" smtClean="0">
                <a:latin typeface="Comic Sans MS" panose="030F0702030302020204" pitchFamily="66" charset="0"/>
              </a:rPr>
              <a:t>Zespół </a:t>
            </a:r>
            <a:r>
              <a:rPr lang="pl-PL" sz="8000" dirty="0">
                <a:latin typeface="Comic Sans MS" panose="030F0702030302020204" pitchFamily="66" charset="0"/>
              </a:rPr>
              <a:t>pałacowy przeszedł na Skarb Państwa</a:t>
            </a:r>
            <a:r>
              <a:rPr lang="en-US" sz="8000" dirty="0">
                <a:latin typeface="Comic Sans MS" panose="030F0702030302020204" pitchFamily="66" charset="0"/>
              </a:rPr>
              <a:t>. Od 1957 r. do 2007 r. </a:t>
            </a:r>
            <a:r>
              <a:rPr lang="pl-PL" sz="8000" dirty="0">
                <a:latin typeface="Comic Sans MS" panose="030F0702030302020204" pitchFamily="66" charset="0"/>
              </a:rPr>
              <a:t>funkcjonował tu Państwowy Zakład Specjalny dla Dorosłych</a:t>
            </a:r>
            <a:r>
              <a:rPr lang="en-US" sz="8000" dirty="0">
                <a:latin typeface="Comic Sans MS" panose="030F0702030302020204" pitchFamily="66" charset="0"/>
              </a:rPr>
              <a:t>. </a:t>
            </a:r>
            <a:r>
              <a:rPr lang="pl-PL" sz="8000" dirty="0">
                <a:latin typeface="Comic Sans MS" panose="030F0702030302020204" pitchFamily="66" charset="0"/>
              </a:rPr>
              <a:t>Znajdując się pod własnością Skarbu Państwa pałac uległ zniszczeniom.</a:t>
            </a:r>
            <a:r>
              <a:rPr lang="en-US" sz="8000" dirty="0">
                <a:latin typeface="Comic Sans MS" panose="030F0702030302020204" pitchFamily="66" charset="0"/>
              </a:rPr>
              <a:t> </a:t>
            </a:r>
            <a:endParaRPr lang="pl-PL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Obiekt</a:t>
            </a:r>
            <a:r>
              <a:rPr lang="en-US" sz="8000" dirty="0">
                <a:latin typeface="Comic Sans MS" panose="030F0702030302020204" pitchFamily="66" charset="0"/>
              </a:rPr>
              <a:t> </a:t>
            </a:r>
            <a:r>
              <a:rPr lang="pl-PL" sz="8000" dirty="0">
                <a:latin typeface="Comic Sans MS" panose="030F0702030302020204" pitchFamily="66" charset="0"/>
              </a:rPr>
              <a:t>został zwrócony prawowitym spadkobiercom w 2014 roku.</a:t>
            </a:r>
          </a:p>
          <a:p>
            <a:pPr marL="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Budynek</a:t>
            </a:r>
            <a:r>
              <a:rPr lang="en-US" sz="8000" dirty="0">
                <a:latin typeface="Comic Sans MS" panose="030F0702030302020204" pitchFamily="66" charset="0"/>
              </a:rPr>
              <a:t> jest </a:t>
            </a:r>
            <a:r>
              <a:rPr lang="pl-PL" sz="8000" dirty="0">
                <a:latin typeface="Comic Sans MS" panose="030F0702030302020204" pitchFamily="66" charset="0"/>
              </a:rPr>
              <a:t>wpisany </a:t>
            </a:r>
            <a:r>
              <a:rPr lang="en-US" sz="8000" dirty="0">
                <a:latin typeface="Comic Sans MS" panose="030F0702030302020204" pitchFamily="66" charset="0"/>
              </a:rPr>
              <a:t>do </a:t>
            </a:r>
            <a:r>
              <a:rPr lang="pl-PL" sz="8000" dirty="0">
                <a:latin typeface="Comic Sans MS" panose="030F0702030302020204" pitchFamily="66" charset="0"/>
              </a:rPr>
              <a:t>rejestru zabytków. </a:t>
            </a:r>
          </a:p>
          <a:p>
            <a:pPr marL="0" indent="0" algn="ctr">
              <a:buNone/>
            </a:pPr>
            <a:r>
              <a:rPr lang="pl-PL" sz="16000" dirty="0" smtClean="0">
                <a:sym typeface="Wingdings" panose="05000000000000000000" pitchFamily="2" charset="2"/>
              </a:rPr>
              <a:t>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51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48344"/>
            <a:ext cx="10058400" cy="9579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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892629"/>
            <a:ext cx="10515600" cy="54646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I tak początki dzisiejszego pałacu w </a:t>
            </a:r>
            <a:r>
              <a:rPr lang="pl-PL" sz="8000" dirty="0" err="1" smtClean="0">
                <a:latin typeface="Comic Sans MS" panose="030F0702030302020204" pitchFamily="66" charset="0"/>
              </a:rPr>
              <a:t>Zborowie</a:t>
            </a:r>
            <a:r>
              <a:rPr lang="pl-PL" sz="8000" dirty="0" smtClean="0">
                <a:latin typeface="Comic Sans MS" panose="030F0702030302020204" pitchFamily="66" charset="0"/>
              </a:rPr>
              <a:t> sięgają XVII, a może nawet XVI stulecia. 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Pierwotny budynek – obronny dwór – wznieśli Zborowscy (albo też Tarnowscy) a jego relikty wciąż tkwią w potężnych murach i sklepieniach klasycystycznego pałacu, powstałego skutkiem przebudowy w roku 1803.</a:t>
            </a:r>
            <a:r>
              <a:rPr lang="pl-PL" sz="8000" dirty="0">
                <a:latin typeface="Comic Sans MS" panose="030F0702030302020204" pitchFamily="66" charset="0"/>
              </a:rPr>
              <a:t>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err="1">
                <a:latin typeface="Comic Sans MS" panose="030F0702030302020204" pitchFamily="66" charset="0"/>
              </a:rPr>
              <a:t>D</a:t>
            </a:r>
            <a:r>
              <a:rPr lang="pl-PL" sz="8000" dirty="0" err="1" smtClean="0">
                <a:latin typeface="Comic Sans MS" panose="030F0702030302020204" pitchFamily="66" charset="0"/>
              </a:rPr>
              <a:t>dokonano</a:t>
            </a:r>
            <a:r>
              <a:rPr lang="pl-PL" sz="8000" dirty="0" smtClean="0">
                <a:latin typeface="Comic Sans MS" panose="030F0702030302020204" pitchFamily="66" charset="0"/>
              </a:rPr>
              <a:t> wtedy restauracji </a:t>
            </a:r>
            <a:r>
              <a:rPr lang="pl-PL" sz="8000" dirty="0">
                <a:latin typeface="Comic Sans MS" panose="030F0702030302020204" pitchFamily="66" charset="0"/>
              </a:rPr>
              <a:t>wnętrz oraz dobudowano drugie piętro dla Józefy </a:t>
            </a:r>
            <a:r>
              <a:rPr lang="pl-PL" sz="8000" dirty="0" err="1">
                <a:latin typeface="Comic Sans MS" panose="030F0702030302020204" pitchFamily="66" charset="0"/>
              </a:rPr>
              <a:t>Wielogłowskiej</a:t>
            </a:r>
            <a:r>
              <a:rPr lang="pl-PL" sz="8000" dirty="0">
                <a:latin typeface="Comic Sans MS" panose="030F0702030302020204" pitchFamily="66" charset="0"/>
              </a:rPr>
              <a:t> (na którym znalazła się również kaplica), dzięki czemu uzyskano 26 pomieszczeń.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Obok </a:t>
            </a:r>
            <a:r>
              <a:rPr lang="pl-PL" sz="8000" dirty="0">
                <a:latin typeface="Comic Sans MS" panose="030F0702030302020204" pitchFamily="66" charset="0"/>
              </a:rPr>
              <a:t>budynku znajdowała się oranżeria i oficyna. Powiększono i uporządkowano otaczające rezydencje stawy. Powiększono i na nowo zaplanowano dawny skromny ogród dworski.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Dwór </a:t>
            </a:r>
            <a:r>
              <a:rPr lang="pl-PL" sz="8000" dirty="0">
                <a:latin typeface="Comic Sans MS" panose="030F0702030302020204" pitchFamily="66" charset="0"/>
              </a:rPr>
              <a:t>otrzymał klasycystyczne fasady, przedstawiał się okazale, stąd zaczęto z czasem nazywać go "pałacem</a:t>
            </a:r>
            <a:r>
              <a:rPr lang="pl-PL" sz="8000" dirty="0" smtClean="0">
                <a:latin typeface="Comic Sans MS" panose="030F0702030302020204" pitchFamily="66" charset="0"/>
              </a:rPr>
              <a:t>".</a:t>
            </a:r>
            <a:r>
              <a:rPr lang="pl-PL" sz="8000" dirty="0"/>
              <a:t> </a:t>
            </a:r>
            <a:endParaRPr lang="pl-PL" sz="8000" dirty="0" smtClean="0"/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Inwestycje </a:t>
            </a:r>
            <a:r>
              <a:rPr lang="pl-PL" sz="8000" dirty="0">
                <a:latin typeface="Comic Sans MS" panose="030F0702030302020204" pitchFamily="66" charset="0"/>
              </a:rPr>
              <a:t>zostały poczynione również na terenie folwarków. Powstały młyny wodne i wiatrak w Solcu oraz karczma w </a:t>
            </a:r>
            <a:r>
              <a:rPr lang="pl-PL" sz="8000" dirty="0" err="1">
                <a:latin typeface="Comic Sans MS" panose="030F0702030302020204" pitchFamily="66" charset="0"/>
              </a:rPr>
              <a:t>Zborowie</a:t>
            </a:r>
            <a:r>
              <a:rPr lang="pl-PL" sz="80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Pałac </a:t>
            </a:r>
            <a:r>
              <a:rPr lang="pl-PL" sz="8000" dirty="0">
                <a:latin typeface="Comic Sans MS" panose="030F0702030302020204" pitchFamily="66" charset="0"/>
              </a:rPr>
              <a:t>ma plan prostokąta z nieznacznie wysuniętymi ryzalitami od frontu (skierowanego na południe) i od tyłu. Od wschodu jest tu okrągła baszta, w której znajdują się prowadzące na piętro schody.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sz="16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</a:t>
            </a:r>
            <a:endParaRPr lang="pl-PL" sz="16000" dirty="0">
              <a:latin typeface="Comic Sans MS" panose="030F0702030302020204" pitchFamily="66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53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038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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9539" y="1567543"/>
            <a:ext cx="10515600" cy="43760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Na </a:t>
            </a:r>
            <a:r>
              <a:rPr lang="pl-PL" sz="8000" dirty="0">
                <a:latin typeface="Comic Sans MS" panose="030F0702030302020204" pitchFamily="66" charset="0"/>
              </a:rPr>
              <a:t>parterze, na głównej osi, znajduje się sień z klatką schodową z roku 1803, a po jej bokach po cztery pomieszczenia.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Układ </a:t>
            </a:r>
            <a:r>
              <a:rPr lang="pl-PL" sz="8000" dirty="0">
                <a:latin typeface="Comic Sans MS" panose="030F0702030302020204" pitchFamily="66" charset="0"/>
              </a:rPr>
              <a:t>pięter jest dwutraktowy; na piętrze pierwszym na osi jest hall i salon, na drugim, w części wschodniej – kaplica</a:t>
            </a:r>
            <a:r>
              <a:rPr lang="pl-PL" sz="8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Ocalałe </a:t>
            </a:r>
            <a:r>
              <a:rPr lang="pl-PL" sz="8000" dirty="0">
                <a:latin typeface="Comic Sans MS" panose="030F0702030302020204" pitchFamily="66" charset="0"/>
              </a:rPr>
              <a:t>z dawnego dworu sklepienia krzyżowe i kolebkowo-krzyżowe parteru mają nałożoną stiukową dekorację z 1803 roku o mocno zapóźnionych motywach barokowo-regencyjnych.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Za </a:t>
            </a:r>
            <a:r>
              <a:rPr lang="pl-PL" sz="8000" dirty="0">
                <a:latin typeface="Comic Sans MS" panose="030F0702030302020204" pitchFamily="66" charset="0"/>
              </a:rPr>
              <a:t>to wnętrza pięter są już zdecydowanie klasycystyczne. </a:t>
            </a:r>
            <a:endParaRPr lang="pl-PL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8000" dirty="0" smtClean="0">
                <a:latin typeface="Comic Sans MS" panose="030F0702030302020204" pitchFamily="66" charset="0"/>
              </a:rPr>
              <a:t>Na </a:t>
            </a:r>
            <a:r>
              <a:rPr lang="pl-PL" sz="8000" dirty="0">
                <a:latin typeface="Comic Sans MS" panose="030F0702030302020204" pitchFamily="66" charset="0"/>
              </a:rPr>
              <a:t>pierwszym piętrze z profilowanym gzymsami, w salonie i jadalni ozdobione listkami, perłami i </a:t>
            </a:r>
            <a:r>
              <a:rPr lang="pl-PL" sz="8000" dirty="0" err="1">
                <a:latin typeface="Comic Sans MS" panose="030F0702030302020204" pitchFamily="66" charset="0"/>
              </a:rPr>
              <a:t>wolemi</a:t>
            </a:r>
            <a:r>
              <a:rPr lang="pl-PL" sz="8000" dirty="0">
                <a:latin typeface="Comic Sans MS" panose="030F0702030302020204" pitchFamily="66" charset="0"/>
              </a:rPr>
              <a:t> oczami, pośrodku rozety. </a:t>
            </a:r>
          </a:p>
          <a:p>
            <a:pPr marL="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W salonie, jadalni i gabinecie supraporty z ornamentacją roślinną z pegazami, gryfami, łabędziami i koszami owoców; glify okien i drzwi ozdobione listkami i rozetami. </a:t>
            </a:r>
          </a:p>
          <a:p>
            <a:pPr marL="0" indent="0">
              <a:buNone/>
            </a:pPr>
            <a:endParaRPr lang="pl-PL" sz="6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4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sz="16000" dirty="0" smtClean="0">
                <a:sym typeface="Wingdings" panose="05000000000000000000" pitchFamily="2" charset="2"/>
              </a:rPr>
              <a:t></a:t>
            </a:r>
            <a:endParaRPr lang="pl-PL" sz="16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914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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600" dirty="0">
                <a:latin typeface="Comic Sans MS" panose="030F0702030302020204" pitchFamily="66" charset="0"/>
              </a:rPr>
              <a:t>W glifach okien salonu stiukowe medaliony z popiersiami męskimi i kobiecymi, </a:t>
            </a:r>
            <a:r>
              <a:rPr lang="pl-PL" sz="2600" dirty="0" smtClean="0">
                <a:latin typeface="Comic Sans MS" panose="030F0702030302020204" pitchFamily="66" charset="0"/>
              </a:rPr>
              <a:t>w </a:t>
            </a:r>
            <a:r>
              <a:rPr lang="pl-PL" sz="2600" dirty="0">
                <a:latin typeface="Comic Sans MS" panose="030F0702030302020204" pitchFamily="66" charset="0"/>
              </a:rPr>
              <a:t>strojach z początku XIX wieku.</a:t>
            </a:r>
          </a:p>
          <a:p>
            <a:pPr marL="0" indent="0">
              <a:buNone/>
            </a:pPr>
            <a:r>
              <a:rPr lang="pl-PL" sz="2600" dirty="0" smtClean="0">
                <a:latin typeface="Comic Sans MS" panose="030F0702030302020204" pitchFamily="66" charset="0"/>
              </a:rPr>
              <a:t>Na drugim piętrze w kaplicy wnęka ołtarzowa ze stiukowa dekoracją i dwoma płaskorzeźbionymi aniołami po bokach. </a:t>
            </a:r>
          </a:p>
          <a:p>
            <a:pPr marL="0" indent="0">
              <a:buNone/>
            </a:pPr>
            <a:r>
              <a:rPr lang="pl-PL" sz="2600" dirty="0" smtClean="0">
                <a:latin typeface="Comic Sans MS" panose="030F0702030302020204" pitchFamily="66" charset="0"/>
              </a:rPr>
              <a:t>W gabinecie na pierwszym piętrze kominek klasycystyczny, murowany z alabastrowymi motywami dekoracyjnymi, nad nim wnęka na zwierciadło i stiukowa dekoracja klasycystyczna. </a:t>
            </a:r>
          </a:p>
          <a:p>
            <a:pPr marL="0" indent="0">
              <a:buNone/>
            </a:pPr>
            <a:r>
              <a:rPr lang="pl-PL" sz="2600" dirty="0" smtClean="0">
                <a:latin typeface="Comic Sans MS" panose="030F0702030302020204" pitchFamily="66" charset="0"/>
              </a:rPr>
              <a:t>Schody na piętra kręte drewniane, a u ich wylotu na drugim piętrze dekoracyjny wazon klasycystyczny.</a:t>
            </a:r>
          </a:p>
          <a:p>
            <a:pPr marL="0" indent="0">
              <a:buNone/>
            </a:pPr>
            <a:r>
              <a:rPr lang="pl-PL" sz="2600" dirty="0">
                <a:latin typeface="Comic Sans MS" panose="030F0702030302020204" pitchFamily="66" charset="0"/>
              </a:rPr>
              <a:t>Klasycystyczna harmonię nieco zakłócają późniejsze przybudówki z przełomu XIX/XX stulecia, w których ulokowano pomieszczenia gospodarcze. </a:t>
            </a:r>
          </a:p>
          <a:p>
            <a:pPr marL="0" indent="0">
              <a:buNone/>
            </a:pPr>
            <a:endParaRPr lang="pl-PL" sz="2200" dirty="0" smtClean="0">
              <a:latin typeface="Comic Sans MS" panose="030F0702030302020204" pitchFamily="66" charset="0"/>
            </a:endParaRPr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sz="5200" dirty="0" smtClean="0">
                <a:sym typeface="Wingdings" panose="05000000000000000000" pitchFamily="2" charset="2"/>
              </a:rPr>
              <a:t></a:t>
            </a:r>
            <a:endParaRPr lang="pl-PL" sz="5200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417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778</TotalTime>
  <Words>1038</Words>
  <Application>Microsoft Office PowerPoint</Application>
  <PresentationFormat>Panoramiczny</PresentationFormat>
  <Paragraphs>100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Calibri</vt:lpstr>
      <vt:lpstr>Century Gothic</vt:lpstr>
      <vt:lpstr>Comic Sans MS</vt:lpstr>
      <vt:lpstr>Gabriola</vt:lpstr>
      <vt:lpstr>Garamond</vt:lpstr>
      <vt:lpstr>Monotype Corsiva</vt:lpstr>
      <vt:lpstr>Wingdings</vt:lpstr>
      <vt:lpstr>Mydło</vt:lpstr>
      <vt:lpstr>Zborów </vt:lpstr>
      <vt:lpstr> </vt:lpstr>
      <vt:lpstr> </vt:lpstr>
      <vt:lpstr> </vt:lpstr>
      <vt:lpstr> </vt:lpstr>
      <vt:lpstr> </vt:lpstr>
      <vt:lpstr> </vt:lpstr>
      <vt:lpstr> </vt:lpstr>
      <vt:lpstr> </vt:lpstr>
      <vt:lpstr>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Materiały do prezentacji przygotowali: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Zborów </dc:title>
  <dc:creator>Kasia</dc:creator>
  <cp:lastModifiedBy>Kasia</cp:lastModifiedBy>
  <cp:revision>68</cp:revision>
  <dcterms:created xsi:type="dcterms:W3CDTF">2021-02-20T12:31:20Z</dcterms:created>
  <dcterms:modified xsi:type="dcterms:W3CDTF">2021-04-05T09:05:36Z</dcterms:modified>
</cp:coreProperties>
</file>