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438" r:id="rId2"/>
    <p:sldId id="446" r:id="rId3"/>
    <p:sldId id="461" r:id="rId4"/>
    <p:sldId id="433" r:id="rId5"/>
    <p:sldId id="463" r:id="rId6"/>
    <p:sldId id="441" r:id="rId7"/>
    <p:sldId id="462" r:id="rId8"/>
    <p:sldId id="451" r:id="rId9"/>
    <p:sldId id="452" r:id="rId10"/>
    <p:sldId id="431" r:id="rId11"/>
    <p:sldId id="400" r:id="rId12"/>
    <p:sldId id="455" r:id="rId13"/>
    <p:sldId id="465" r:id="rId14"/>
    <p:sldId id="466" r:id="rId15"/>
    <p:sldId id="467" r:id="rId16"/>
    <p:sldId id="401" r:id="rId17"/>
    <p:sldId id="399" r:id="rId18"/>
    <p:sldId id="457" r:id="rId19"/>
    <p:sldId id="404" r:id="rId20"/>
    <p:sldId id="420" r:id="rId21"/>
    <p:sldId id="436" r:id="rId22"/>
    <p:sldId id="468" r:id="rId23"/>
    <p:sldId id="383" r:id="rId24"/>
    <p:sldId id="382" r:id="rId25"/>
    <p:sldId id="385" r:id="rId26"/>
    <p:sldId id="419" r:id="rId27"/>
    <p:sldId id="458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2DAC"/>
    <a:srgbClr val="ABDBFF"/>
    <a:srgbClr val="0091C4"/>
    <a:srgbClr val="005A7A"/>
    <a:srgbClr val="005D7E"/>
    <a:srgbClr val="005392"/>
    <a:srgbClr val="8F7239"/>
    <a:srgbClr val="C0A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1361" autoAdjust="0"/>
  </p:normalViewPr>
  <p:slideViewPr>
    <p:cSldViewPr>
      <p:cViewPr varScale="1">
        <p:scale>
          <a:sx n="111" d="100"/>
          <a:sy n="111" d="100"/>
        </p:scale>
        <p:origin x="21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0429-1BA1-48AD-82A0-C2F1911BAC95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1CA0A72D-2E3D-41EE-9C03-519368127386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pl-PL" sz="1600" b="1" dirty="0">
              <a:latin typeface="Arial" panose="020B0604020202020204" pitchFamily="34" charset="0"/>
              <a:cs typeface="Arial" panose="020B0604020202020204" pitchFamily="34" charset="0"/>
            </a:rPr>
            <a:t>Utworzenia nowego zakładu</a:t>
          </a:r>
        </a:p>
      </dgm:t>
    </dgm:pt>
    <dgm:pt modelId="{118DBFF6-B830-41D5-81EF-8EF2550861B4}" type="parTrans" cxnId="{9ADFFE56-A004-40C1-BDA6-0B1DA3B86460}">
      <dgm:prSet/>
      <dgm:spPr/>
      <dgm:t>
        <a:bodyPr/>
        <a:lstStyle/>
        <a:p>
          <a:endParaRPr lang="pl-PL"/>
        </a:p>
      </dgm:t>
    </dgm:pt>
    <dgm:pt modelId="{D96C029D-93E9-4DAF-A4A5-1F77BFD80CDA}" type="sibTrans" cxnId="{9ADFFE56-A004-40C1-BDA6-0B1DA3B86460}">
      <dgm:prSet/>
      <dgm:spPr/>
      <dgm:t>
        <a:bodyPr/>
        <a:lstStyle/>
        <a:p>
          <a:endParaRPr lang="pl-PL"/>
        </a:p>
      </dgm:t>
    </dgm:pt>
    <dgm:pt modelId="{232E23C5-0B86-44AE-B28E-099B6917BC1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1600" b="1" dirty="0">
              <a:latin typeface="Arial" panose="020B0604020202020204" pitchFamily="34" charset="0"/>
              <a:cs typeface="Arial" panose="020B0604020202020204" pitchFamily="34" charset="0"/>
            </a:rPr>
            <a:t>Zwiększenia zdolności produkcyjnej istniejącego zakładu</a:t>
          </a:r>
        </a:p>
      </dgm:t>
    </dgm:pt>
    <dgm:pt modelId="{CF269118-918E-4A47-8553-F535250DD40C}" type="parTrans" cxnId="{0254310A-1E5F-4833-9E7B-ECE2B2778698}">
      <dgm:prSet/>
      <dgm:spPr/>
      <dgm:t>
        <a:bodyPr/>
        <a:lstStyle/>
        <a:p>
          <a:endParaRPr lang="pl-PL"/>
        </a:p>
      </dgm:t>
    </dgm:pt>
    <dgm:pt modelId="{173C31E8-6B37-43AB-B1CA-AAE3B0E52B14}" type="sibTrans" cxnId="{0254310A-1E5F-4833-9E7B-ECE2B2778698}">
      <dgm:prSet/>
      <dgm:spPr/>
      <dgm:t>
        <a:bodyPr/>
        <a:lstStyle/>
        <a:p>
          <a:endParaRPr lang="pl-PL"/>
        </a:p>
      </dgm:t>
    </dgm:pt>
    <dgm:pt modelId="{5CB3CDA7-A559-405C-81D1-F7AF22CD1EB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1500" b="1" dirty="0">
              <a:latin typeface="Arial" panose="020B0604020202020204" pitchFamily="34" charset="0"/>
              <a:cs typeface="Arial" panose="020B0604020202020204" pitchFamily="34" charset="0"/>
            </a:rPr>
            <a:t>Dywersyfikacja produkcji przez wprowadzenie produktów uprzednio nieprodukowanych w zakładzie</a:t>
          </a:r>
        </a:p>
      </dgm:t>
    </dgm:pt>
    <dgm:pt modelId="{9262059B-99EE-4629-8F1A-5D25F81573EC}" type="parTrans" cxnId="{1901BE84-F0A5-4062-9184-6A5AF8B7A1F4}">
      <dgm:prSet/>
      <dgm:spPr/>
      <dgm:t>
        <a:bodyPr/>
        <a:lstStyle/>
        <a:p>
          <a:endParaRPr lang="pl-PL"/>
        </a:p>
      </dgm:t>
    </dgm:pt>
    <dgm:pt modelId="{5C44E576-B037-4195-87D5-29B1FF6F5489}" type="sibTrans" cxnId="{1901BE84-F0A5-4062-9184-6A5AF8B7A1F4}">
      <dgm:prSet/>
      <dgm:spPr/>
      <dgm:t>
        <a:bodyPr/>
        <a:lstStyle/>
        <a:p>
          <a:endParaRPr lang="pl-PL"/>
        </a:p>
      </dgm:t>
    </dgm:pt>
    <dgm:pt modelId="{37648091-54E2-479C-8961-C36CDD1D06D3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1500" b="1" dirty="0">
              <a:latin typeface="Arial" panose="020B0604020202020204" pitchFamily="34" charset="0"/>
              <a:cs typeface="Arial" panose="020B0604020202020204" pitchFamily="34" charset="0"/>
            </a:rPr>
            <a:t>Nabycie aktywów należących do zakładu, który został zamknięty lub zostałby zamknięty, gdyby zakup nie nastąpił</a:t>
          </a:r>
        </a:p>
      </dgm:t>
    </dgm:pt>
    <dgm:pt modelId="{0F5CCA25-4200-4882-BDE8-1335C75D6906}" type="parTrans" cxnId="{ACA69BB2-A924-48DB-A9EA-5E9A910D44B4}">
      <dgm:prSet/>
      <dgm:spPr/>
      <dgm:t>
        <a:bodyPr/>
        <a:lstStyle/>
        <a:p>
          <a:endParaRPr lang="pl-PL"/>
        </a:p>
      </dgm:t>
    </dgm:pt>
    <dgm:pt modelId="{6E0D1F4D-65FF-4622-B19B-5009F86BD418}" type="sibTrans" cxnId="{ACA69BB2-A924-48DB-A9EA-5E9A910D44B4}">
      <dgm:prSet/>
      <dgm:spPr/>
      <dgm:t>
        <a:bodyPr/>
        <a:lstStyle/>
        <a:p>
          <a:endParaRPr lang="pl-PL"/>
        </a:p>
      </dgm:t>
    </dgm:pt>
    <dgm:pt modelId="{6F331B4C-C203-4076-91EA-1745F019DEA8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pl-PL" sz="1800" dirty="0"/>
        </a:p>
        <a:p>
          <a:r>
            <a:rPr lang="pl-PL" sz="1600" b="1" dirty="0">
              <a:latin typeface="Arial" panose="020B0604020202020204" pitchFamily="34" charset="0"/>
              <a:cs typeface="Arial" panose="020B0604020202020204" pitchFamily="34" charset="0"/>
            </a:rPr>
            <a:t>Zasadnicza zmiana dotycząca procesu produkcyjnego istniejącego zakładu</a:t>
          </a:r>
          <a:r>
            <a:rPr lang="pl-PL" sz="1600" b="1" dirty="0"/>
            <a:t> </a:t>
          </a:r>
          <a:br>
            <a:rPr lang="pl-PL" sz="1600" b="1" dirty="0"/>
          </a:br>
          <a:endParaRPr lang="pl-PL" sz="1600" b="1" dirty="0"/>
        </a:p>
      </dgm:t>
    </dgm:pt>
    <dgm:pt modelId="{86E0FD4C-DD13-4162-8868-4D38FE44BF38}" type="sibTrans" cxnId="{70490780-732F-4CD0-93C6-4B9CDDC3F644}">
      <dgm:prSet/>
      <dgm:spPr/>
      <dgm:t>
        <a:bodyPr/>
        <a:lstStyle/>
        <a:p>
          <a:endParaRPr lang="pl-PL"/>
        </a:p>
      </dgm:t>
    </dgm:pt>
    <dgm:pt modelId="{B42A9541-492E-493F-938A-9AF1439F0463}" type="parTrans" cxnId="{70490780-732F-4CD0-93C6-4B9CDDC3F644}">
      <dgm:prSet/>
      <dgm:spPr/>
      <dgm:t>
        <a:bodyPr/>
        <a:lstStyle/>
        <a:p>
          <a:endParaRPr lang="pl-PL"/>
        </a:p>
      </dgm:t>
    </dgm:pt>
    <dgm:pt modelId="{07E9D4FA-91F0-4290-B957-E9DE23400462}" type="pres">
      <dgm:prSet presAssocID="{F8660429-1BA1-48AD-82A0-C2F1911BAC95}" presName="linear" presStyleCnt="0">
        <dgm:presLayoutVars>
          <dgm:dir/>
          <dgm:animLvl val="lvl"/>
          <dgm:resizeHandles val="exact"/>
        </dgm:presLayoutVars>
      </dgm:prSet>
      <dgm:spPr/>
    </dgm:pt>
    <dgm:pt modelId="{BE07A70B-E8DC-4A7E-AC5E-E948ED3DB4EC}" type="pres">
      <dgm:prSet presAssocID="{1CA0A72D-2E3D-41EE-9C03-519368127386}" presName="parentLin" presStyleCnt="0"/>
      <dgm:spPr/>
    </dgm:pt>
    <dgm:pt modelId="{FC7D1D8C-8D7E-41D0-AEBD-F5896970E7DC}" type="pres">
      <dgm:prSet presAssocID="{1CA0A72D-2E3D-41EE-9C03-519368127386}" presName="parentLeftMargin" presStyleLbl="node1" presStyleIdx="0" presStyleCnt="5"/>
      <dgm:spPr/>
    </dgm:pt>
    <dgm:pt modelId="{DB53B70E-CD25-40A4-8AE3-398740A8CF94}" type="pres">
      <dgm:prSet presAssocID="{1CA0A72D-2E3D-41EE-9C03-519368127386}" presName="parentText" presStyleLbl="node1" presStyleIdx="0" presStyleCnt="5" custScaleX="139205" custScaleY="114539" custLinFactNeighborX="-29131" custLinFactNeighborY="63516">
        <dgm:presLayoutVars>
          <dgm:chMax val="0"/>
          <dgm:bulletEnabled val="1"/>
        </dgm:presLayoutVars>
      </dgm:prSet>
      <dgm:spPr/>
    </dgm:pt>
    <dgm:pt modelId="{4389BE00-F168-4D89-A555-4F338C467FE2}" type="pres">
      <dgm:prSet presAssocID="{1CA0A72D-2E3D-41EE-9C03-519368127386}" presName="negativeSpace" presStyleCnt="0"/>
      <dgm:spPr/>
    </dgm:pt>
    <dgm:pt modelId="{C07593DF-B249-4BA2-A07C-DAE7C4A3213E}" type="pres">
      <dgm:prSet presAssocID="{1CA0A72D-2E3D-41EE-9C03-519368127386}" presName="childText" presStyleLbl="conFgAcc1" presStyleIdx="0" presStyleCnt="5" custLinFactY="11547" custLinFactNeighborY="100000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91C4"/>
          </a:solidFill>
        </a:ln>
      </dgm:spPr>
    </dgm:pt>
    <dgm:pt modelId="{7AA104D7-FB05-4263-B255-3025C52A82D0}" type="pres">
      <dgm:prSet presAssocID="{D96C029D-93E9-4DAF-A4A5-1F77BFD80CDA}" presName="spaceBetweenRectangles" presStyleCnt="0"/>
      <dgm:spPr/>
    </dgm:pt>
    <dgm:pt modelId="{C2656FE8-2BB8-4F4C-B453-1EF1BBB59037}" type="pres">
      <dgm:prSet presAssocID="{232E23C5-0B86-44AE-B28E-099B6917BC19}" presName="parentLin" presStyleCnt="0"/>
      <dgm:spPr/>
    </dgm:pt>
    <dgm:pt modelId="{B768835C-DBF6-4102-81F1-8EBD6E72B5CC}" type="pres">
      <dgm:prSet presAssocID="{232E23C5-0B86-44AE-B28E-099B6917BC19}" presName="parentLeftMargin" presStyleLbl="node1" presStyleIdx="0" presStyleCnt="5"/>
      <dgm:spPr/>
    </dgm:pt>
    <dgm:pt modelId="{0C8FCB68-841A-4F16-B453-0BF2D7B3FEDA}" type="pres">
      <dgm:prSet presAssocID="{232E23C5-0B86-44AE-B28E-099B6917BC19}" presName="parentText" presStyleLbl="node1" presStyleIdx="1" presStyleCnt="5" custScaleX="137751" custLinFactNeighborX="-30350" custLinFactNeighborY="40528">
        <dgm:presLayoutVars>
          <dgm:chMax val="0"/>
          <dgm:bulletEnabled val="1"/>
        </dgm:presLayoutVars>
      </dgm:prSet>
      <dgm:spPr/>
    </dgm:pt>
    <dgm:pt modelId="{51A976BE-9509-494B-AB28-68707D41DA5C}" type="pres">
      <dgm:prSet presAssocID="{232E23C5-0B86-44AE-B28E-099B6917BC19}" presName="negativeSpace" presStyleCnt="0"/>
      <dgm:spPr/>
    </dgm:pt>
    <dgm:pt modelId="{90BFB1C1-985E-4AA1-8197-CDCDC374C5D2}" type="pres">
      <dgm:prSet presAssocID="{232E23C5-0B86-44AE-B28E-099B6917BC19}" presName="childText" presStyleLbl="conFgAcc1" presStyleIdx="1" presStyleCnt="5" custLinFactNeighborY="22304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91C4"/>
          </a:solidFill>
        </a:ln>
      </dgm:spPr>
    </dgm:pt>
    <dgm:pt modelId="{9B00C6EA-A69C-4BA6-B793-F5FBD1BA9E12}" type="pres">
      <dgm:prSet presAssocID="{173C31E8-6B37-43AB-B1CA-AAE3B0E52B14}" presName="spaceBetweenRectangles" presStyleCnt="0"/>
      <dgm:spPr/>
    </dgm:pt>
    <dgm:pt modelId="{55218273-E022-43A4-B071-6E08AF1B10EF}" type="pres">
      <dgm:prSet presAssocID="{5CB3CDA7-A559-405C-81D1-F7AF22CD1EB9}" presName="parentLin" presStyleCnt="0"/>
      <dgm:spPr/>
    </dgm:pt>
    <dgm:pt modelId="{24E3719D-327A-40C0-A5B3-931D3455CE0E}" type="pres">
      <dgm:prSet presAssocID="{5CB3CDA7-A559-405C-81D1-F7AF22CD1EB9}" presName="parentLeftMargin" presStyleLbl="node1" presStyleIdx="1" presStyleCnt="5"/>
      <dgm:spPr/>
    </dgm:pt>
    <dgm:pt modelId="{D99C8B71-1EAB-4A5C-9508-A9CB604DAAC8}" type="pres">
      <dgm:prSet presAssocID="{5CB3CDA7-A559-405C-81D1-F7AF22CD1EB9}" presName="parentText" presStyleLbl="node1" presStyleIdx="2" presStyleCnt="5" custScaleX="135263" custScaleY="119010" custLinFactNeighborX="-30350" custLinFactNeighborY="11789">
        <dgm:presLayoutVars>
          <dgm:chMax val="0"/>
          <dgm:bulletEnabled val="1"/>
        </dgm:presLayoutVars>
      </dgm:prSet>
      <dgm:spPr/>
    </dgm:pt>
    <dgm:pt modelId="{3CDF48A7-4310-4376-91D5-AA8A5B6494D6}" type="pres">
      <dgm:prSet presAssocID="{5CB3CDA7-A559-405C-81D1-F7AF22CD1EB9}" presName="negativeSpace" presStyleCnt="0"/>
      <dgm:spPr/>
    </dgm:pt>
    <dgm:pt modelId="{68B29BFE-B7B5-44C4-8848-064D109490F8}" type="pres">
      <dgm:prSet presAssocID="{5CB3CDA7-A559-405C-81D1-F7AF22CD1EB9}" presName="childText" presStyleLbl="conFgAcc1" presStyleIdx="2" presStyleCnt="5" custLinFactY="-6190" custLinFactNeighborY="-100000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91C4"/>
          </a:solidFill>
        </a:ln>
      </dgm:spPr>
    </dgm:pt>
    <dgm:pt modelId="{E1ADD91B-72FB-4373-B3A6-F4497143D2C5}" type="pres">
      <dgm:prSet presAssocID="{5C44E576-B037-4195-87D5-29B1FF6F5489}" presName="spaceBetweenRectangles" presStyleCnt="0"/>
      <dgm:spPr/>
    </dgm:pt>
    <dgm:pt modelId="{1C873848-D331-40F2-B955-AF48A1E9E706}" type="pres">
      <dgm:prSet presAssocID="{6F331B4C-C203-4076-91EA-1745F019DEA8}" presName="parentLin" presStyleCnt="0"/>
      <dgm:spPr/>
    </dgm:pt>
    <dgm:pt modelId="{CBB90B7F-54E9-4CB1-BB51-4ADF7638777F}" type="pres">
      <dgm:prSet presAssocID="{6F331B4C-C203-4076-91EA-1745F019DEA8}" presName="parentLeftMargin" presStyleLbl="node1" presStyleIdx="2" presStyleCnt="5"/>
      <dgm:spPr/>
    </dgm:pt>
    <dgm:pt modelId="{89CA371F-02CF-4213-B7D2-5CB0A7FB118D}" type="pres">
      <dgm:prSet presAssocID="{6F331B4C-C203-4076-91EA-1745F019DEA8}" presName="parentText" presStyleLbl="node1" presStyleIdx="3" presStyleCnt="5" custScaleX="137822" custScaleY="103027" custLinFactNeighborX="-29315" custLinFactNeighborY="-21005">
        <dgm:presLayoutVars>
          <dgm:chMax val="0"/>
          <dgm:bulletEnabled val="1"/>
        </dgm:presLayoutVars>
      </dgm:prSet>
      <dgm:spPr/>
    </dgm:pt>
    <dgm:pt modelId="{F1F66A7D-1630-4CFF-AEC8-4B9682681B06}" type="pres">
      <dgm:prSet presAssocID="{6F331B4C-C203-4076-91EA-1745F019DEA8}" presName="negativeSpace" presStyleCnt="0"/>
      <dgm:spPr/>
    </dgm:pt>
    <dgm:pt modelId="{8942BA75-76FD-45F8-8535-D51C7DEB56BD}" type="pres">
      <dgm:prSet presAssocID="{6F331B4C-C203-4076-91EA-1745F019DEA8}" presName="childText" presStyleLbl="conFgAcc1" presStyleIdx="3" presStyleCnt="5" custLinFactY="-49717" custLinFactNeighborX="461" custLinFactNeighborY="-100000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91C4"/>
          </a:solidFill>
        </a:ln>
      </dgm:spPr>
    </dgm:pt>
    <dgm:pt modelId="{C564EFB4-F0B3-49DA-A19C-04F002502286}" type="pres">
      <dgm:prSet presAssocID="{86E0FD4C-DD13-4162-8868-4D38FE44BF38}" presName="spaceBetweenRectangles" presStyleCnt="0"/>
      <dgm:spPr/>
    </dgm:pt>
    <dgm:pt modelId="{DCD55327-26DA-4D1D-A164-4FBDFA5E7B78}" type="pres">
      <dgm:prSet presAssocID="{37648091-54E2-479C-8961-C36CDD1D06D3}" presName="parentLin" presStyleCnt="0"/>
      <dgm:spPr/>
    </dgm:pt>
    <dgm:pt modelId="{38803DF1-59CB-46A7-8192-6CBE02F6E055}" type="pres">
      <dgm:prSet presAssocID="{37648091-54E2-479C-8961-C36CDD1D06D3}" presName="parentLeftMargin" presStyleLbl="node1" presStyleIdx="3" presStyleCnt="5"/>
      <dgm:spPr/>
    </dgm:pt>
    <dgm:pt modelId="{D3A26431-55BB-43EE-ACF9-803AA5F3DD6C}" type="pres">
      <dgm:prSet presAssocID="{37648091-54E2-479C-8961-C36CDD1D06D3}" presName="parentText" presStyleLbl="node1" presStyleIdx="4" presStyleCnt="5" custScaleX="137450" custScaleY="127839" custLinFactNeighborX="-30282" custLinFactNeighborY="-47746">
        <dgm:presLayoutVars>
          <dgm:chMax val="0"/>
          <dgm:bulletEnabled val="1"/>
        </dgm:presLayoutVars>
      </dgm:prSet>
      <dgm:spPr/>
    </dgm:pt>
    <dgm:pt modelId="{0C435EAE-1CEC-42D6-961D-FB7D1439E27A}" type="pres">
      <dgm:prSet presAssocID="{37648091-54E2-479C-8961-C36CDD1D06D3}" presName="negativeSpace" presStyleCnt="0"/>
      <dgm:spPr/>
    </dgm:pt>
    <dgm:pt modelId="{CCC8ECA2-67A6-4A9E-AC6C-4AB9C3EB7E58}" type="pres">
      <dgm:prSet presAssocID="{37648091-54E2-479C-8961-C36CDD1D06D3}" presName="childText" presStyleLbl="conFgAcc1" presStyleIdx="4" presStyleCnt="5" custLinFactY="-37265" custLinFactNeighborY="-100000">
        <dgm:presLayoutVars>
          <dgm:bulletEnabled val="1"/>
        </dgm:presLayoutVars>
      </dgm:prSet>
      <dgm:spPr>
        <a:ln>
          <a:solidFill>
            <a:srgbClr val="0091C4"/>
          </a:solidFill>
        </a:ln>
      </dgm:spPr>
    </dgm:pt>
  </dgm:ptLst>
  <dgm:cxnLst>
    <dgm:cxn modelId="{0254310A-1E5F-4833-9E7B-ECE2B2778698}" srcId="{F8660429-1BA1-48AD-82A0-C2F1911BAC95}" destId="{232E23C5-0B86-44AE-B28E-099B6917BC19}" srcOrd="1" destOrd="0" parTransId="{CF269118-918E-4A47-8553-F535250DD40C}" sibTransId="{173C31E8-6B37-43AB-B1CA-AAE3B0E52B14}"/>
    <dgm:cxn modelId="{C6D5111F-360A-440E-BC47-C3459F3DF3DD}" type="presOf" srcId="{1CA0A72D-2E3D-41EE-9C03-519368127386}" destId="{FC7D1D8C-8D7E-41D0-AEBD-F5896970E7DC}" srcOrd="0" destOrd="0" presId="urn:microsoft.com/office/officeart/2005/8/layout/list1"/>
    <dgm:cxn modelId="{2946EE2E-06B9-40BA-B6A9-177BCEB00161}" type="presOf" srcId="{5CB3CDA7-A559-405C-81D1-F7AF22CD1EB9}" destId="{24E3719D-327A-40C0-A5B3-931D3455CE0E}" srcOrd="0" destOrd="0" presId="urn:microsoft.com/office/officeart/2005/8/layout/list1"/>
    <dgm:cxn modelId="{FE5B9D44-04F2-421B-9C54-9BFFFDE7281E}" type="presOf" srcId="{F8660429-1BA1-48AD-82A0-C2F1911BAC95}" destId="{07E9D4FA-91F0-4290-B957-E9DE23400462}" srcOrd="0" destOrd="0" presId="urn:microsoft.com/office/officeart/2005/8/layout/list1"/>
    <dgm:cxn modelId="{6C7E076D-4D25-4158-8628-A37EAD3850E2}" type="presOf" srcId="{232E23C5-0B86-44AE-B28E-099B6917BC19}" destId="{B768835C-DBF6-4102-81F1-8EBD6E72B5CC}" srcOrd="0" destOrd="0" presId="urn:microsoft.com/office/officeart/2005/8/layout/list1"/>
    <dgm:cxn modelId="{9ADFFE56-A004-40C1-BDA6-0B1DA3B86460}" srcId="{F8660429-1BA1-48AD-82A0-C2F1911BAC95}" destId="{1CA0A72D-2E3D-41EE-9C03-519368127386}" srcOrd="0" destOrd="0" parTransId="{118DBFF6-B830-41D5-81EF-8EF2550861B4}" sibTransId="{D96C029D-93E9-4DAF-A4A5-1F77BFD80CDA}"/>
    <dgm:cxn modelId="{70490780-732F-4CD0-93C6-4B9CDDC3F644}" srcId="{F8660429-1BA1-48AD-82A0-C2F1911BAC95}" destId="{6F331B4C-C203-4076-91EA-1745F019DEA8}" srcOrd="3" destOrd="0" parTransId="{B42A9541-492E-493F-938A-9AF1439F0463}" sibTransId="{86E0FD4C-DD13-4162-8868-4D38FE44BF38}"/>
    <dgm:cxn modelId="{1901BE84-F0A5-4062-9184-6A5AF8B7A1F4}" srcId="{F8660429-1BA1-48AD-82A0-C2F1911BAC95}" destId="{5CB3CDA7-A559-405C-81D1-F7AF22CD1EB9}" srcOrd="2" destOrd="0" parTransId="{9262059B-99EE-4629-8F1A-5D25F81573EC}" sibTransId="{5C44E576-B037-4195-87D5-29B1FF6F5489}"/>
    <dgm:cxn modelId="{6E9EF491-FB0A-49FA-B88C-E76FF62E938A}" type="presOf" srcId="{232E23C5-0B86-44AE-B28E-099B6917BC19}" destId="{0C8FCB68-841A-4F16-B453-0BF2D7B3FEDA}" srcOrd="1" destOrd="0" presId="urn:microsoft.com/office/officeart/2005/8/layout/list1"/>
    <dgm:cxn modelId="{08B05395-EB81-4039-BA86-B1E3E9F323B4}" type="presOf" srcId="{5CB3CDA7-A559-405C-81D1-F7AF22CD1EB9}" destId="{D99C8B71-1EAB-4A5C-9508-A9CB604DAAC8}" srcOrd="1" destOrd="0" presId="urn:microsoft.com/office/officeart/2005/8/layout/list1"/>
    <dgm:cxn modelId="{8112B8A9-ACD8-4B43-844D-5E818C30CF9D}" type="presOf" srcId="{6F331B4C-C203-4076-91EA-1745F019DEA8}" destId="{CBB90B7F-54E9-4CB1-BB51-4ADF7638777F}" srcOrd="0" destOrd="0" presId="urn:microsoft.com/office/officeart/2005/8/layout/list1"/>
    <dgm:cxn modelId="{CCED24B0-147B-4087-8558-3BE35767DF4F}" type="presOf" srcId="{6F331B4C-C203-4076-91EA-1745F019DEA8}" destId="{89CA371F-02CF-4213-B7D2-5CB0A7FB118D}" srcOrd="1" destOrd="0" presId="urn:microsoft.com/office/officeart/2005/8/layout/list1"/>
    <dgm:cxn modelId="{ACA69BB2-A924-48DB-A9EA-5E9A910D44B4}" srcId="{F8660429-1BA1-48AD-82A0-C2F1911BAC95}" destId="{37648091-54E2-479C-8961-C36CDD1D06D3}" srcOrd="4" destOrd="0" parTransId="{0F5CCA25-4200-4882-BDE8-1335C75D6906}" sibTransId="{6E0D1F4D-65FF-4622-B19B-5009F86BD418}"/>
    <dgm:cxn modelId="{D05C47E5-A639-4605-9C5C-408A0BA8509C}" type="presOf" srcId="{1CA0A72D-2E3D-41EE-9C03-519368127386}" destId="{DB53B70E-CD25-40A4-8AE3-398740A8CF94}" srcOrd="1" destOrd="0" presId="urn:microsoft.com/office/officeart/2005/8/layout/list1"/>
    <dgm:cxn modelId="{777943E8-CFD7-4D95-B5B1-0452827715C9}" type="presOf" srcId="{37648091-54E2-479C-8961-C36CDD1D06D3}" destId="{38803DF1-59CB-46A7-8192-6CBE02F6E055}" srcOrd="0" destOrd="0" presId="urn:microsoft.com/office/officeart/2005/8/layout/list1"/>
    <dgm:cxn modelId="{466E00FB-C126-45AA-920F-288DB078E81C}" type="presOf" srcId="{37648091-54E2-479C-8961-C36CDD1D06D3}" destId="{D3A26431-55BB-43EE-ACF9-803AA5F3DD6C}" srcOrd="1" destOrd="0" presId="urn:microsoft.com/office/officeart/2005/8/layout/list1"/>
    <dgm:cxn modelId="{D7228035-84CB-4EB6-B23E-8C1D8213E74E}" type="presParOf" srcId="{07E9D4FA-91F0-4290-B957-E9DE23400462}" destId="{BE07A70B-E8DC-4A7E-AC5E-E948ED3DB4EC}" srcOrd="0" destOrd="0" presId="urn:microsoft.com/office/officeart/2005/8/layout/list1"/>
    <dgm:cxn modelId="{3487405C-7EBC-4ED4-BEBA-99F617F952DD}" type="presParOf" srcId="{BE07A70B-E8DC-4A7E-AC5E-E948ED3DB4EC}" destId="{FC7D1D8C-8D7E-41D0-AEBD-F5896970E7DC}" srcOrd="0" destOrd="0" presId="urn:microsoft.com/office/officeart/2005/8/layout/list1"/>
    <dgm:cxn modelId="{E5E710D8-1D22-4FF4-B49C-341FAAF67C32}" type="presParOf" srcId="{BE07A70B-E8DC-4A7E-AC5E-E948ED3DB4EC}" destId="{DB53B70E-CD25-40A4-8AE3-398740A8CF94}" srcOrd="1" destOrd="0" presId="urn:microsoft.com/office/officeart/2005/8/layout/list1"/>
    <dgm:cxn modelId="{143ED4B3-AC73-4CE0-9ACB-69A9A976841F}" type="presParOf" srcId="{07E9D4FA-91F0-4290-B957-E9DE23400462}" destId="{4389BE00-F168-4D89-A555-4F338C467FE2}" srcOrd="1" destOrd="0" presId="urn:microsoft.com/office/officeart/2005/8/layout/list1"/>
    <dgm:cxn modelId="{68B2B405-2312-4AE1-B9D1-39EA7C5F070E}" type="presParOf" srcId="{07E9D4FA-91F0-4290-B957-E9DE23400462}" destId="{C07593DF-B249-4BA2-A07C-DAE7C4A3213E}" srcOrd="2" destOrd="0" presId="urn:microsoft.com/office/officeart/2005/8/layout/list1"/>
    <dgm:cxn modelId="{404A1598-5CAE-48AB-90D5-282C4FD0105A}" type="presParOf" srcId="{07E9D4FA-91F0-4290-B957-E9DE23400462}" destId="{7AA104D7-FB05-4263-B255-3025C52A82D0}" srcOrd="3" destOrd="0" presId="urn:microsoft.com/office/officeart/2005/8/layout/list1"/>
    <dgm:cxn modelId="{F60CAF05-79FC-4F2E-97AF-4D9E19A419F3}" type="presParOf" srcId="{07E9D4FA-91F0-4290-B957-E9DE23400462}" destId="{C2656FE8-2BB8-4F4C-B453-1EF1BBB59037}" srcOrd="4" destOrd="0" presId="urn:microsoft.com/office/officeart/2005/8/layout/list1"/>
    <dgm:cxn modelId="{F13B2454-D436-4359-821B-C2840BB344CC}" type="presParOf" srcId="{C2656FE8-2BB8-4F4C-B453-1EF1BBB59037}" destId="{B768835C-DBF6-4102-81F1-8EBD6E72B5CC}" srcOrd="0" destOrd="0" presId="urn:microsoft.com/office/officeart/2005/8/layout/list1"/>
    <dgm:cxn modelId="{EE3BAADD-D2E6-4AFB-9EB1-3D23D4848E06}" type="presParOf" srcId="{C2656FE8-2BB8-4F4C-B453-1EF1BBB59037}" destId="{0C8FCB68-841A-4F16-B453-0BF2D7B3FEDA}" srcOrd="1" destOrd="0" presId="urn:microsoft.com/office/officeart/2005/8/layout/list1"/>
    <dgm:cxn modelId="{573D5B1E-58E6-49B7-B42B-6991B6B2063F}" type="presParOf" srcId="{07E9D4FA-91F0-4290-B957-E9DE23400462}" destId="{51A976BE-9509-494B-AB28-68707D41DA5C}" srcOrd="5" destOrd="0" presId="urn:microsoft.com/office/officeart/2005/8/layout/list1"/>
    <dgm:cxn modelId="{5DEF890C-9B30-42BC-8B0D-7F65C51C7C7F}" type="presParOf" srcId="{07E9D4FA-91F0-4290-B957-E9DE23400462}" destId="{90BFB1C1-985E-4AA1-8197-CDCDC374C5D2}" srcOrd="6" destOrd="0" presId="urn:microsoft.com/office/officeart/2005/8/layout/list1"/>
    <dgm:cxn modelId="{BE7ADFC7-8456-413C-83A3-4A7A265A0389}" type="presParOf" srcId="{07E9D4FA-91F0-4290-B957-E9DE23400462}" destId="{9B00C6EA-A69C-4BA6-B793-F5FBD1BA9E12}" srcOrd="7" destOrd="0" presId="urn:microsoft.com/office/officeart/2005/8/layout/list1"/>
    <dgm:cxn modelId="{73EB085D-EB24-4BE8-BFBD-6D342BF85F96}" type="presParOf" srcId="{07E9D4FA-91F0-4290-B957-E9DE23400462}" destId="{55218273-E022-43A4-B071-6E08AF1B10EF}" srcOrd="8" destOrd="0" presId="urn:microsoft.com/office/officeart/2005/8/layout/list1"/>
    <dgm:cxn modelId="{D8B3CE4F-D8E9-49C7-B3D3-62B33279D22B}" type="presParOf" srcId="{55218273-E022-43A4-B071-6E08AF1B10EF}" destId="{24E3719D-327A-40C0-A5B3-931D3455CE0E}" srcOrd="0" destOrd="0" presId="urn:microsoft.com/office/officeart/2005/8/layout/list1"/>
    <dgm:cxn modelId="{1EEFFBF8-9298-42AF-B229-68DAB09E893A}" type="presParOf" srcId="{55218273-E022-43A4-B071-6E08AF1B10EF}" destId="{D99C8B71-1EAB-4A5C-9508-A9CB604DAAC8}" srcOrd="1" destOrd="0" presId="urn:microsoft.com/office/officeart/2005/8/layout/list1"/>
    <dgm:cxn modelId="{4BBAA892-BCC4-4FE8-B061-BCBF4A41EB70}" type="presParOf" srcId="{07E9D4FA-91F0-4290-B957-E9DE23400462}" destId="{3CDF48A7-4310-4376-91D5-AA8A5B6494D6}" srcOrd="9" destOrd="0" presId="urn:microsoft.com/office/officeart/2005/8/layout/list1"/>
    <dgm:cxn modelId="{D59D77CA-C451-43FA-9765-52D0D2CF9BE1}" type="presParOf" srcId="{07E9D4FA-91F0-4290-B957-E9DE23400462}" destId="{68B29BFE-B7B5-44C4-8848-064D109490F8}" srcOrd="10" destOrd="0" presId="urn:microsoft.com/office/officeart/2005/8/layout/list1"/>
    <dgm:cxn modelId="{4F60A431-3EE3-472F-8BD5-78D71B0C6069}" type="presParOf" srcId="{07E9D4FA-91F0-4290-B957-E9DE23400462}" destId="{E1ADD91B-72FB-4373-B3A6-F4497143D2C5}" srcOrd="11" destOrd="0" presId="urn:microsoft.com/office/officeart/2005/8/layout/list1"/>
    <dgm:cxn modelId="{2E7B046C-B220-4500-B865-6319284A601B}" type="presParOf" srcId="{07E9D4FA-91F0-4290-B957-E9DE23400462}" destId="{1C873848-D331-40F2-B955-AF48A1E9E706}" srcOrd="12" destOrd="0" presId="urn:microsoft.com/office/officeart/2005/8/layout/list1"/>
    <dgm:cxn modelId="{75708453-B59C-4500-A46A-357B2D023B4C}" type="presParOf" srcId="{1C873848-D331-40F2-B955-AF48A1E9E706}" destId="{CBB90B7F-54E9-4CB1-BB51-4ADF7638777F}" srcOrd="0" destOrd="0" presId="urn:microsoft.com/office/officeart/2005/8/layout/list1"/>
    <dgm:cxn modelId="{C2920767-F292-4A6B-B445-4F9634F048A0}" type="presParOf" srcId="{1C873848-D331-40F2-B955-AF48A1E9E706}" destId="{89CA371F-02CF-4213-B7D2-5CB0A7FB118D}" srcOrd="1" destOrd="0" presId="urn:microsoft.com/office/officeart/2005/8/layout/list1"/>
    <dgm:cxn modelId="{0DC27930-2D85-4F33-BDD3-7F1062D45591}" type="presParOf" srcId="{07E9D4FA-91F0-4290-B957-E9DE23400462}" destId="{F1F66A7D-1630-4CFF-AEC8-4B9682681B06}" srcOrd="13" destOrd="0" presId="urn:microsoft.com/office/officeart/2005/8/layout/list1"/>
    <dgm:cxn modelId="{249EC8BA-1CD8-4821-8722-625C76437DF3}" type="presParOf" srcId="{07E9D4FA-91F0-4290-B957-E9DE23400462}" destId="{8942BA75-76FD-45F8-8535-D51C7DEB56BD}" srcOrd="14" destOrd="0" presId="urn:microsoft.com/office/officeart/2005/8/layout/list1"/>
    <dgm:cxn modelId="{A72A421B-C254-4A82-8FBE-B23CE65F07B5}" type="presParOf" srcId="{07E9D4FA-91F0-4290-B957-E9DE23400462}" destId="{C564EFB4-F0B3-49DA-A19C-04F002502286}" srcOrd="15" destOrd="0" presId="urn:microsoft.com/office/officeart/2005/8/layout/list1"/>
    <dgm:cxn modelId="{FE025A5F-40E7-495F-A6A0-2A13F3DBA2CB}" type="presParOf" srcId="{07E9D4FA-91F0-4290-B957-E9DE23400462}" destId="{DCD55327-26DA-4D1D-A164-4FBDFA5E7B78}" srcOrd="16" destOrd="0" presId="urn:microsoft.com/office/officeart/2005/8/layout/list1"/>
    <dgm:cxn modelId="{265459C6-0C30-4747-9493-B6BC64B5FB47}" type="presParOf" srcId="{DCD55327-26DA-4D1D-A164-4FBDFA5E7B78}" destId="{38803DF1-59CB-46A7-8192-6CBE02F6E055}" srcOrd="0" destOrd="0" presId="urn:microsoft.com/office/officeart/2005/8/layout/list1"/>
    <dgm:cxn modelId="{C29B2563-81BC-47E3-B1D9-7AE81ADFC800}" type="presParOf" srcId="{DCD55327-26DA-4D1D-A164-4FBDFA5E7B78}" destId="{D3A26431-55BB-43EE-ACF9-803AA5F3DD6C}" srcOrd="1" destOrd="0" presId="urn:microsoft.com/office/officeart/2005/8/layout/list1"/>
    <dgm:cxn modelId="{125C949A-1824-401A-AC61-A3E99D9F0FD3}" type="presParOf" srcId="{07E9D4FA-91F0-4290-B957-E9DE23400462}" destId="{0C435EAE-1CEC-42D6-961D-FB7D1439E27A}" srcOrd="17" destOrd="0" presId="urn:microsoft.com/office/officeart/2005/8/layout/list1"/>
    <dgm:cxn modelId="{9B1C66C3-77EC-46F2-A9EA-99934137AA41}" type="presParOf" srcId="{07E9D4FA-91F0-4290-B957-E9DE23400462}" destId="{CCC8ECA2-67A6-4A9E-AC6C-4AB9C3EB7E5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38D81-3828-4C25-8EC1-1A61D82D6667}" type="doc">
      <dgm:prSet loTypeId="urn:microsoft.com/office/officeart/2005/8/layout/hProcess9" loCatId="process" qsTypeId="urn:microsoft.com/office/officeart/2005/8/quickstyle/simple1#3" qsCatId="simple" csTypeId="urn:microsoft.com/office/officeart/2005/8/colors/accent1_2#3" csCatId="accent1" phldr="1"/>
      <dgm:spPr/>
    </dgm:pt>
    <dgm:pt modelId="{A8667D39-D40D-4CAD-A8F0-B499024413FE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1200" dirty="0"/>
            <a:t>PIERWSZY KONTAKT PRZEDSIĘBIORCY </a:t>
          </a:r>
        </a:p>
        <a:p>
          <a:r>
            <a:rPr lang="pl-PL" sz="1200" dirty="0"/>
            <a:t>Z WYDZIAŁEM OBSŁUGI INWESTORA</a:t>
          </a:r>
        </a:p>
      </dgm:t>
    </dgm:pt>
    <dgm:pt modelId="{4CDF52F5-2656-49AF-8D2A-2CED80EE99F3}" type="parTrans" cxnId="{94E6D540-77A6-449D-B1A5-B55E196BC81B}">
      <dgm:prSet/>
      <dgm:spPr/>
      <dgm:t>
        <a:bodyPr/>
        <a:lstStyle/>
        <a:p>
          <a:endParaRPr lang="pl-PL"/>
        </a:p>
      </dgm:t>
    </dgm:pt>
    <dgm:pt modelId="{10A8036B-BFEA-4CC5-91B9-401DC8269716}" type="sibTrans" cxnId="{94E6D540-77A6-449D-B1A5-B55E196BC81B}">
      <dgm:prSet/>
      <dgm:spPr/>
      <dgm:t>
        <a:bodyPr/>
        <a:lstStyle/>
        <a:p>
          <a:endParaRPr lang="pl-PL"/>
        </a:p>
      </dgm:t>
    </dgm:pt>
    <dgm:pt modelId="{449DDBFA-C41D-483F-9803-C30DE5518BFB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1200" dirty="0"/>
            <a:t>ZŁOŻENIE WYPEŁNIONEGO WNIOSKU O WYDANIE DECYZJI</a:t>
          </a:r>
        </a:p>
        <a:p>
          <a:r>
            <a:rPr lang="pl-PL" sz="1200" dirty="0"/>
            <a:t>WRAZ Z NIEZBĘDNYMI DOKUMENTAMI</a:t>
          </a:r>
        </a:p>
      </dgm:t>
    </dgm:pt>
    <dgm:pt modelId="{76DA0FB5-4497-4226-AE80-9ABEF361DDB9}" type="parTrans" cxnId="{4A39A163-F02C-4287-8F87-1EE5C3CA95B1}">
      <dgm:prSet/>
      <dgm:spPr/>
      <dgm:t>
        <a:bodyPr/>
        <a:lstStyle/>
        <a:p>
          <a:endParaRPr lang="pl-PL"/>
        </a:p>
      </dgm:t>
    </dgm:pt>
    <dgm:pt modelId="{90E22835-D361-4A2F-9867-9D1924972C1C}" type="sibTrans" cxnId="{4A39A163-F02C-4287-8F87-1EE5C3CA95B1}">
      <dgm:prSet/>
      <dgm:spPr/>
      <dgm:t>
        <a:bodyPr/>
        <a:lstStyle/>
        <a:p>
          <a:endParaRPr lang="pl-PL"/>
        </a:p>
      </dgm:t>
    </dgm:pt>
    <dgm:pt modelId="{B39DDC12-0767-41AB-8D06-115455562E20}">
      <dgm:prSet phldrT="[Teks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1400" dirty="0"/>
            <a:t>WYDANIE DECYZJI </a:t>
          </a:r>
        </a:p>
        <a:p>
          <a:r>
            <a:rPr lang="pl-PL" sz="1400" dirty="0"/>
            <a:t>PRZEZ SSSE S.A.</a:t>
          </a:r>
        </a:p>
      </dgm:t>
    </dgm:pt>
    <dgm:pt modelId="{543591A5-A42A-4D4A-A273-3CE347D9FD11}" type="parTrans" cxnId="{6106E2C3-9DE5-4AB4-827B-604AF0351D40}">
      <dgm:prSet/>
      <dgm:spPr/>
      <dgm:t>
        <a:bodyPr/>
        <a:lstStyle/>
        <a:p>
          <a:endParaRPr lang="pl-PL"/>
        </a:p>
      </dgm:t>
    </dgm:pt>
    <dgm:pt modelId="{77246BFB-869C-4419-8341-FD53289942B1}" type="sibTrans" cxnId="{6106E2C3-9DE5-4AB4-827B-604AF0351D40}">
      <dgm:prSet/>
      <dgm:spPr/>
      <dgm:t>
        <a:bodyPr/>
        <a:lstStyle/>
        <a:p>
          <a:endParaRPr lang="pl-PL"/>
        </a:p>
      </dgm:t>
    </dgm:pt>
    <dgm:pt modelId="{C5F8D97B-736E-40D7-AD43-A11B74134DC4}" type="pres">
      <dgm:prSet presAssocID="{C1538D81-3828-4C25-8EC1-1A61D82D6667}" presName="CompostProcess" presStyleCnt="0">
        <dgm:presLayoutVars>
          <dgm:dir/>
          <dgm:resizeHandles val="exact"/>
        </dgm:presLayoutVars>
      </dgm:prSet>
      <dgm:spPr/>
    </dgm:pt>
    <dgm:pt modelId="{5E2A9617-3D61-4AEC-AB85-1F56FA7963E5}" type="pres">
      <dgm:prSet presAssocID="{C1538D81-3828-4C25-8EC1-1A61D82D6667}" presName="arrow" presStyleLbl="bgShp" presStyleIdx="0" presStyleCnt="1" custScaleX="104719" custScaleY="100000" custLinFactNeighborY="150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0091C4">
                <a:tint val="66000"/>
                <a:satMod val="160000"/>
              </a:srgbClr>
            </a:gs>
            <a:gs pos="50000">
              <a:srgbClr val="0091C4">
                <a:tint val="44500"/>
                <a:satMod val="160000"/>
              </a:srgbClr>
            </a:gs>
            <a:gs pos="100000">
              <a:srgbClr val="0091C4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</dgm:spPr>
    </dgm:pt>
    <dgm:pt modelId="{3E937FD3-2785-4589-8A41-08DB5C4AA4BD}" type="pres">
      <dgm:prSet presAssocID="{C1538D81-3828-4C25-8EC1-1A61D82D6667}" presName="linearProcess" presStyleCnt="0"/>
      <dgm:spPr/>
    </dgm:pt>
    <dgm:pt modelId="{A3EAA240-0CF7-4366-A00F-7B723855B847}" type="pres">
      <dgm:prSet presAssocID="{A8667D39-D40D-4CAD-A8F0-B499024413FE}" presName="textNode" presStyleLbl="node1" presStyleIdx="0" presStyleCnt="3">
        <dgm:presLayoutVars>
          <dgm:bulletEnabled val="1"/>
        </dgm:presLayoutVars>
      </dgm:prSet>
      <dgm:spPr/>
    </dgm:pt>
    <dgm:pt modelId="{335AFA6A-F2B6-449A-84CD-3D26200238C1}" type="pres">
      <dgm:prSet presAssocID="{10A8036B-BFEA-4CC5-91B9-401DC8269716}" presName="sibTrans" presStyleCnt="0"/>
      <dgm:spPr/>
    </dgm:pt>
    <dgm:pt modelId="{CF885C1E-5179-41C7-B851-B7CC3293A878}" type="pres">
      <dgm:prSet presAssocID="{449DDBFA-C41D-483F-9803-C30DE5518BFB}" presName="textNode" presStyleLbl="node1" presStyleIdx="1" presStyleCnt="3">
        <dgm:presLayoutVars>
          <dgm:bulletEnabled val="1"/>
        </dgm:presLayoutVars>
      </dgm:prSet>
      <dgm:spPr/>
    </dgm:pt>
    <dgm:pt modelId="{77C1262D-A81D-4645-8E73-9B18033D0FA1}" type="pres">
      <dgm:prSet presAssocID="{90E22835-D361-4A2F-9867-9D1924972C1C}" presName="sibTrans" presStyleCnt="0"/>
      <dgm:spPr/>
    </dgm:pt>
    <dgm:pt modelId="{3BC5102E-530B-4F4B-9D3E-3490B049DBE6}" type="pres">
      <dgm:prSet presAssocID="{B39DDC12-0767-41AB-8D06-115455562E2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4384635-4120-4FE8-9193-0BEB8669C2B4}" type="presOf" srcId="{B39DDC12-0767-41AB-8D06-115455562E20}" destId="{3BC5102E-530B-4F4B-9D3E-3490B049DBE6}" srcOrd="0" destOrd="0" presId="urn:microsoft.com/office/officeart/2005/8/layout/hProcess9"/>
    <dgm:cxn modelId="{94E6D540-77A6-449D-B1A5-B55E196BC81B}" srcId="{C1538D81-3828-4C25-8EC1-1A61D82D6667}" destId="{A8667D39-D40D-4CAD-A8F0-B499024413FE}" srcOrd="0" destOrd="0" parTransId="{4CDF52F5-2656-49AF-8D2A-2CED80EE99F3}" sibTransId="{10A8036B-BFEA-4CC5-91B9-401DC8269716}"/>
    <dgm:cxn modelId="{4A39A163-F02C-4287-8F87-1EE5C3CA95B1}" srcId="{C1538D81-3828-4C25-8EC1-1A61D82D6667}" destId="{449DDBFA-C41D-483F-9803-C30DE5518BFB}" srcOrd="1" destOrd="0" parTransId="{76DA0FB5-4497-4226-AE80-9ABEF361DDB9}" sibTransId="{90E22835-D361-4A2F-9867-9D1924972C1C}"/>
    <dgm:cxn modelId="{880B6744-6E06-4EEF-ABE7-DB02C52827F2}" type="presOf" srcId="{449DDBFA-C41D-483F-9803-C30DE5518BFB}" destId="{CF885C1E-5179-41C7-B851-B7CC3293A878}" srcOrd="0" destOrd="0" presId="urn:microsoft.com/office/officeart/2005/8/layout/hProcess9"/>
    <dgm:cxn modelId="{52E6F4A4-07F8-42E0-B777-428C5FE2AFA6}" type="presOf" srcId="{A8667D39-D40D-4CAD-A8F0-B499024413FE}" destId="{A3EAA240-0CF7-4366-A00F-7B723855B847}" srcOrd="0" destOrd="0" presId="urn:microsoft.com/office/officeart/2005/8/layout/hProcess9"/>
    <dgm:cxn modelId="{6106E2C3-9DE5-4AB4-827B-604AF0351D40}" srcId="{C1538D81-3828-4C25-8EC1-1A61D82D6667}" destId="{B39DDC12-0767-41AB-8D06-115455562E20}" srcOrd="2" destOrd="0" parTransId="{543591A5-A42A-4D4A-A273-3CE347D9FD11}" sibTransId="{77246BFB-869C-4419-8341-FD53289942B1}"/>
    <dgm:cxn modelId="{39E447DE-9130-4215-9622-C1521BD7DA1D}" type="presOf" srcId="{C1538D81-3828-4C25-8EC1-1A61D82D6667}" destId="{C5F8D97B-736E-40D7-AD43-A11B74134DC4}" srcOrd="0" destOrd="0" presId="urn:microsoft.com/office/officeart/2005/8/layout/hProcess9"/>
    <dgm:cxn modelId="{9E030B18-4AA6-40CE-9E01-E96A52C98EEF}" type="presParOf" srcId="{C5F8D97B-736E-40D7-AD43-A11B74134DC4}" destId="{5E2A9617-3D61-4AEC-AB85-1F56FA7963E5}" srcOrd="0" destOrd="0" presId="urn:microsoft.com/office/officeart/2005/8/layout/hProcess9"/>
    <dgm:cxn modelId="{A563079C-9D07-490E-B9D5-7B64E67313DB}" type="presParOf" srcId="{C5F8D97B-736E-40D7-AD43-A11B74134DC4}" destId="{3E937FD3-2785-4589-8A41-08DB5C4AA4BD}" srcOrd="1" destOrd="0" presId="urn:microsoft.com/office/officeart/2005/8/layout/hProcess9"/>
    <dgm:cxn modelId="{B9B5AC91-829F-4480-8F11-EE1A1A02ADE8}" type="presParOf" srcId="{3E937FD3-2785-4589-8A41-08DB5C4AA4BD}" destId="{A3EAA240-0CF7-4366-A00F-7B723855B847}" srcOrd="0" destOrd="0" presId="urn:microsoft.com/office/officeart/2005/8/layout/hProcess9"/>
    <dgm:cxn modelId="{B32BA79C-228A-4EC1-953C-89241FE2627F}" type="presParOf" srcId="{3E937FD3-2785-4589-8A41-08DB5C4AA4BD}" destId="{335AFA6A-F2B6-449A-84CD-3D26200238C1}" srcOrd="1" destOrd="0" presId="urn:microsoft.com/office/officeart/2005/8/layout/hProcess9"/>
    <dgm:cxn modelId="{7F9CDF5E-3053-45E4-AE2F-D20FE3CD1913}" type="presParOf" srcId="{3E937FD3-2785-4589-8A41-08DB5C4AA4BD}" destId="{CF885C1E-5179-41C7-B851-B7CC3293A878}" srcOrd="2" destOrd="0" presId="urn:microsoft.com/office/officeart/2005/8/layout/hProcess9"/>
    <dgm:cxn modelId="{546C0AEF-8270-40C5-A07B-CC6A01E34D93}" type="presParOf" srcId="{3E937FD3-2785-4589-8A41-08DB5C4AA4BD}" destId="{77C1262D-A81D-4645-8E73-9B18033D0FA1}" srcOrd="3" destOrd="0" presId="urn:microsoft.com/office/officeart/2005/8/layout/hProcess9"/>
    <dgm:cxn modelId="{8F96D575-EF40-4013-A853-C39E3B5B0A32}" type="presParOf" srcId="{3E937FD3-2785-4589-8A41-08DB5C4AA4BD}" destId="{3BC5102E-530B-4F4B-9D3E-3490B049DB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1950B-D610-430F-8116-90DC50C81D7E}" type="doc">
      <dgm:prSet loTypeId="urn:microsoft.com/office/officeart/2005/8/layout/default#1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E9A2A7F-8F1F-477F-AA52-290A67BE5003}">
      <dgm:prSet phldrT="[Tekst]" custT="1"/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algn="ctr">
            <a:lnSpc>
              <a:spcPct val="90000"/>
            </a:lnSpc>
          </a:pPr>
          <a:endParaRPr lang="pl-PL" sz="2000" dirty="0"/>
        </a:p>
        <a:p>
          <a:pPr algn="just">
            <a:lnSpc>
              <a:spcPct val="90000"/>
            </a:lnSpc>
          </a:pPr>
          <a:r>
            <a:rPr lang="pl-PL" sz="800" b="1" dirty="0"/>
            <a:t>   </a:t>
          </a:r>
        </a:p>
        <a:p>
          <a:pPr algn="ctr">
            <a:lnSpc>
              <a:spcPct val="90000"/>
            </a:lnSpc>
          </a:pPr>
          <a:r>
            <a:rPr lang="pl-PL" sz="2000" b="1" dirty="0">
              <a:latin typeface="Arial" panose="020B0604020202020204" pitchFamily="34" charset="0"/>
              <a:cs typeface="Arial" panose="020B0604020202020204" pitchFamily="34" charset="0"/>
            </a:rPr>
            <a:t>5 mld 700 mln zł </a:t>
          </a:r>
        </a:p>
        <a:p>
          <a:pPr algn="ctr">
            <a:lnSpc>
              <a:spcPct val="100000"/>
            </a:lnSpc>
          </a:pPr>
          <a:r>
            <a:rPr lang="pl-PL" sz="1700" b="1" dirty="0">
              <a:latin typeface="Arial" panose="020B0604020202020204" pitchFamily="34" charset="0"/>
              <a:cs typeface="Arial" panose="020B0604020202020204" pitchFamily="34" charset="0"/>
            </a:rPr>
            <a:t>poniesionych</a:t>
          </a:r>
        </a:p>
        <a:p>
          <a:pPr algn="ctr">
            <a:lnSpc>
              <a:spcPct val="100000"/>
            </a:lnSpc>
          </a:pPr>
          <a:r>
            <a:rPr lang="pl-PL" sz="1700" b="1" dirty="0">
              <a:latin typeface="Arial" panose="020B0604020202020204" pitchFamily="34" charset="0"/>
              <a:cs typeface="Arial" panose="020B0604020202020204" pitchFamily="34" charset="0"/>
            </a:rPr>
            <a:t>nakładów inwestycyjnych</a:t>
          </a:r>
        </a:p>
        <a:p>
          <a:pPr algn="ctr">
            <a:lnSpc>
              <a:spcPct val="90000"/>
            </a:lnSpc>
          </a:pPr>
          <a:endParaRPr lang="pl-PL" sz="2000" b="1" dirty="0"/>
        </a:p>
      </dgm:t>
    </dgm:pt>
    <dgm:pt modelId="{659971CC-2195-480F-B11D-E3961E950E6F}" type="parTrans" cxnId="{BB4DBEC6-5A9D-4029-B3CD-89D686AF3BDE}">
      <dgm:prSet/>
      <dgm:spPr/>
      <dgm:t>
        <a:bodyPr/>
        <a:lstStyle/>
        <a:p>
          <a:endParaRPr lang="pl-PL"/>
        </a:p>
      </dgm:t>
    </dgm:pt>
    <dgm:pt modelId="{C9CFA77B-9699-42B1-8A53-7B754F006D14}" type="sibTrans" cxnId="{BB4DBEC6-5A9D-4029-B3CD-89D686AF3BDE}">
      <dgm:prSet/>
      <dgm:spPr/>
      <dgm:t>
        <a:bodyPr/>
        <a:lstStyle/>
        <a:p>
          <a:endParaRPr lang="pl-PL"/>
        </a:p>
      </dgm:t>
    </dgm:pt>
    <dgm:pt modelId="{FB28F3DF-8004-434E-B1E2-E16B828BB645}">
      <dgm:prSet phldrT="[Tekst]" custT="1"/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2000" b="1" dirty="0">
              <a:latin typeface="Arial" panose="020B0604020202020204" pitchFamily="34" charset="0"/>
              <a:cs typeface="Arial" panose="020B0604020202020204" pitchFamily="34" charset="0"/>
            </a:rPr>
            <a:t>18 500</a:t>
          </a:r>
        </a:p>
        <a:p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miejsc pracy</a:t>
          </a:r>
          <a:endParaRPr lang="pl-P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12452-34ED-4D3F-82FE-CA4227998AD3}" type="parTrans" cxnId="{76509D51-E001-447B-A419-4F7B495A2279}">
      <dgm:prSet/>
      <dgm:spPr/>
      <dgm:t>
        <a:bodyPr/>
        <a:lstStyle/>
        <a:p>
          <a:endParaRPr lang="pl-PL"/>
        </a:p>
      </dgm:t>
    </dgm:pt>
    <dgm:pt modelId="{3BA4FBED-453F-4EB2-8FE4-7BF216A6F0BB}" type="sibTrans" cxnId="{76509D51-E001-447B-A419-4F7B495A2279}">
      <dgm:prSet/>
      <dgm:spPr/>
      <dgm:t>
        <a:bodyPr/>
        <a:lstStyle/>
        <a:p>
          <a:endParaRPr lang="pl-PL"/>
        </a:p>
      </dgm:t>
    </dgm:pt>
    <dgm:pt modelId="{FF2BBE81-ECB2-4D70-84C6-8172C5EAC37A}">
      <dgm:prSet phldrT="[Tekst]" custT="1"/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pl-PL" sz="2200" b="1" dirty="0">
              <a:latin typeface="Arial" panose="020B0604020202020204" pitchFamily="34" charset="0"/>
              <a:cs typeface="Arial" panose="020B0604020202020204" pitchFamily="34" charset="0"/>
            </a:rPr>
            <a:t>202</a:t>
          </a:r>
        </a:p>
        <a:p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firm</a:t>
          </a:r>
        </a:p>
      </dgm:t>
    </dgm:pt>
    <dgm:pt modelId="{31044DE0-BDB6-47BB-9FD2-A96BE5B5D009}" type="parTrans" cxnId="{691EBE2B-A347-490E-B45D-51045847744A}">
      <dgm:prSet/>
      <dgm:spPr/>
      <dgm:t>
        <a:bodyPr/>
        <a:lstStyle/>
        <a:p>
          <a:endParaRPr lang="pl-PL"/>
        </a:p>
      </dgm:t>
    </dgm:pt>
    <dgm:pt modelId="{C454182C-8053-4285-8846-F8E3279F0554}" type="sibTrans" cxnId="{691EBE2B-A347-490E-B45D-51045847744A}">
      <dgm:prSet/>
      <dgm:spPr/>
      <dgm:t>
        <a:bodyPr/>
        <a:lstStyle/>
        <a:p>
          <a:endParaRPr lang="pl-PL"/>
        </a:p>
      </dgm:t>
    </dgm:pt>
    <dgm:pt modelId="{19F70016-BE3D-4EF6-8A5A-BD93DEBFE4B2}">
      <dgm:prSet phldrT="[Tekst]" custT="1"/>
      <dgm:spPr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algn="ctr"/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78 wydanych</a:t>
          </a:r>
        </a:p>
        <a:p>
          <a:pPr algn="ctr"/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 decyzji o wsparciu</a:t>
          </a:r>
        </a:p>
        <a:p>
          <a:pPr algn="ctr"/>
          <a:r>
            <a:rPr lang="pl-PL" sz="1700" b="1" dirty="0">
              <a:latin typeface="Arial" panose="020B0604020202020204" pitchFamily="34" charset="0"/>
              <a:cs typeface="Arial" panose="020B0604020202020204" pitchFamily="34" charset="0"/>
            </a:rPr>
            <a:t>267 wydanych zezwoleń    </a:t>
          </a:r>
        </a:p>
        <a:p>
          <a:pPr algn="ctr"/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F4280-0480-4805-BCF3-7BC8BEF3D063}" type="parTrans" cxnId="{43CDBC3E-D8F3-4F77-A1EE-33B44F6669A7}">
      <dgm:prSet/>
      <dgm:spPr/>
      <dgm:t>
        <a:bodyPr/>
        <a:lstStyle/>
        <a:p>
          <a:endParaRPr lang="pl-PL"/>
        </a:p>
      </dgm:t>
    </dgm:pt>
    <dgm:pt modelId="{E794D43A-BB79-4C66-9149-BB54FD3A42FD}" type="sibTrans" cxnId="{43CDBC3E-D8F3-4F77-A1EE-33B44F6669A7}">
      <dgm:prSet/>
      <dgm:spPr/>
      <dgm:t>
        <a:bodyPr/>
        <a:lstStyle/>
        <a:p>
          <a:endParaRPr lang="pl-PL"/>
        </a:p>
      </dgm:t>
    </dgm:pt>
    <dgm:pt modelId="{7FE0D1BF-3BB6-4787-B9D9-CE75A54FFB71}" type="pres">
      <dgm:prSet presAssocID="{3921950B-D610-430F-8116-90DC50C81D7E}" presName="diagram" presStyleCnt="0">
        <dgm:presLayoutVars>
          <dgm:dir/>
          <dgm:resizeHandles val="exact"/>
        </dgm:presLayoutVars>
      </dgm:prSet>
      <dgm:spPr/>
    </dgm:pt>
    <dgm:pt modelId="{E734D56A-8016-43B9-8158-220866B03616}" type="pres">
      <dgm:prSet presAssocID="{7E9A2A7F-8F1F-477F-AA52-290A67BE5003}" presName="node" presStyleLbl="node1" presStyleIdx="0" presStyleCnt="4" custScaleX="158380" custScaleY="144481" custLinFactNeighborX="-29032" custLinFactNeighborY="-1168">
        <dgm:presLayoutVars>
          <dgm:bulletEnabled val="1"/>
        </dgm:presLayoutVars>
      </dgm:prSet>
      <dgm:spPr/>
    </dgm:pt>
    <dgm:pt modelId="{D349B109-DE35-4839-A313-E530F14E0479}" type="pres">
      <dgm:prSet presAssocID="{C9CFA77B-9699-42B1-8A53-7B754F006D14}" presName="sibTrans" presStyleCnt="0"/>
      <dgm:spPr/>
    </dgm:pt>
    <dgm:pt modelId="{6B5B344F-539C-4870-9021-844B835C9A1C}" type="pres">
      <dgm:prSet presAssocID="{FB28F3DF-8004-434E-B1E2-E16B828BB645}" presName="node" presStyleLbl="node1" presStyleIdx="1" presStyleCnt="4" custScaleX="130463" custScaleY="131908" custLinFactX="63562" custLinFactNeighborX="100000" custLinFactNeighborY="-6360">
        <dgm:presLayoutVars>
          <dgm:bulletEnabled val="1"/>
        </dgm:presLayoutVars>
      </dgm:prSet>
      <dgm:spPr/>
    </dgm:pt>
    <dgm:pt modelId="{BDDFD655-E401-4ABB-BB48-F8B09D074D64}" type="pres">
      <dgm:prSet presAssocID="{3BA4FBED-453F-4EB2-8FE4-7BF216A6F0BB}" presName="sibTrans" presStyleCnt="0"/>
      <dgm:spPr/>
    </dgm:pt>
    <dgm:pt modelId="{3B0919BC-59E3-4467-B7A6-C48A25654448}" type="pres">
      <dgm:prSet presAssocID="{FF2BBE81-ECB2-4D70-84C6-8172C5EAC37A}" presName="node" presStyleLbl="node1" presStyleIdx="2" presStyleCnt="4" custScaleX="129648" custScaleY="138389" custLinFactX="-52826" custLinFactNeighborX="-100000" custLinFactNeighborY="-10872">
        <dgm:presLayoutVars>
          <dgm:bulletEnabled val="1"/>
        </dgm:presLayoutVars>
      </dgm:prSet>
      <dgm:spPr/>
    </dgm:pt>
    <dgm:pt modelId="{69BD4731-1AC6-4D9B-AAAA-5C2DC1900722}" type="pres">
      <dgm:prSet presAssocID="{C454182C-8053-4285-8846-F8E3279F0554}" presName="sibTrans" presStyleCnt="0"/>
      <dgm:spPr/>
    </dgm:pt>
    <dgm:pt modelId="{1ED3B832-3E1F-489D-BB18-1FF3171FA2E0}" type="pres">
      <dgm:prSet presAssocID="{19F70016-BE3D-4EF6-8A5A-BD93DEBFE4B2}" presName="node" presStyleLbl="node1" presStyleIdx="3" presStyleCnt="4" custScaleX="179321" custScaleY="146959">
        <dgm:presLayoutVars>
          <dgm:bulletEnabled val="1"/>
        </dgm:presLayoutVars>
      </dgm:prSet>
      <dgm:spPr/>
    </dgm:pt>
  </dgm:ptLst>
  <dgm:cxnLst>
    <dgm:cxn modelId="{2EEE3615-2D0E-42B0-B64E-D9D2EA2C900E}" type="presOf" srcId="{FF2BBE81-ECB2-4D70-84C6-8172C5EAC37A}" destId="{3B0919BC-59E3-4467-B7A6-C48A25654448}" srcOrd="0" destOrd="0" presId="urn:microsoft.com/office/officeart/2005/8/layout/default#1"/>
    <dgm:cxn modelId="{691EBE2B-A347-490E-B45D-51045847744A}" srcId="{3921950B-D610-430F-8116-90DC50C81D7E}" destId="{FF2BBE81-ECB2-4D70-84C6-8172C5EAC37A}" srcOrd="2" destOrd="0" parTransId="{31044DE0-BDB6-47BB-9FD2-A96BE5B5D009}" sibTransId="{C454182C-8053-4285-8846-F8E3279F0554}"/>
    <dgm:cxn modelId="{43CDBC3E-D8F3-4F77-A1EE-33B44F6669A7}" srcId="{3921950B-D610-430F-8116-90DC50C81D7E}" destId="{19F70016-BE3D-4EF6-8A5A-BD93DEBFE4B2}" srcOrd="3" destOrd="0" parTransId="{BDEF4280-0480-4805-BCF3-7BC8BEF3D063}" sibTransId="{E794D43A-BB79-4C66-9149-BB54FD3A42FD}"/>
    <dgm:cxn modelId="{76509D51-E001-447B-A419-4F7B495A2279}" srcId="{3921950B-D610-430F-8116-90DC50C81D7E}" destId="{FB28F3DF-8004-434E-B1E2-E16B828BB645}" srcOrd="1" destOrd="0" parTransId="{B7612452-34ED-4D3F-82FE-CA4227998AD3}" sibTransId="{3BA4FBED-453F-4EB2-8FE4-7BF216A6F0BB}"/>
    <dgm:cxn modelId="{7B7322AC-09DB-4640-ABD6-FCBFED6EBFA8}" type="presOf" srcId="{FB28F3DF-8004-434E-B1E2-E16B828BB645}" destId="{6B5B344F-539C-4870-9021-844B835C9A1C}" srcOrd="0" destOrd="0" presId="urn:microsoft.com/office/officeart/2005/8/layout/default#1"/>
    <dgm:cxn modelId="{BB4DBEC6-5A9D-4029-B3CD-89D686AF3BDE}" srcId="{3921950B-D610-430F-8116-90DC50C81D7E}" destId="{7E9A2A7F-8F1F-477F-AA52-290A67BE5003}" srcOrd="0" destOrd="0" parTransId="{659971CC-2195-480F-B11D-E3961E950E6F}" sibTransId="{C9CFA77B-9699-42B1-8A53-7B754F006D14}"/>
    <dgm:cxn modelId="{45D5D8E0-A0AE-4206-80C1-D00BF9A0995D}" type="presOf" srcId="{7E9A2A7F-8F1F-477F-AA52-290A67BE5003}" destId="{E734D56A-8016-43B9-8158-220866B03616}" srcOrd="0" destOrd="0" presId="urn:microsoft.com/office/officeart/2005/8/layout/default#1"/>
    <dgm:cxn modelId="{CD1E86F3-88F2-4D57-AFC4-46D4780155B4}" type="presOf" srcId="{3921950B-D610-430F-8116-90DC50C81D7E}" destId="{7FE0D1BF-3BB6-4787-B9D9-CE75A54FFB71}" srcOrd="0" destOrd="0" presId="urn:microsoft.com/office/officeart/2005/8/layout/default#1"/>
    <dgm:cxn modelId="{258E95FE-00AE-4039-8864-4562C35D16C3}" type="presOf" srcId="{19F70016-BE3D-4EF6-8A5A-BD93DEBFE4B2}" destId="{1ED3B832-3E1F-489D-BB18-1FF3171FA2E0}" srcOrd="0" destOrd="0" presId="urn:microsoft.com/office/officeart/2005/8/layout/default#1"/>
    <dgm:cxn modelId="{B2482AE8-C617-4EDF-AB78-B8C5EE2B719D}" type="presParOf" srcId="{7FE0D1BF-3BB6-4787-B9D9-CE75A54FFB71}" destId="{E734D56A-8016-43B9-8158-220866B03616}" srcOrd="0" destOrd="0" presId="urn:microsoft.com/office/officeart/2005/8/layout/default#1"/>
    <dgm:cxn modelId="{AD9DC0DF-1916-48E8-AB3A-D1481ABC39A1}" type="presParOf" srcId="{7FE0D1BF-3BB6-4787-B9D9-CE75A54FFB71}" destId="{D349B109-DE35-4839-A313-E530F14E0479}" srcOrd="1" destOrd="0" presId="urn:microsoft.com/office/officeart/2005/8/layout/default#1"/>
    <dgm:cxn modelId="{F4367FC4-758C-4BDC-97D5-2606AB4E922E}" type="presParOf" srcId="{7FE0D1BF-3BB6-4787-B9D9-CE75A54FFB71}" destId="{6B5B344F-539C-4870-9021-844B835C9A1C}" srcOrd="2" destOrd="0" presId="urn:microsoft.com/office/officeart/2005/8/layout/default#1"/>
    <dgm:cxn modelId="{0DF12121-2D57-4396-8BFD-40E62C52B3E9}" type="presParOf" srcId="{7FE0D1BF-3BB6-4787-B9D9-CE75A54FFB71}" destId="{BDDFD655-E401-4ABB-BB48-F8B09D074D64}" srcOrd="3" destOrd="0" presId="urn:microsoft.com/office/officeart/2005/8/layout/default#1"/>
    <dgm:cxn modelId="{E2768F93-C03F-486C-B9EE-41E786190582}" type="presParOf" srcId="{7FE0D1BF-3BB6-4787-B9D9-CE75A54FFB71}" destId="{3B0919BC-59E3-4467-B7A6-C48A25654448}" srcOrd="4" destOrd="0" presId="urn:microsoft.com/office/officeart/2005/8/layout/default#1"/>
    <dgm:cxn modelId="{DF142261-305C-4257-8737-BB7495F2CA5B}" type="presParOf" srcId="{7FE0D1BF-3BB6-4787-B9D9-CE75A54FFB71}" destId="{69BD4731-1AC6-4D9B-AAAA-5C2DC1900722}" srcOrd="5" destOrd="0" presId="urn:microsoft.com/office/officeart/2005/8/layout/default#1"/>
    <dgm:cxn modelId="{CC8FD24A-B0A9-4221-957E-9E2BA5E84DE4}" type="presParOf" srcId="{7FE0D1BF-3BB6-4787-B9D9-CE75A54FFB71}" destId="{1ED3B832-3E1F-489D-BB18-1FF3171FA2E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93DF-B249-4BA2-A07C-DAE7C4A3213E}">
      <dsp:nvSpPr>
        <dsp:cNvPr id="0" name=""/>
        <dsp:cNvSpPr/>
      </dsp:nvSpPr>
      <dsp:spPr>
        <a:xfrm>
          <a:off x="0" y="535554"/>
          <a:ext cx="8270840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91C4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B53B70E-CD25-40A4-8AE3-398740A8CF94}">
      <dsp:nvSpPr>
        <dsp:cNvPr id="0" name=""/>
        <dsp:cNvSpPr/>
      </dsp:nvSpPr>
      <dsp:spPr>
        <a:xfrm>
          <a:off x="285917" y="380541"/>
          <a:ext cx="7862633" cy="608614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18833" tIns="0" rIns="2188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Utworzenia nowego zakładu</a:t>
          </a:r>
        </a:p>
      </dsp:txBody>
      <dsp:txXfrm>
        <a:off x="315627" y="410251"/>
        <a:ext cx="7803213" cy="549194"/>
      </dsp:txXfrm>
    </dsp:sp>
    <dsp:sp modelId="{90BFB1C1-985E-4AA1-8197-CDCDC374C5D2}">
      <dsp:nvSpPr>
        <dsp:cNvPr id="0" name=""/>
        <dsp:cNvSpPr/>
      </dsp:nvSpPr>
      <dsp:spPr>
        <a:xfrm>
          <a:off x="0" y="1224136"/>
          <a:ext cx="8270840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91C4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0C8FCB68-841A-4F16-B453-0BF2D7B3FEDA}">
      <dsp:nvSpPr>
        <dsp:cNvPr id="0" name=""/>
        <dsp:cNvSpPr/>
      </dsp:nvSpPr>
      <dsp:spPr>
        <a:xfrm>
          <a:off x="283812" y="1152126"/>
          <a:ext cx="7858390" cy="531360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8833" tIns="0" rIns="21883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Zwiększenia zdolności produkcyjnej istniejącego zakładu</a:t>
          </a:r>
        </a:p>
      </dsp:txBody>
      <dsp:txXfrm>
        <a:off x="309751" y="1178065"/>
        <a:ext cx="7806512" cy="479482"/>
      </dsp:txXfrm>
    </dsp:sp>
    <dsp:sp modelId="{68B29BFE-B7B5-44C4-8848-064D109490F8}">
      <dsp:nvSpPr>
        <dsp:cNvPr id="0" name=""/>
        <dsp:cNvSpPr/>
      </dsp:nvSpPr>
      <dsp:spPr>
        <a:xfrm>
          <a:off x="0" y="1994670"/>
          <a:ext cx="8270840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91C4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99C8B71-1EAB-4A5C-9508-A9CB604DAAC8}">
      <dsp:nvSpPr>
        <dsp:cNvPr id="0" name=""/>
        <dsp:cNvSpPr/>
      </dsp:nvSpPr>
      <dsp:spPr>
        <a:xfrm>
          <a:off x="288032" y="1815899"/>
          <a:ext cx="7831170" cy="632371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8833" tIns="0" rIns="2188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Dywersyfikacja produkcji przez wprowadzenie produktów uprzednio nieprodukowanych w zakładzie</a:t>
          </a:r>
        </a:p>
      </dsp:txBody>
      <dsp:txXfrm>
        <a:off x="318902" y="1846769"/>
        <a:ext cx="7769430" cy="570631"/>
      </dsp:txXfrm>
    </dsp:sp>
    <dsp:sp modelId="{8942BA75-76FD-45F8-8535-D51C7DEB56BD}">
      <dsp:nvSpPr>
        <dsp:cNvPr id="0" name=""/>
        <dsp:cNvSpPr/>
      </dsp:nvSpPr>
      <dsp:spPr>
        <a:xfrm>
          <a:off x="0" y="2629796"/>
          <a:ext cx="8270840" cy="4536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91C4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9CA371F-02CF-4213-B7D2-5CB0A7FB118D}">
      <dsp:nvSpPr>
        <dsp:cNvPr id="0" name=""/>
        <dsp:cNvSpPr/>
      </dsp:nvSpPr>
      <dsp:spPr>
        <a:xfrm>
          <a:off x="288030" y="2559136"/>
          <a:ext cx="7862441" cy="547444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8833" tIns="0" rIns="21883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anose="020B0604020202020204" pitchFamily="34" charset="0"/>
              <a:cs typeface="Arial" panose="020B0604020202020204" pitchFamily="34" charset="0"/>
            </a:rPr>
            <a:t>Zasadnicza zmiana dotycząca procesu produkcyjnego istniejącego zakładu</a:t>
          </a:r>
          <a:r>
            <a:rPr lang="pl-PL" sz="1600" b="1" kern="1200" dirty="0"/>
            <a:t> </a:t>
          </a:r>
          <a:br>
            <a:rPr lang="pl-PL" sz="1600" b="1" kern="1200" dirty="0"/>
          </a:br>
          <a:endParaRPr lang="pl-PL" sz="1600" b="1" kern="1200" dirty="0"/>
        </a:p>
      </dsp:txBody>
      <dsp:txXfrm>
        <a:off x="314754" y="2585860"/>
        <a:ext cx="7808993" cy="493996"/>
      </dsp:txXfrm>
    </dsp:sp>
    <dsp:sp modelId="{CCC8ECA2-67A6-4A9E-AC6C-4AB9C3EB7E58}">
      <dsp:nvSpPr>
        <dsp:cNvPr id="0" name=""/>
        <dsp:cNvSpPr/>
      </dsp:nvSpPr>
      <dsp:spPr>
        <a:xfrm>
          <a:off x="0" y="3482204"/>
          <a:ext cx="827084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1C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26431-55BB-43EE-ACF9-803AA5F3DD6C}">
      <dsp:nvSpPr>
        <dsp:cNvPr id="0" name=""/>
        <dsp:cNvSpPr/>
      </dsp:nvSpPr>
      <dsp:spPr>
        <a:xfrm>
          <a:off x="284652" y="3249609"/>
          <a:ext cx="7856762" cy="679285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8833" tIns="0" rIns="2188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Nabycie aktywów należących do zakładu, który został zamknięty lub zostałby zamknięty, gdyby zakup nie nastąpił</a:t>
          </a:r>
        </a:p>
      </dsp:txBody>
      <dsp:txXfrm>
        <a:off x="317812" y="3282769"/>
        <a:ext cx="7790442" cy="612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9617-3D61-4AEC-AB85-1F56FA7963E5}">
      <dsp:nvSpPr>
        <dsp:cNvPr id="0" name=""/>
        <dsp:cNvSpPr/>
      </dsp:nvSpPr>
      <dsp:spPr>
        <a:xfrm>
          <a:off x="460117" y="0"/>
          <a:ext cx="7454025" cy="2258227"/>
        </a:xfrm>
        <a:prstGeom prst="rightArrow">
          <a:avLst/>
        </a:prstGeom>
        <a:gradFill flip="none" rotWithShape="0">
          <a:gsLst>
            <a:gs pos="0">
              <a:srgbClr val="0091C4">
                <a:tint val="66000"/>
                <a:satMod val="160000"/>
              </a:srgbClr>
            </a:gs>
            <a:gs pos="50000">
              <a:srgbClr val="0091C4">
                <a:tint val="44500"/>
                <a:satMod val="160000"/>
              </a:srgbClr>
            </a:gs>
            <a:gs pos="100000">
              <a:srgbClr val="0091C4">
                <a:tint val="23500"/>
                <a:satMod val="160000"/>
              </a:srgbClr>
            </a:gs>
          </a:gsLst>
          <a:path path="circle">
            <a:fillToRect t="100000" r="100000"/>
          </a:path>
          <a:tileRect l="-100000" b="-10000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3EAA240-0CF7-4366-A00F-7B723855B847}">
      <dsp:nvSpPr>
        <dsp:cNvPr id="0" name=""/>
        <dsp:cNvSpPr/>
      </dsp:nvSpPr>
      <dsp:spPr>
        <a:xfrm>
          <a:off x="0" y="677468"/>
          <a:ext cx="2512278" cy="903290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PIERWSZY KONTAKT PRZEDSIĘBIORCY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 WYDZIAŁEM OBSŁUGI INWESTORA</a:t>
          </a:r>
        </a:p>
      </dsp:txBody>
      <dsp:txXfrm>
        <a:off x="44095" y="721563"/>
        <a:ext cx="2424088" cy="815100"/>
      </dsp:txXfrm>
    </dsp:sp>
    <dsp:sp modelId="{CF885C1E-5179-41C7-B851-B7CC3293A878}">
      <dsp:nvSpPr>
        <dsp:cNvPr id="0" name=""/>
        <dsp:cNvSpPr/>
      </dsp:nvSpPr>
      <dsp:spPr>
        <a:xfrm>
          <a:off x="2930990" y="677468"/>
          <a:ext cx="2512278" cy="903290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ZŁOŻENIE WYPEŁNIONEGO WNIOSKU O WYDANIE DECYZJI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WRAZ Z NIEZBĘDNYMI DOKUMENTAMI</a:t>
          </a:r>
        </a:p>
      </dsp:txBody>
      <dsp:txXfrm>
        <a:off x="2975085" y="721563"/>
        <a:ext cx="2424088" cy="815100"/>
      </dsp:txXfrm>
    </dsp:sp>
    <dsp:sp modelId="{3BC5102E-530B-4F4B-9D3E-3490B049DBE6}">
      <dsp:nvSpPr>
        <dsp:cNvPr id="0" name=""/>
        <dsp:cNvSpPr/>
      </dsp:nvSpPr>
      <dsp:spPr>
        <a:xfrm>
          <a:off x="5861982" y="677468"/>
          <a:ext cx="2512278" cy="903290"/>
        </a:xfrm>
        <a:prstGeom prst="round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WYDANIE DECYZJI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PRZEZ SSSE S.A.</a:t>
          </a:r>
        </a:p>
      </dsp:txBody>
      <dsp:txXfrm>
        <a:off x="5906077" y="721563"/>
        <a:ext cx="2424088" cy="815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4D56A-8016-43B9-8158-220866B03616}">
      <dsp:nvSpPr>
        <dsp:cNvPr id="0" name=""/>
        <dsp:cNvSpPr/>
      </dsp:nvSpPr>
      <dsp:spPr>
        <a:xfrm>
          <a:off x="99832" y="0"/>
          <a:ext cx="2451816" cy="1341991"/>
        </a:xfrm>
        <a:prstGeom prst="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/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1" kern="1200" dirty="0"/>
            <a:t>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Arial" panose="020B0604020202020204" pitchFamily="34" charset="0"/>
              <a:cs typeface="Arial" panose="020B0604020202020204" pitchFamily="34" charset="0"/>
            </a:rPr>
            <a:t>5 mld 700 mln zł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Arial" panose="020B0604020202020204" pitchFamily="34" charset="0"/>
              <a:cs typeface="Arial" panose="020B0604020202020204" pitchFamily="34" charset="0"/>
            </a:rPr>
            <a:t>poniesionych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Arial" panose="020B0604020202020204" pitchFamily="34" charset="0"/>
              <a:cs typeface="Arial" panose="020B0604020202020204" pitchFamily="34" charset="0"/>
            </a:rPr>
            <a:t>nakładów inwestycyjnych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/>
        </a:p>
      </dsp:txBody>
      <dsp:txXfrm>
        <a:off x="99832" y="0"/>
        <a:ext cx="2451816" cy="1341991"/>
      </dsp:txXfrm>
    </dsp:sp>
    <dsp:sp modelId="{6B5B344F-539C-4870-9021-844B835C9A1C}">
      <dsp:nvSpPr>
        <dsp:cNvPr id="0" name=""/>
        <dsp:cNvSpPr/>
      </dsp:nvSpPr>
      <dsp:spPr>
        <a:xfrm>
          <a:off x="5687924" y="0"/>
          <a:ext cx="2019644" cy="1225208"/>
        </a:xfrm>
        <a:prstGeom prst="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Arial" panose="020B0604020202020204" pitchFamily="34" charset="0"/>
              <a:cs typeface="Arial" panose="020B0604020202020204" pitchFamily="34" charset="0"/>
            </a:rPr>
            <a:t>18 500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miejsc pracy</a:t>
          </a:r>
          <a:endParaRPr lang="pl-PL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7924" y="0"/>
        <a:ext cx="2019644" cy="1225208"/>
      </dsp:txXfrm>
    </dsp:sp>
    <dsp:sp modelId="{3B0919BC-59E3-4467-B7A6-C48A25654448}">
      <dsp:nvSpPr>
        <dsp:cNvPr id="0" name=""/>
        <dsp:cNvSpPr/>
      </dsp:nvSpPr>
      <dsp:spPr>
        <a:xfrm>
          <a:off x="2964500" y="0"/>
          <a:ext cx="2007028" cy="1285406"/>
        </a:xfrm>
        <a:prstGeom prst="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latin typeface="Arial" panose="020B0604020202020204" pitchFamily="34" charset="0"/>
              <a:cs typeface="Arial" panose="020B0604020202020204" pitchFamily="34" charset="0"/>
            </a:rPr>
            <a:t>202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firm</a:t>
          </a:r>
        </a:p>
      </dsp:txBody>
      <dsp:txXfrm>
        <a:off x="2964500" y="0"/>
        <a:ext cx="2007028" cy="1285406"/>
      </dsp:txXfrm>
    </dsp:sp>
    <dsp:sp modelId="{1ED3B832-3E1F-489D-BB18-1FF3171FA2E0}">
      <dsp:nvSpPr>
        <dsp:cNvPr id="0" name=""/>
        <dsp:cNvSpPr/>
      </dsp:nvSpPr>
      <dsp:spPr>
        <a:xfrm>
          <a:off x="2555317" y="1497478"/>
          <a:ext cx="2775995" cy="1365007"/>
        </a:xfrm>
        <a:prstGeom prst="rect">
          <a:avLst/>
        </a:prstGeom>
        <a:gradFill flip="none" rotWithShape="0">
          <a:gsLst>
            <a:gs pos="0">
              <a:srgbClr val="0091C4">
                <a:shade val="30000"/>
                <a:satMod val="115000"/>
              </a:srgbClr>
            </a:gs>
            <a:gs pos="50000">
              <a:srgbClr val="0091C4">
                <a:shade val="67500"/>
                <a:satMod val="115000"/>
              </a:srgbClr>
            </a:gs>
            <a:gs pos="100000">
              <a:srgbClr val="0091C4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78 wydanych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 decyzji o wsparciu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atin typeface="Arial" panose="020B0604020202020204" pitchFamily="34" charset="0"/>
              <a:cs typeface="Arial" panose="020B0604020202020204" pitchFamily="34" charset="0"/>
            </a:rPr>
            <a:t>267 wydanych zezwoleń  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5317" y="1497478"/>
        <a:ext cx="2775995" cy="136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20220F-CCA2-4E6D-9863-417701964F16}" type="datetimeFigureOut">
              <a:rPr lang="pl-PL"/>
              <a:pPr>
                <a:defRPr/>
              </a:pPr>
              <a:t>13.12.2022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0DE9C0-2E5E-450E-8DD2-7C32BB4020BC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9603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59118E9D-74D7-4201-A267-FB6A1C53C60E}" type="slidenum">
              <a:rPr lang="pl-PL" altLang="pl-PL" sz="1200"/>
              <a:pPr algn="r"/>
              <a:t>1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225281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6E23BCD2-18EF-4054-B570-DF5B6EAC5625}" type="slidenum">
              <a:rPr lang="pl-PL" altLang="pl-PL" sz="1200"/>
              <a:pPr algn="r"/>
              <a:t>10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343465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39A93A0A-0A0D-408C-986A-D24D5C9E5BB6}" type="slidenum">
              <a:rPr lang="pl-PL" altLang="pl-PL" sz="1200"/>
              <a:pPr algn="r"/>
              <a:t>11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983938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39A93A0A-0A0D-408C-986A-D24D5C9E5BB6}" type="slidenum">
              <a:rPr lang="pl-PL" altLang="pl-PL" sz="1200"/>
              <a:pPr algn="r"/>
              <a:t>12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6580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39A93A0A-0A0D-408C-986A-D24D5C9E5BB6}" type="slidenum">
              <a:rPr lang="pl-PL" altLang="pl-PL" sz="1200"/>
              <a:pPr algn="r"/>
              <a:t>13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962678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E9C0-2E5E-450E-8DD2-7C32BB4020BC}" type="slidenum">
              <a:rPr lang="pl-PL" altLang="pl-PL" smtClean="0"/>
              <a:pPr/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629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E9C0-2E5E-450E-8DD2-7C32BB4020BC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5395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4F6CF6A-1999-4CB5-9E95-87B729539B6B}" type="slidenum">
              <a:rPr lang="pl-PL" altLang="pl-PL" sz="1200"/>
              <a:pPr algn="r"/>
              <a:t>16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055348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732F1BAA-38D5-4B3D-AC10-19258C33CBE4}" type="slidenum">
              <a:rPr lang="pl-PL" altLang="pl-PL" sz="1200"/>
              <a:pPr algn="r"/>
              <a:t>17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3816335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732F1BAA-38D5-4B3D-AC10-19258C33CBE4}" type="slidenum">
              <a:rPr lang="pl-PL" altLang="pl-PL" sz="1200"/>
              <a:pPr algn="r"/>
              <a:t>18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322212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40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7BF0407-883A-4B43-84F6-8EB7DA9110BA}" type="slidenum">
              <a:rPr lang="pl-PL" altLang="pl-PL" sz="1200"/>
              <a:pPr algn="r"/>
              <a:t>19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151482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B625F520-544A-4D6E-AC37-3A6C3C1A0C35}" type="slidenum">
              <a:rPr lang="pl-PL" altLang="pl-PL" sz="1200"/>
              <a:pPr algn="r"/>
              <a:t>2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4233152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7C9EC061-0835-478B-97BC-52B4B476CC13}" type="slidenum">
              <a:rPr lang="pl-PL" altLang="pl-PL" sz="1200"/>
              <a:pPr algn="r"/>
              <a:t>20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49330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FD6EF6D-469F-4E37-BD3E-B162A53F4173}" type="slidenum">
              <a:rPr lang="pl-PL" altLang="pl-PL" sz="1200"/>
              <a:pPr algn="r"/>
              <a:t>21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741108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7C9EC061-0835-478B-97BC-52B4B476CC13}" type="slidenum">
              <a:rPr lang="pl-PL" altLang="pl-PL" sz="1200"/>
              <a:pPr algn="r"/>
              <a:t>22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423530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AE3D0A45-1EE9-44E8-8BDF-9E7A879CEA4A}" type="slidenum">
              <a:rPr lang="pl-PL" altLang="pl-PL" sz="1200"/>
              <a:pPr algn="r"/>
              <a:t>23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84112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E9F208F0-11E5-4302-8590-FC8C55B8AAB5}" type="slidenum">
              <a:rPr lang="pl-PL" altLang="pl-PL" sz="1200"/>
              <a:pPr algn="r"/>
              <a:t>24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9046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A0ED31D8-E6F5-4E60-80BE-403B9E4BA56F}" type="slidenum">
              <a:rPr lang="pl-PL" altLang="pl-PL" sz="1200"/>
              <a:pPr algn="r"/>
              <a:t>25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4288657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5222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981440F-64C9-4049-9C56-D75A982369B8}" type="slidenum">
              <a:rPr lang="pl-PL" altLang="pl-PL" sz="1200"/>
              <a:pPr algn="r"/>
              <a:t>26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723093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59118E9D-74D7-4201-A267-FB6A1C53C60E}" type="slidenum">
              <a:rPr lang="pl-PL" altLang="pl-PL" sz="1200"/>
              <a:pPr algn="r"/>
              <a:t>27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22528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B625F520-544A-4D6E-AC37-3A6C3C1A0C35}" type="slidenum">
              <a:rPr lang="pl-PL" altLang="pl-PL" sz="1200"/>
              <a:pPr algn="r"/>
              <a:t>3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2507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B0406B75-4F21-444B-AD3A-D9B61D559FC9}" type="slidenum">
              <a:rPr lang="pl-PL" altLang="pl-PL" sz="1200"/>
              <a:pPr algn="r"/>
              <a:t>4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17365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596F582-6EF4-4598-AC0D-E579002C0788}" type="slidenum">
              <a:rPr lang="pl-PL" altLang="pl-PL" sz="1200"/>
              <a:pPr algn="r"/>
              <a:t>5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9553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D35D786-0F3B-494F-9201-5BA50F6B3625}" type="slidenum">
              <a:rPr lang="pl-PL" altLang="pl-PL" sz="1200"/>
              <a:pPr algn="r"/>
              <a:t>6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90285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D35D786-0F3B-494F-9201-5BA50F6B3625}" type="slidenum">
              <a:rPr lang="pl-PL" altLang="pl-PL" sz="1200"/>
              <a:pPr algn="r"/>
              <a:t>7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86029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D35D786-0F3B-494F-9201-5BA50F6B3625}" type="slidenum">
              <a:rPr lang="pl-PL" altLang="pl-PL" sz="1200"/>
              <a:pPr algn="r"/>
              <a:t>8</a:t>
            </a:fld>
            <a:endParaRPr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386029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D35D786-0F3B-494F-9201-5BA50F6B3625}" type="slidenum">
              <a:rPr lang="pl-PL" altLang="pl-PL" sz="1200"/>
              <a:pPr algn="r"/>
              <a:t>9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357287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37C6D-CD93-4A62-A850-04734ECCF95A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16679380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2DCF6-8F2F-4C47-BCE3-ED2DE4C52607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395656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E11B2-2E2E-4944-8ADB-EE80C24B3F50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916983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7AC29-A55C-4649-8B1C-ACC53388ED49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748498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EED2C-7AB9-43F1-8FB2-2F2383084B91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40149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9A2BF-5B1D-4363-9E69-B847C45B6E42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40226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4D2C7-B8B4-4EC1-89E0-D6CED6F47967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320745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AB114-7F25-4116-AE29-AE38B3706379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677749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BDD45-5E07-4FF4-B02A-78DD8DBADEB6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91372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2A35E-62FC-46F8-B87A-18E3B766C528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867040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25C81-D047-4670-93A2-5A9526BE41AE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02731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cs typeface="+mn-cs"/>
              </a:defRPr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cs typeface="+mn-cs"/>
              </a:defRPr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054239-69D6-4EDD-ABE2-AD18E207D54F}" type="slidenum">
              <a:rPr lang="pl-PL" altLang="pl-PL"/>
              <a:pPr/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6.png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Relationship Id="rId1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f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3.png"/><Relationship Id="rId21" Type="http://schemas.openxmlformats.org/officeDocument/2006/relationships/image" Target="../media/image58.png"/><Relationship Id="rId42" Type="http://schemas.openxmlformats.org/officeDocument/2006/relationships/image" Target="../media/image79.jpeg"/><Relationship Id="rId47" Type="http://schemas.openxmlformats.org/officeDocument/2006/relationships/image" Target="../media/image84.jpeg"/><Relationship Id="rId63" Type="http://schemas.openxmlformats.org/officeDocument/2006/relationships/image" Target="../media/image99.png"/><Relationship Id="rId68" Type="http://schemas.openxmlformats.org/officeDocument/2006/relationships/image" Target="../media/image104.png"/><Relationship Id="rId84" Type="http://schemas.openxmlformats.org/officeDocument/2006/relationships/image" Target="../media/image120.png"/><Relationship Id="rId89" Type="http://schemas.openxmlformats.org/officeDocument/2006/relationships/image" Target="../media/image125.png"/><Relationship Id="rId16" Type="http://schemas.openxmlformats.org/officeDocument/2006/relationships/image" Target="../media/image53.jpeg"/><Relationship Id="rId11" Type="http://schemas.openxmlformats.org/officeDocument/2006/relationships/image" Target="../media/image48.jpeg"/><Relationship Id="rId32" Type="http://schemas.openxmlformats.org/officeDocument/2006/relationships/image" Target="../media/image69.jpeg"/><Relationship Id="rId37" Type="http://schemas.openxmlformats.org/officeDocument/2006/relationships/image" Target="../media/image74.jpeg"/><Relationship Id="rId53" Type="http://schemas.openxmlformats.org/officeDocument/2006/relationships/image" Target="../media/image90.png"/><Relationship Id="rId58" Type="http://schemas.openxmlformats.org/officeDocument/2006/relationships/image" Target="../media/image95.png"/><Relationship Id="rId74" Type="http://schemas.openxmlformats.org/officeDocument/2006/relationships/image" Target="../media/image110.png"/><Relationship Id="rId79" Type="http://schemas.openxmlformats.org/officeDocument/2006/relationships/image" Target="../media/image115.png"/><Relationship Id="rId5" Type="http://schemas.openxmlformats.org/officeDocument/2006/relationships/image" Target="../media/image42.png"/><Relationship Id="rId14" Type="http://schemas.openxmlformats.org/officeDocument/2006/relationships/image" Target="../media/image51.png"/><Relationship Id="rId22" Type="http://schemas.openxmlformats.org/officeDocument/2006/relationships/image" Target="../media/image59.jpeg"/><Relationship Id="rId27" Type="http://schemas.openxmlformats.org/officeDocument/2006/relationships/image" Target="../media/image64.jpe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jpeg"/><Relationship Id="rId48" Type="http://schemas.openxmlformats.org/officeDocument/2006/relationships/image" Target="../media/image85.jpeg"/><Relationship Id="rId56" Type="http://schemas.openxmlformats.org/officeDocument/2006/relationships/image" Target="../media/image93.png"/><Relationship Id="rId64" Type="http://schemas.openxmlformats.org/officeDocument/2006/relationships/image" Target="../media/image100.png"/><Relationship Id="rId69" Type="http://schemas.openxmlformats.org/officeDocument/2006/relationships/image" Target="../media/image105.png"/><Relationship Id="rId77" Type="http://schemas.openxmlformats.org/officeDocument/2006/relationships/image" Target="../media/image113.png"/><Relationship Id="rId8" Type="http://schemas.openxmlformats.org/officeDocument/2006/relationships/image" Target="../media/image45.png"/><Relationship Id="rId51" Type="http://schemas.openxmlformats.org/officeDocument/2006/relationships/image" Target="../media/image88.jpeg"/><Relationship Id="rId72" Type="http://schemas.openxmlformats.org/officeDocument/2006/relationships/image" Target="../media/image108.png"/><Relationship Id="rId80" Type="http://schemas.openxmlformats.org/officeDocument/2006/relationships/image" Target="../media/image116.png"/><Relationship Id="rId85" Type="http://schemas.openxmlformats.org/officeDocument/2006/relationships/image" Target="../media/image121.png"/><Relationship Id="rId3" Type="http://schemas.openxmlformats.org/officeDocument/2006/relationships/image" Target="../media/image40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jpe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openxmlformats.org/officeDocument/2006/relationships/image" Target="../media/image96.png"/><Relationship Id="rId67" Type="http://schemas.openxmlformats.org/officeDocument/2006/relationships/image" Target="../media/image103.jpeg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62" Type="http://schemas.openxmlformats.org/officeDocument/2006/relationships/image" Target="../media/image98.png"/><Relationship Id="rId70" Type="http://schemas.openxmlformats.org/officeDocument/2006/relationships/image" Target="../media/image106.jpeg"/><Relationship Id="rId75" Type="http://schemas.openxmlformats.org/officeDocument/2006/relationships/image" Target="../media/image111.jpeg"/><Relationship Id="rId83" Type="http://schemas.openxmlformats.org/officeDocument/2006/relationships/image" Target="../media/image119.png"/><Relationship Id="rId88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jpeg"/><Relationship Id="rId36" Type="http://schemas.openxmlformats.org/officeDocument/2006/relationships/image" Target="../media/image73.jpeg"/><Relationship Id="rId49" Type="http://schemas.openxmlformats.org/officeDocument/2006/relationships/image" Target="../media/image86.png"/><Relationship Id="rId57" Type="http://schemas.openxmlformats.org/officeDocument/2006/relationships/image" Target="../media/image94.png"/><Relationship Id="rId10" Type="http://schemas.openxmlformats.org/officeDocument/2006/relationships/image" Target="../media/image47.jpe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97.png"/><Relationship Id="rId65" Type="http://schemas.openxmlformats.org/officeDocument/2006/relationships/image" Target="../media/image101.jpeg"/><Relationship Id="rId73" Type="http://schemas.openxmlformats.org/officeDocument/2006/relationships/image" Target="../media/image109.jpeg"/><Relationship Id="rId78" Type="http://schemas.openxmlformats.org/officeDocument/2006/relationships/image" Target="../media/image114.png"/><Relationship Id="rId81" Type="http://schemas.openxmlformats.org/officeDocument/2006/relationships/image" Target="../media/image117.png"/><Relationship Id="rId86" Type="http://schemas.openxmlformats.org/officeDocument/2006/relationships/image" Target="../media/image12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5.jpeg"/><Relationship Id="rId39" Type="http://schemas.openxmlformats.org/officeDocument/2006/relationships/image" Target="../media/image76.png"/><Relationship Id="rId34" Type="http://schemas.openxmlformats.org/officeDocument/2006/relationships/image" Target="../media/image71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Relationship Id="rId76" Type="http://schemas.openxmlformats.org/officeDocument/2006/relationships/image" Target="../media/image112.png"/><Relationship Id="rId7" Type="http://schemas.openxmlformats.org/officeDocument/2006/relationships/image" Target="../media/image44.jpeg"/><Relationship Id="rId71" Type="http://schemas.openxmlformats.org/officeDocument/2006/relationships/image" Target="../media/image107.jpeg"/><Relationship Id="rId2" Type="http://schemas.openxmlformats.org/officeDocument/2006/relationships/notesSlide" Target="../notesSlides/notesSlide25.xml"/><Relationship Id="rId29" Type="http://schemas.openxmlformats.org/officeDocument/2006/relationships/image" Target="../media/image66.png"/><Relationship Id="rId24" Type="http://schemas.openxmlformats.org/officeDocument/2006/relationships/image" Target="../media/image61.jpe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66" Type="http://schemas.openxmlformats.org/officeDocument/2006/relationships/image" Target="../media/image102.jpeg"/><Relationship Id="rId87" Type="http://schemas.openxmlformats.org/officeDocument/2006/relationships/image" Target="../media/image123.jpeg"/><Relationship Id="rId61" Type="http://schemas.openxmlformats.org/officeDocument/2006/relationships/image" Target="../media/image22.png"/><Relationship Id="rId82" Type="http://schemas.openxmlformats.org/officeDocument/2006/relationships/image" Target="../media/image118.png"/><Relationship Id="rId1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14350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19925" y="63087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07ED9D8-C366-4C82-92E5-87DBB90304B8}" type="slidenum">
              <a:rPr lang="pl-PL" altLang="pl-PL" sz="1400">
                <a:solidFill>
                  <a:schemeClr val="bg1"/>
                </a:solidFill>
              </a:rPr>
              <a:pPr algn="r"/>
              <a:t>1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14339" name="Prostokąt 4"/>
          <p:cNvSpPr>
            <a:spLocks noChangeArrowheads="1"/>
          </p:cNvSpPr>
          <p:nvPr/>
        </p:nvSpPr>
        <p:spPr bwMode="auto">
          <a:xfrm>
            <a:off x="2627313" y="144190"/>
            <a:ext cx="3673475" cy="444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14340" name="Prostokąt 9"/>
          <p:cNvSpPr>
            <a:spLocks noChangeArrowheads="1"/>
          </p:cNvSpPr>
          <p:nvPr/>
        </p:nvSpPr>
        <p:spPr bwMode="auto">
          <a:xfrm>
            <a:off x="2760663" y="6713538"/>
            <a:ext cx="3563937" cy="63500"/>
          </a:xfrm>
          <a:prstGeom prst="rect">
            <a:avLst/>
          </a:prstGeom>
          <a:solidFill>
            <a:srgbClr val="8F7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203575" y="2451100"/>
            <a:ext cx="2687638" cy="196977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1400" b="1" dirty="0">
                <a:solidFill>
                  <a:srgbClr val="0091C4"/>
                </a:solidFill>
                <a:latin typeface="Arial" panose="020B0604020202020204" pitchFamily="34" charset="0"/>
              </a:rPr>
              <a:t>Leszek Dec </a:t>
            </a:r>
          </a:p>
          <a:p>
            <a:pPr algn="ctr">
              <a:defRPr/>
            </a:pPr>
            <a:r>
              <a:rPr lang="pl-PL" altLang="pl-PL" sz="1200" b="1" dirty="0">
                <a:latin typeface="Arial" panose="020B0604020202020204" pitchFamily="34" charset="0"/>
              </a:rPr>
              <a:t>Prezes Zarządu </a:t>
            </a:r>
          </a:p>
          <a:p>
            <a:pPr algn="ctr">
              <a:defRPr/>
            </a:pPr>
            <a:r>
              <a:rPr lang="pl-PL" altLang="pl-PL" sz="1200" dirty="0">
                <a:latin typeface="Arial" panose="020B0604020202020204" pitchFamily="34" charset="0"/>
              </a:rPr>
              <a:t>Suwalskiej Specjalnej </a:t>
            </a:r>
            <a:br>
              <a:rPr lang="pl-PL" altLang="pl-PL" sz="1200" dirty="0">
                <a:latin typeface="Arial" panose="020B0604020202020204" pitchFamily="34" charset="0"/>
              </a:rPr>
            </a:br>
            <a:r>
              <a:rPr lang="pl-PL" altLang="pl-PL" sz="1200" dirty="0">
                <a:latin typeface="Arial" panose="020B0604020202020204" pitchFamily="34" charset="0"/>
              </a:rPr>
              <a:t>Strefy Ekonomicznej S.A</a:t>
            </a:r>
            <a:r>
              <a:rPr lang="pl-PL" altLang="pl-PL" sz="1400" dirty="0">
                <a:latin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pl-PL" altLang="pl-PL" sz="1400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pl-PL" altLang="pl-PL" sz="14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Instrumenty wsparcia przedsiębiorców w ramach </a:t>
            </a:r>
            <a:b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Polskiej Strefy Inwestycji</a:t>
            </a:r>
          </a:p>
        </p:txBody>
      </p:sp>
      <p:sp>
        <p:nvSpPr>
          <p:cNvPr id="14342" name="Prostokąt 13"/>
          <p:cNvSpPr>
            <a:spLocks noChangeArrowheads="1"/>
          </p:cNvSpPr>
          <p:nvPr/>
        </p:nvSpPr>
        <p:spPr bwMode="auto">
          <a:xfrm>
            <a:off x="3430588" y="5041900"/>
            <a:ext cx="2233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sz="1600" dirty="0">
              <a:solidFill>
                <a:srgbClr val="7E6532"/>
              </a:solidFill>
            </a:endParaRPr>
          </a:p>
          <a:p>
            <a:endParaRPr lang="pl-PL" altLang="pl-PL" sz="1600" dirty="0">
              <a:solidFill>
                <a:srgbClr val="7E6532"/>
              </a:solidFill>
            </a:endParaRPr>
          </a:p>
          <a:p>
            <a:r>
              <a:rPr lang="pl-PL" altLang="pl-PL" sz="1600" dirty="0">
                <a:solidFill>
                  <a:srgbClr val="7E6532"/>
                </a:solidFill>
              </a:rPr>
              <a:t> </a:t>
            </a:r>
            <a:endParaRPr lang="pl-PL" altLang="pl-PL" sz="1600" b="1" dirty="0">
              <a:solidFill>
                <a:srgbClr val="7E6532"/>
              </a:solidFill>
            </a:endParaRPr>
          </a:p>
          <a:p>
            <a:endParaRPr lang="pl-PL" altLang="pl-PL" sz="1600" b="1" dirty="0">
              <a:solidFill>
                <a:srgbClr val="00B0F0"/>
              </a:solidFill>
            </a:endParaRPr>
          </a:p>
          <a:p>
            <a:endParaRPr lang="pl-PL" altLang="pl-PL" sz="1600" b="1" dirty="0">
              <a:solidFill>
                <a:srgbClr val="00B0F0"/>
              </a:solidFill>
            </a:endParaRPr>
          </a:p>
          <a:p>
            <a:r>
              <a:rPr lang="pl-PL" altLang="pl-PL" sz="1600" b="1" dirty="0">
                <a:solidFill>
                  <a:srgbClr val="0091C4"/>
                </a:solidFill>
              </a:rPr>
              <a:t>www.ssse.com.pl</a:t>
            </a:r>
            <a:endParaRPr lang="pl-PL" altLang="pl-PL" dirty="0">
              <a:solidFill>
                <a:srgbClr val="0091C4"/>
              </a:solidFill>
            </a:endParaRPr>
          </a:p>
        </p:txBody>
      </p:sp>
      <p:pic>
        <p:nvPicPr>
          <p:cNvPr id="1434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947738"/>
            <a:ext cx="32305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Prostokąt 1"/>
          <p:cNvSpPr>
            <a:spLocks noChangeArrowheads="1"/>
          </p:cNvSpPr>
          <p:nvPr/>
        </p:nvSpPr>
        <p:spPr bwMode="auto">
          <a:xfrm>
            <a:off x="-36512" y="0"/>
            <a:ext cx="9180512" cy="6813376"/>
          </a:xfrm>
          <a:prstGeom prst="rect">
            <a:avLst/>
          </a:prstGeom>
          <a:gradFill flip="none" rotWithShape="1">
            <a:gsLst>
              <a:gs pos="0">
                <a:srgbClr val="5E8099"/>
              </a:gs>
              <a:gs pos="50000">
                <a:srgbClr val="8AB9DC"/>
              </a:gs>
              <a:gs pos="100000">
                <a:srgbClr val="A5DCFF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rgbClr val="0091C4"/>
            </a:solidFill>
            <a:round/>
            <a:headEnd/>
            <a:tailEnd/>
          </a:ln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b="1" dirty="0">
              <a:solidFill>
                <a:schemeClr val="bg1"/>
              </a:solidFill>
            </a:endParaRPr>
          </a:p>
          <a:p>
            <a:endParaRPr lang="pl-PL" altLang="pl-PL" b="1" dirty="0">
              <a:solidFill>
                <a:schemeClr val="bg1"/>
              </a:solidFill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POLSKA STREFA INWESTYCJI</a:t>
            </a: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  <a:t>Zasady udzielania wsparcia </a:t>
            </a:r>
            <a:b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  <a:t>na obszarze zarządzanym przez </a:t>
            </a:r>
            <a:b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  <a:t>Suwalską Specjalną Strefę Ekonomiczną S.A.</a:t>
            </a:r>
          </a:p>
          <a:p>
            <a: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br>
              <a:rPr lang="pl-PL" altLang="pl-PL" sz="1800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Powiat Bielski i Powiat Hajnowski</a:t>
            </a:r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Leszek Dec</a:t>
            </a: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Prezes Zarządu SSSE S.A.</a:t>
            </a: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14.12.2022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552" y="180709"/>
            <a:ext cx="5352752" cy="8413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733256"/>
            <a:ext cx="9180512" cy="11521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3833" y="930275"/>
            <a:ext cx="87122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Definicja </a:t>
            </a: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</a:rPr>
              <a:t>nowej inwestycji </a:t>
            </a: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Zgodnie z art. 2 Ustawy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nowa inwestycja jest rozumiana szeroko i dotyczy poniesienia kosztów kwalifikowanych w celu:</a:t>
            </a:r>
          </a:p>
          <a:p>
            <a:pPr>
              <a:defRPr/>
            </a:pPr>
            <a:r>
              <a:rPr lang="pl-PL" sz="1400" b="1" dirty="0">
                <a:solidFill>
                  <a:srgbClr val="C00000"/>
                </a:solidFill>
                <a:cs typeface="+mn-cs"/>
              </a:rPr>
              <a:t>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pl-PL" sz="1400" b="1" dirty="0">
                <a:solidFill>
                  <a:srgbClr val="C00000"/>
                </a:solidFill>
                <a:cs typeface="+mn-cs"/>
              </a:rPr>
              <a:t>                                                                                                                            </a:t>
            </a:r>
          </a:p>
          <a:p>
            <a:pPr>
              <a:defRPr/>
            </a:pPr>
            <a:endParaRPr lang="pl-PL" sz="1400" b="1" dirty="0">
              <a:solidFill>
                <a:srgbClr val="C00000"/>
              </a:solidFill>
              <a:cs typeface="+mn-cs"/>
            </a:endParaRPr>
          </a:p>
          <a:p>
            <a:pPr>
              <a:defRPr/>
            </a:pPr>
            <a:r>
              <a:rPr lang="pl-PL" sz="1400" b="1" dirty="0">
                <a:solidFill>
                  <a:srgbClr val="C00000"/>
                </a:solidFill>
                <a:cs typeface="+mn-cs"/>
              </a:rPr>
              <a:t>                                                                                                                                </a:t>
            </a:r>
            <a:endParaRPr lang="pl-PL" sz="1600" b="1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1600" b="1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sz="1600" b="1" dirty="0">
                <a:solidFill>
                  <a:srgbClr val="142DAC"/>
                </a:solidFill>
                <a:cs typeface="+mn-cs"/>
              </a:rPr>
              <a:t>                                                                                                                 </a:t>
            </a:r>
          </a:p>
          <a:p>
            <a:pPr>
              <a:defRPr/>
            </a:pPr>
            <a:endParaRPr lang="pl-PL" sz="1600" b="1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1600" b="1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1600" b="1" dirty="0">
              <a:solidFill>
                <a:srgbClr val="142DAC"/>
              </a:solidFill>
              <a:cs typeface="+mn-cs"/>
            </a:endParaRPr>
          </a:p>
        </p:txBody>
      </p:sp>
      <p:sp>
        <p:nvSpPr>
          <p:cNvPr id="22530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239000" y="623728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A29000BD-D5D2-4343-A79B-E1565AF24DB9}" type="slidenum">
              <a:rPr lang="pl-PL" altLang="pl-PL" sz="1400">
                <a:solidFill>
                  <a:schemeClr val="bg1"/>
                </a:solidFill>
              </a:rPr>
              <a:pPr algn="r"/>
              <a:t>10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9687030"/>
              </p:ext>
            </p:extLst>
          </p:nvPr>
        </p:nvGraphicFramePr>
        <p:xfrm>
          <a:off x="395536" y="2016703"/>
          <a:ext cx="8270840" cy="441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Prostokąt 5"/>
          <p:cNvSpPr>
            <a:spLocks noChangeArrowheads="1"/>
          </p:cNvSpPr>
          <p:nvPr/>
        </p:nvSpPr>
        <p:spPr bwMode="auto">
          <a:xfrm>
            <a:off x="323850" y="4868863"/>
            <a:ext cx="5761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endParaRPr lang="pl-PL" altLang="pl-PL" sz="80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3025"/>
            <a:ext cx="4465165" cy="6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950" y="52388"/>
            <a:ext cx="8928100" cy="6647974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1800" b="1" dirty="0">
              <a:solidFill>
                <a:srgbClr val="142DAC"/>
              </a:solidFill>
            </a:endParaRPr>
          </a:p>
          <a:p>
            <a:pPr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kwalifikowane </a:t>
            </a: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określone koszty, które zostaną poniesione w związku z nową inwestycją </a:t>
            </a:r>
          </a:p>
          <a:p>
            <a:pPr>
              <a:defRPr/>
            </a:pPr>
            <a:endParaRPr lang="pl-PL" sz="1100" dirty="0">
              <a:solidFill>
                <a:srgbClr val="142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1100" dirty="0">
              <a:solidFill>
                <a:srgbClr val="142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związane z inwestycją w rzeczowe aktywa trwałe lub wartości niematerialne </a:t>
            </a:r>
            <a:b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prawne:</a:t>
            </a:r>
          </a:p>
          <a:p>
            <a:pPr>
              <a:defRPr/>
            </a:pPr>
            <a:endParaRPr lang="pl-PL" sz="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zakup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terenów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prawa użytkowania wieczystego;</a:t>
            </a: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zakup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trwałych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np.: wyposażenie zakładu, parku maszynowego 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sektora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MŚP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możliwy jest zakup używanych środków trwałych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zakup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 niematerialnych i prawnych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np.: nabycie praw patentowych, licencji, </a:t>
            </a:r>
            <a:r>
              <a:rPr lang="pl-PL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nieopatentowanej wiedzy technicznej;</a:t>
            </a: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wydatki na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najem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lub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leasing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działek, czy budynków, </a:t>
            </a: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leasing finansowy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aktywów innych niż grunty, budynki i budowle przy zobowiązaniu nabycia  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aktywów z dniem upływu okresu najmu lub dzierżawy.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l-PL" sz="1600" b="1" dirty="0">
              <a:solidFill>
                <a:srgbClr val="7B62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związane z tworzenia nowych miejsc pracy:</a:t>
            </a:r>
          </a:p>
          <a:p>
            <a:pPr>
              <a:defRPr/>
            </a:pPr>
            <a:endParaRPr lang="pl-PL" sz="8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dwuletnie koszty pracy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poniesione przez przedsiębiorcę na tworzenie określonej liczby nowych miejsc pracy, przez określony czas, w związku z realizacją nowej inwestycji</a:t>
            </a:r>
            <a:endParaRPr lang="pl-PL" sz="1400" b="1" dirty="0">
              <a:solidFill>
                <a:srgbClr val="7B6231"/>
              </a:solidFill>
            </a:endParaRPr>
          </a:p>
        </p:txBody>
      </p:sp>
      <p:sp>
        <p:nvSpPr>
          <p:cNvPr id="32770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135813" y="62960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5FE4F33-40D7-496B-9DDE-AE1A668D8009}" type="slidenum">
              <a:rPr lang="pl-PL" altLang="pl-PL" sz="1400">
                <a:solidFill>
                  <a:schemeClr val="bg1"/>
                </a:solidFill>
              </a:rPr>
              <a:pPr algn="r"/>
              <a:t>11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5563"/>
            <a:ext cx="504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496" y="22343"/>
            <a:ext cx="9084469" cy="2277547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800" dirty="0">
              <a:solidFill>
                <a:srgbClr val="142DAC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pl-PL" sz="800" dirty="0">
              <a:solidFill>
                <a:srgbClr val="142DAC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uzyskania wsparcia</a:t>
            </a: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ocena projektu inwestycyjnego </a:t>
            </a:r>
          </a:p>
          <a:p>
            <a:pPr>
              <a:defRPr/>
            </a:pPr>
            <a:endParaRPr lang="pl-PL" sz="1600" dirty="0">
              <a:solidFill>
                <a:srgbClr val="142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Inwestycja nie może być rozpoczęta przed złożeniem wniosku o wydanie decyzji o wsparciu</a:t>
            </a:r>
          </a:p>
          <a:p>
            <a:pPr>
              <a:defRPr/>
            </a:pP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inwestycyjny musi spełniać: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32770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135813" y="62960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5FE4F33-40D7-496B-9DDE-AE1A668D8009}" type="slidenum">
              <a:rPr lang="pl-PL" altLang="pl-PL" sz="1400">
                <a:solidFill>
                  <a:schemeClr val="bg1"/>
                </a:solidFill>
              </a:rPr>
              <a:pPr algn="r"/>
              <a:t>12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5563"/>
            <a:ext cx="504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835696" y="2359890"/>
            <a:ext cx="22300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kryterium ilościowe: </a:t>
            </a:r>
            <a:b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koszty kwalifikowane 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zadeklarowane 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przez przedsiębiorcę</a:t>
            </a:r>
            <a:endParaRPr lang="pl-PL" sz="14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301068" y="2368971"/>
            <a:ext cx="27414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kryteria jakościowe,</a:t>
            </a:r>
            <a:b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wybranych przez przedsiębiorcę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07704" y="3819949"/>
            <a:ext cx="24304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Utrzymanie inwestycji </a:t>
            </a:r>
          </a:p>
          <a:p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i prowadzenie działalności</a:t>
            </a:r>
          </a:p>
          <a:p>
            <a:r>
              <a:rPr lang="pl-PL" sz="1200" dirty="0">
                <a:solidFill>
                  <a:srgbClr val="C00000"/>
                </a:solidFill>
                <a:latin typeface="Arial" panose="020B0604020202020204" pitchFamily="34" charset="0"/>
              </a:rPr>
              <a:t>MŚP    3 lata</a:t>
            </a:r>
          </a:p>
          <a:p>
            <a:r>
              <a:rPr lang="pl-PL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DUŻY</a:t>
            </a: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5 lat </a:t>
            </a:r>
          </a:p>
          <a:p>
            <a:endParaRPr lang="pl-PL" sz="1600" dirty="0">
              <a:latin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385870" y="3825156"/>
            <a:ext cx="2619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Utrzymanie nowych miejsc pracy i utrzymanie poziomu zatrudnienia </a:t>
            </a:r>
          </a:p>
          <a:p>
            <a:r>
              <a:rPr lang="pl-PL" sz="1200" dirty="0">
                <a:solidFill>
                  <a:srgbClr val="C00000"/>
                </a:solidFill>
                <a:latin typeface="Arial" panose="020B0604020202020204" pitchFamily="34" charset="0"/>
              </a:rPr>
              <a:t>MŚP    3 lata</a:t>
            </a:r>
          </a:p>
          <a:p>
            <a:r>
              <a:rPr lang="pl-PL" sz="11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DUŻY </a:t>
            </a: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5 lat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7504" y="5301208"/>
            <a:ext cx="797846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      </a:t>
            </a:r>
            <a:r>
              <a:rPr lang="pl-PL" sz="1400" dirty="0">
                <a:latin typeface="Arial" panose="020B0604020202020204" pitchFamily="34" charset="0"/>
              </a:rPr>
              <a:t>Dodatkowe obowiązki przedsiębiorcy korzystającego ze wsparcia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endParaRPr lang="pl-PL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pl-PL" sz="140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podpisanie umowy o świadczenie usług z Suwalską Specjalną Strefą Ekonomiczną S.A. </a:t>
            </a:r>
          </a:p>
          <a:p>
            <a:pPr marL="285750" lvl="0" indent="-285750">
              <a:buFontTx/>
              <a:buChar char="-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składanie kwartalnych sprawdzań dotyczących ewaluacji projektu inwestycyjnego,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oznakowanie inwestycji, na którą została wydana decyzja o wsparciu, tablicami informacyjnymi</a:t>
            </a:r>
          </a:p>
        </p:txBody>
      </p:sp>
      <p:sp>
        <p:nvSpPr>
          <p:cNvPr id="10" name="Prostokąt 9"/>
          <p:cNvSpPr/>
          <p:nvPr/>
        </p:nvSpPr>
        <p:spPr bwMode="auto">
          <a:xfrm>
            <a:off x="4716015" y="3861048"/>
            <a:ext cx="1440161" cy="864096"/>
          </a:xfrm>
          <a:prstGeom prst="rect">
            <a:avLst/>
          </a:prstGeom>
          <a:solidFill>
            <a:srgbClr val="ABD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pl-PL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ctr"/>
            <a:r>
              <a:rPr lang="pl-PL" sz="1500" dirty="0">
                <a:solidFill>
                  <a:srgbClr val="000000"/>
                </a:solidFill>
                <a:latin typeface="Arial" panose="020B0604020202020204" pitchFamily="34" charset="0"/>
              </a:rPr>
              <a:t>DUŻY</a:t>
            </a:r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 5 lat </a:t>
            </a:r>
          </a:p>
          <a:p>
            <a:pPr lvl="0" algn="ctr"/>
            <a:r>
              <a:rPr 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  MŚP  3 lata</a:t>
            </a:r>
          </a:p>
        </p:txBody>
      </p:sp>
      <p:sp>
        <p:nvSpPr>
          <p:cNvPr id="18" name="Prostokąt 17"/>
          <p:cNvSpPr/>
          <p:nvPr/>
        </p:nvSpPr>
        <p:spPr bwMode="auto">
          <a:xfrm>
            <a:off x="275819" y="3861048"/>
            <a:ext cx="1350726" cy="864096"/>
          </a:xfrm>
          <a:prstGeom prst="rect">
            <a:avLst/>
          </a:prstGeom>
          <a:solidFill>
            <a:srgbClr val="ABD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l-PL" sz="1100" dirty="0"/>
          </a:p>
          <a:p>
            <a:pPr algn="ctr"/>
            <a:r>
              <a:rPr lang="pl-PL" sz="1500" dirty="0">
                <a:latin typeface="Arial" panose="020B0604020202020204" pitchFamily="34" charset="0"/>
              </a:rPr>
              <a:t>DUŻY</a:t>
            </a:r>
            <a:r>
              <a:rPr lang="pl-PL" sz="1600" dirty="0">
                <a:latin typeface="Arial" panose="020B0604020202020204" pitchFamily="34" charset="0"/>
              </a:rPr>
              <a:t> 5 lat </a:t>
            </a:r>
          </a:p>
          <a:p>
            <a:pPr algn="ctr"/>
            <a:r>
              <a:rPr lang="pl-PL" sz="1600" dirty="0">
                <a:latin typeface="Arial" panose="020B0604020202020204" pitchFamily="34" charset="0"/>
              </a:rPr>
              <a:t>  MŚP  3 lata</a:t>
            </a:r>
          </a:p>
        </p:txBody>
      </p:sp>
      <p:sp>
        <p:nvSpPr>
          <p:cNvPr id="19" name="Prostokąt 18"/>
          <p:cNvSpPr/>
          <p:nvPr/>
        </p:nvSpPr>
        <p:spPr bwMode="auto">
          <a:xfrm>
            <a:off x="268946" y="2420888"/>
            <a:ext cx="1350726" cy="944212"/>
          </a:xfrm>
          <a:prstGeom prst="rect">
            <a:avLst/>
          </a:prstGeom>
          <a:solidFill>
            <a:srgbClr val="ABD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PLN</a:t>
            </a:r>
          </a:p>
        </p:txBody>
      </p:sp>
      <p:sp>
        <p:nvSpPr>
          <p:cNvPr id="20" name="Prostokąt 19"/>
          <p:cNvSpPr/>
          <p:nvPr/>
        </p:nvSpPr>
        <p:spPr bwMode="auto">
          <a:xfrm>
            <a:off x="4716016" y="2420889"/>
            <a:ext cx="1404946" cy="944212"/>
          </a:xfrm>
          <a:prstGeom prst="rect">
            <a:avLst/>
          </a:prstGeom>
          <a:solidFill>
            <a:srgbClr val="ABD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80" y="2564904"/>
            <a:ext cx="598548" cy="5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03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36076"/>
            <a:ext cx="8933309" cy="252376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800" dirty="0">
              <a:solidFill>
                <a:srgbClr val="142DAC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pl-PL" sz="800" dirty="0">
              <a:solidFill>
                <a:srgbClr val="142DAC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ilościowe</a:t>
            </a:r>
          </a:p>
          <a:p>
            <a:pPr>
              <a:defRPr/>
            </a:pPr>
            <a:endParaRPr lang="pl-PL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koszty minimalne jakie zobowiązany jest ponieść Przedsiębiorca,</a:t>
            </a:r>
          </a:p>
          <a:p>
            <a:pPr>
              <a:defRPr/>
            </a:pPr>
            <a:endParaRPr lang="pl-PL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Zależne od: </a:t>
            </a:r>
            <a:endParaRPr lang="pl-PL" sz="1600" dirty="0">
              <a:solidFill>
                <a:srgbClr val="142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135813" y="62960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05FE4F33-40D7-496B-9DDE-AE1A668D8009}" type="slidenum">
              <a:rPr lang="pl-PL" altLang="pl-PL" sz="1400">
                <a:solidFill>
                  <a:schemeClr val="bg1"/>
                </a:solidFill>
              </a:rPr>
              <a:pPr algn="r"/>
              <a:t>13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5563"/>
            <a:ext cx="504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03187" y="2509122"/>
            <a:ext cx="87849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Lokalizacji planowanej inwestycji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Stopy bezrobocia w powiecie, w którym będzie realizowana inwestycja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Wielkości przedsiębiorstwa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Rodzaju „nowej inwestycji” (utworzenie zakładu czy reinwestycja)</a:t>
            </a:r>
          </a:p>
          <a:p>
            <a:endParaRPr lang="pl-PL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oraz</a:t>
            </a:r>
          </a:p>
          <a:p>
            <a:endParaRPr lang="pl-PL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-    Czy inwestycja jest planowana w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mieście średnim 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tracącym swoje funkcje społeczno-gospodarcze lub w gminie graniczącej z tym miastem</a:t>
            </a:r>
            <a:br>
              <a:rPr lang="pl-PL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1293" y="4509120"/>
            <a:ext cx="90227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      </a:t>
            </a: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Na obszarze zarządzanym przez SSSE S.A. jest 9 takich miast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pl-PL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Augustów,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Bielsk Podlaski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, Ełk, Grajewo,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Hajnówka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, Łomża, Ostrów Mazowiecka, Sokółka i Zambrów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405C7C-3F4B-0931-0262-9E20C9EB9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331893"/>
            <a:ext cx="79562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51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25"/>
            <a:ext cx="4922011" cy="7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2245" y="700084"/>
            <a:ext cx="87849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dirty="0">
              <a:solidFill>
                <a:srgbClr val="142DAC"/>
              </a:solidFill>
              <a:latin typeface="+mn-lt"/>
            </a:endParaRPr>
          </a:p>
          <a:p>
            <a:endParaRPr lang="pl-PL" sz="800" dirty="0">
              <a:solidFill>
                <a:srgbClr val="142DAC"/>
              </a:solidFill>
              <a:latin typeface="+mn-lt"/>
            </a:endParaRPr>
          </a:p>
          <a:p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Kryterium ilościowe </a:t>
            </a:r>
          </a:p>
          <a:p>
            <a:endParaRPr lang="pl-PL" sz="500" dirty="0">
              <a:solidFill>
                <a:srgbClr val="142DAC"/>
              </a:solidFill>
              <a:latin typeface="Arial" panose="020B0604020202020204" pitchFamily="34" charset="0"/>
            </a:endParaRPr>
          </a:p>
          <a:p>
            <a:r>
              <a:rPr lang="pl-PL" sz="1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Koszty minimalne dla Przedsiębiorców z POWIATU BIELSKIEGO   </a:t>
            </a:r>
            <a:r>
              <a:rPr lang="pl-PL" sz="12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(wyrażone mln zł) </a:t>
            </a:r>
          </a:p>
          <a:p>
            <a:endParaRPr lang="pl-PL" sz="1400" b="1" dirty="0"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780950"/>
              </p:ext>
            </p:extLst>
          </p:nvPr>
        </p:nvGraphicFramePr>
        <p:xfrm>
          <a:off x="248295" y="1812056"/>
          <a:ext cx="8558051" cy="4641628"/>
        </p:xfrm>
        <a:graphic>
          <a:graphicData uri="http://schemas.openxmlformats.org/drawingml/2006/table">
            <a:tbl>
              <a:tblPr firstRow="1" firstCol="1" bandRow="1"/>
              <a:tblGrid>
                <a:gridCol w="16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Lokalizacja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Wielkość przedsiębiorstwa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Duży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Duży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reinwestycja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/>
                        </a:rPr>
                        <a:t>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Średni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Średni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reinwestycja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/>
                        </a:rPr>
                        <a:t>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Duży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lub </a:t>
                      </a: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Średni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usługi dla biznesu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Mały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Mikro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Bielsk Podlaski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Bielsk Podlaski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Boćki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Brańsk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Brańsk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Rudka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pl-PL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523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376922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78444" y="6396335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ym typeface="Symbol"/>
              </a:rPr>
              <a:t></a:t>
            </a:r>
            <a:r>
              <a:rPr lang="pl-PL" dirty="0"/>
              <a:t> </a:t>
            </a:r>
            <a:r>
              <a:rPr lang="pl-PL" sz="1200" dirty="0">
                <a:latin typeface="Arial" panose="020B0604020202020204" pitchFamily="34" charset="0"/>
              </a:rPr>
              <a:t>nie dotyczy pomocy publicznej z tytuł utworzenia nowych miejsc pracy w związku z nową inwestycją</a:t>
            </a:r>
          </a:p>
        </p:txBody>
      </p:sp>
    </p:spTree>
    <p:extLst>
      <p:ext uri="{BB962C8B-B14F-4D97-AF65-F5344CB8AC3E}">
        <p14:creationId xmlns:p14="http://schemas.microsoft.com/office/powerpoint/2010/main" val="411612588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25"/>
            <a:ext cx="4922011" cy="76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92245" y="648213"/>
            <a:ext cx="878497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dirty="0">
              <a:solidFill>
                <a:srgbClr val="142DAC"/>
              </a:solidFill>
              <a:latin typeface="+mn-lt"/>
            </a:endParaRPr>
          </a:p>
          <a:p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Kryterium ilościowe </a:t>
            </a:r>
          </a:p>
          <a:p>
            <a:endParaRPr lang="pl-PL" sz="500" dirty="0">
              <a:solidFill>
                <a:srgbClr val="142DAC"/>
              </a:solidFill>
              <a:latin typeface="Arial" panose="020B0604020202020204" pitchFamily="34" charset="0"/>
            </a:endParaRPr>
          </a:p>
          <a:p>
            <a:r>
              <a:rPr lang="pl-PL" sz="1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Koszty minimalne dla Przedsiębiorców z POWIATU HAJNOWSKIEGO  </a:t>
            </a:r>
            <a:r>
              <a:rPr lang="pl-PL" sz="12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(wyrażone mln zł) </a:t>
            </a:r>
          </a:p>
          <a:p>
            <a:endParaRPr lang="pl-PL" sz="1400" b="1" dirty="0"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15343"/>
              </p:ext>
            </p:extLst>
          </p:nvPr>
        </p:nvGraphicFramePr>
        <p:xfrm>
          <a:off x="192245" y="1600111"/>
          <a:ext cx="8558051" cy="5024711"/>
        </p:xfrm>
        <a:graphic>
          <a:graphicData uri="http://schemas.openxmlformats.org/drawingml/2006/table">
            <a:tbl>
              <a:tblPr firstRow="1" firstCol="1" bandRow="1"/>
              <a:tblGrid>
                <a:gridCol w="16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Lokalizacja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Wielkość przedsiębiorstwa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Duży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Duży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reinwestycja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/>
                        </a:rPr>
                        <a:t>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Średni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Średni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reinwestycja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/>
                        </a:rPr>
                        <a:t>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Duży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lub </a:t>
                      </a: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Średni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usługi dla biznesu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Mały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Mikro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Białowieża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Czeremcha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Czyże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Dubicze Cerkiewne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Hajnówka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Hajnówka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Kleszczele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miejska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523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3769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Narewka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Gmina wiejska</a:t>
                      </a:r>
                    </a:p>
                  </a:txBody>
                  <a:tcPr marL="41511" marR="415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0475" marR="50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50265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467544" y="6453336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ym typeface="Symbol"/>
              </a:rPr>
              <a:t></a:t>
            </a:r>
            <a:r>
              <a:rPr lang="pl-PL" dirty="0"/>
              <a:t> </a:t>
            </a:r>
            <a:r>
              <a:rPr lang="pl-PL" sz="1200" dirty="0">
                <a:latin typeface="Arial" panose="020B0604020202020204" pitchFamily="34" charset="0"/>
              </a:rPr>
              <a:t>nie dotyczy pomocy publicznej z tytuł utworzenia nowych miejsc pracy w związku z nową inwestycją</a:t>
            </a:r>
          </a:p>
        </p:txBody>
      </p:sp>
    </p:spTree>
    <p:extLst>
      <p:ext uri="{BB962C8B-B14F-4D97-AF65-F5344CB8AC3E}">
        <p14:creationId xmlns:p14="http://schemas.microsoft.com/office/powerpoint/2010/main" val="215363070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440705"/>
            <a:ext cx="8892034" cy="5232202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endParaRPr lang="pl-PL" sz="800" b="1" dirty="0">
              <a:solidFill>
                <a:srgbClr val="142DAC"/>
              </a:solidFill>
            </a:endParaRP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</a:t>
            </a: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jakościowe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pl-PL" sz="1600" b="1" dirty="0">
              <a:solidFill>
                <a:srgbClr val="142D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inwestycyjny kwalifikuje się  do objęcia </a:t>
            </a:r>
          </a:p>
          <a:p>
            <a:pPr algn="just"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wsparciem, jeżeli uzyska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odpowiednią ilość </a:t>
            </a:r>
          </a:p>
          <a:p>
            <a:pPr algn="just"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punktów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przyznawaną </a:t>
            </a:r>
          </a:p>
          <a:p>
            <a:pPr algn="just"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spełnienie poszczególnych kryteriów, </a:t>
            </a:r>
          </a:p>
          <a:p>
            <a:pPr algn="just"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wybranych przez  przedsiębiorcę:</a:t>
            </a:r>
          </a:p>
          <a:p>
            <a:pPr algn="just"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planowana inwestycja:</a:t>
            </a:r>
          </a:p>
          <a:p>
            <a:pPr algn="just"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 powiecie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bielskim           </a:t>
            </a:r>
            <a:r>
              <a:rPr lang="pl-P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punkty</a:t>
            </a:r>
            <a:endParaRPr lang="pl-PL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l-PL" sz="1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planowana inwestycja </a:t>
            </a:r>
          </a:p>
          <a:p>
            <a:pPr algn="just"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 powiecie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hajnowskim</a:t>
            </a:r>
            <a:r>
              <a:rPr lang="pl-PL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punkty</a:t>
            </a:r>
          </a:p>
          <a:p>
            <a:pPr algn="just">
              <a:defRPr/>
            </a:pPr>
            <a:endParaRPr lang="pl-PL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Jednakże nie może to być  mniej niż 1 punkt </a:t>
            </a:r>
          </a:p>
          <a:p>
            <a:pPr algn="just">
              <a:defRPr/>
            </a:pP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 każde z  2 kategorii kryteriów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Kryterium zrównoważonego rozwoju gospodarczego </a:t>
            </a:r>
          </a:p>
          <a:p>
            <a:pPr algn="just"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Kryterium zrównoważonego rozwoju społecznego </a:t>
            </a:r>
          </a:p>
          <a:p>
            <a:pPr algn="just"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3686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62" y="526965"/>
            <a:ext cx="4250548" cy="60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pole tekstowe 4"/>
          <p:cNvSpPr txBox="1">
            <a:spLocks noChangeArrowheads="1"/>
          </p:cNvSpPr>
          <p:nvPr/>
        </p:nvSpPr>
        <p:spPr bwMode="auto">
          <a:xfrm>
            <a:off x="6085090" y="2866631"/>
            <a:ext cx="1872208" cy="46166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>
                <a:solidFill>
                  <a:srgbClr val="C00000"/>
                </a:solidFill>
              </a:rPr>
              <a:t>4 punkty</a:t>
            </a:r>
          </a:p>
        </p:txBody>
      </p:sp>
      <p:sp>
        <p:nvSpPr>
          <p:cNvPr id="36868" name="pole tekstowe 5"/>
          <p:cNvSpPr txBox="1">
            <a:spLocks noChangeArrowheads="1"/>
          </p:cNvSpPr>
          <p:nvPr/>
        </p:nvSpPr>
        <p:spPr bwMode="auto">
          <a:xfrm>
            <a:off x="5724128" y="539908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dirty="0">
                <a:solidFill>
                  <a:srgbClr val="C00000"/>
                </a:solidFill>
              </a:rPr>
              <a:t>4</a:t>
            </a:r>
            <a:r>
              <a:rPr lang="pl-PL" altLang="pl-PL" sz="1600" b="1" dirty="0">
                <a:solidFill>
                  <a:srgbClr val="C00000"/>
                </a:solidFill>
              </a:rPr>
              <a:t> </a:t>
            </a:r>
            <a:r>
              <a:rPr lang="pl-PL" altLang="pl-PL" sz="1600" dirty="0">
                <a:solidFill>
                  <a:srgbClr val="C00000"/>
                </a:solidFill>
              </a:rPr>
              <a:t>punkty</a:t>
            </a:r>
          </a:p>
        </p:txBody>
      </p:sp>
      <p:sp>
        <p:nvSpPr>
          <p:cNvPr id="36869" name="pole tekstowe 6"/>
          <p:cNvSpPr txBox="1">
            <a:spLocks noChangeArrowheads="1"/>
          </p:cNvSpPr>
          <p:nvPr/>
        </p:nvSpPr>
        <p:spPr bwMode="auto">
          <a:xfrm>
            <a:off x="6080670" y="2025086"/>
            <a:ext cx="72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dirty="0">
                <a:solidFill>
                  <a:srgbClr val="C00000"/>
                </a:solidFill>
              </a:rPr>
              <a:t>4 punkty</a:t>
            </a:r>
          </a:p>
        </p:txBody>
      </p:sp>
      <p:sp>
        <p:nvSpPr>
          <p:cNvPr id="36870" name="pole tekstowe 8"/>
          <p:cNvSpPr txBox="1">
            <a:spLocks noChangeArrowheads="1"/>
          </p:cNvSpPr>
          <p:nvPr/>
        </p:nvSpPr>
        <p:spPr bwMode="auto">
          <a:xfrm>
            <a:off x="6926287" y="1277139"/>
            <a:ext cx="908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dirty="0">
                <a:solidFill>
                  <a:srgbClr val="C00000"/>
                </a:solidFill>
              </a:rPr>
              <a:t>4 punkty</a:t>
            </a: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8" y="44624"/>
            <a:ext cx="50419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495188" y="4498617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C00000"/>
                </a:solidFill>
                <a:latin typeface="Arial" panose="020B0604020202020204" pitchFamily="34" charset="0"/>
              </a:rPr>
              <a:t>5 punktów</a:t>
            </a:r>
          </a:p>
        </p:txBody>
      </p:sp>
      <p:sp>
        <p:nvSpPr>
          <p:cNvPr id="4" name="Elipsa 3"/>
          <p:cNvSpPr/>
          <p:nvPr/>
        </p:nvSpPr>
        <p:spPr bwMode="auto">
          <a:xfrm>
            <a:off x="7099614" y="4149079"/>
            <a:ext cx="1648850" cy="100811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457802" y="4267785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dirty="0">
                <a:solidFill>
                  <a:srgbClr val="C00000"/>
                </a:solidFill>
                <a:latin typeface="+mn-lt"/>
              </a:rPr>
              <a:t>4 punkty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084397" y="5647911"/>
            <a:ext cx="591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>
                <a:solidFill>
                  <a:srgbClr val="C00000"/>
                </a:solidFill>
              </a:rPr>
              <a:t>4 punkty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0188" y="122238"/>
            <a:ext cx="8810625" cy="120015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1800" b="1" u="sng" dirty="0">
              <a:solidFill>
                <a:srgbClr val="142DAC"/>
              </a:solidFill>
            </a:endParaRPr>
          </a:p>
        </p:txBody>
      </p:sp>
      <p:sp>
        <p:nvSpPr>
          <p:cNvPr id="38914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7131050" y="625633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A14EB5FC-C6AE-4230-991E-A328A2C37741}" type="slidenum">
              <a:rPr lang="pl-PL" altLang="pl-PL" sz="1400"/>
              <a:pPr algn="r"/>
              <a:t>17</a:t>
            </a:fld>
            <a:endParaRPr lang="pl-PL" altLang="pl-PL" sz="140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959901"/>
              </p:ext>
            </p:extLst>
          </p:nvPr>
        </p:nvGraphicFramePr>
        <p:xfrm>
          <a:off x="107504" y="1400002"/>
          <a:ext cx="8939022" cy="5377477"/>
        </p:xfrm>
        <a:graphic>
          <a:graphicData uri="http://schemas.openxmlformats.org/drawingml/2006/table">
            <a:tbl>
              <a:tblPr/>
              <a:tblGrid>
                <a:gridCol w="423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4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przemysłowe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usługowe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punktów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02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ZRÓWNOWAŻONY ROZWÓJ GOSPODARCZY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938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Inwestycja w projekty wspierające branże z sektorów strategicznych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zgodnych z Strategią na rzecz Odpowiedzialnego Rozwoju (SOR); sektory: żywności wysokiej jakości, środków transportu,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profesjonalnych urządzeń elektrycznych i elektronicznych, lotniczo-kosmicznego, produktów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higienicznych, leków i wyrobów medycznych, maszynowego, odzysku materiałowego surowców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 nowoczesnych tworzyw, ekobudownictwa, usług specjalistycznych, usług teleinformatycznych 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zgodnych z 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inteligentnymi specjalizacjami województwa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w którym jest planowana inwestycja</a:t>
                      </a:r>
                      <a:endParaRPr kumimoji="0" lang="pl-PL" alt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2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Wykorzystanie potencjału zasobów ludzkich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Tworzenie powiązań regionalnych. Współpraca z dostawcami, kooperantami.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7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altLang="pl-P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Prowadzenie działalności badawczo-rozwojowej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Przynależność do Krajowego Klastra Kluczowego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2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Nowa inwestycja w OZE z zastrzeżeniem, </a:t>
                      </a:r>
                      <a:b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że koszty w OZE nie będą stanowiły kosztów kwalifikowanych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2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altLang="pl-P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Robotyzacja i automatyzacja procesów</a:t>
                      </a:r>
                      <a:endParaRPr kumimoji="0" lang="pl-PL" alt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altLang="pl-PL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mikro, małego lub średniego przedsiębiorcy</a:t>
                      </a:r>
                      <a:endParaRPr kumimoji="0" lang="pl-PL" alt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8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8" y="44624"/>
            <a:ext cx="50419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1364" y="764704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Kryteria jakościowe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0188" y="122238"/>
            <a:ext cx="8810625" cy="120015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1800" b="1" u="sng" dirty="0">
              <a:solidFill>
                <a:srgbClr val="142DAC"/>
              </a:solidFill>
            </a:endParaRPr>
          </a:p>
        </p:txBody>
      </p:sp>
      <p:sp>
        <p:nvSpPr>
          <p:cNvPr id="38914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7131050" y="625633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A14EB5FC-C6AE-4230-991E-A328A2C37741}" type="slidenum">
              <a:rPr lang="pl-PL" altLang="pl-PL" sz="1400"/>
              <a:pPr algn="r"/>
              <a:t>18</a:t>
            </a:fld>
            <a:endParaRPr lang="pl-PL" altLang="pl-PL" sz="140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47206"/>
              </p:ext>
            </p:extLst>
          </p:nvPr>
        </p:nvGraphicFramePr>
        <p:xfrm>
          <a:off x="72453" y="1479253"/>
          <a:ext cx="9036051" cy="5106825"/>
        </p:xfrm>
        <a:graphic>
          <a:graphicData uri="http://schemas.openxmlformats.org/drawingml/2006/table">
            <a:tbl>
              <a:tblPr/>
              <a:tblGrid>
                <a:gridCol w="4283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przemysłowe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 usługowe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punktów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5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ZRÓWNOWAŻONY ROZWÓJ SPOŁECZNY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Utworzenie wyspecjalizowanych miejsc pracy w celu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prowadzenia działalności gospodarczej objętej nowa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inwestycją i oferowanie stabilnego zatrudnienia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Utworzenie wysokopłatnych miejsc pracy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 oferowanie stabilnego zatrudnienia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Prowadzenie działalności gospodarczej o niskim negatywnym wpływie na środowisko potwierdzone certyfikatami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Zlokalizowanie inwestycji w miastach średnich tracących swoje funkcje społ.-gosp.:</a:t>
                      </a:r>
                      <a:b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Augustów, 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Bielsk Podlaski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Ełk, Grajewo, 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Hajnówka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Łomża, Ostrów Mazowiecka, Sokółka, Zambrów lub gminach graniczących z tymi miastami lub na obszarze powiatów , w których stopa bezrobocia wynosi co najmniej 160% przeciętnej stopy bezrobocia w kraju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8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Wspieranie pracowników w zdobywaniu wykształcenia i kwalifikacji zawodowych oraz współpraca ze szkołami branżowymi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Podejmowanie działań w zakresie opieki nad pracownikiem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(dodatkowe świadczenia pracownicze)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82" marR="7082" marT="7082" marB="7082" anchor="ctr" horzOverflow="overflow">
                    <a:lnL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7C5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8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8" y="44624"/>
            <a:ext cx="50419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1364" y="764704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Kryteria jakościowe c.d.</a:t>
            </a:r>
          </a:p>
        </p:txBody>
      </p:sp>
    </p:spTree>
    <p:extLst>
      <p:ext uri="{BB962C8B-B14F-4D97-AF65-F5344CB8AC3E}">
        <p14:creationId xmlns:p14="http://schemas.microsoft.com/office/powerpoint/2010/main" val="11767678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411413" cy="468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BF31D7AF-B3BB-4DDE-9941-1D407420FB3A}" type="slidenum">
              <a:rPr lang="pl-PL" altLang="pl-PL" sz="1400">
                <a:solidFill>
                  <a:schemeClr val="bg1"/>
                </a:solidFill>
              </a:rPr>
              <a:pPr algn="r"/>
              <a:t>19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2996952"/>
            <a:ext cx="8827390" cy="3323987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pl-PL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o wsparciu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określa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jej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obowiązywania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 działalności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gospodarczej, jak również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które przedsiębiorca zobowiązał się spełnić,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dotyczące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terenu, na którym nowa inwestycja zostanie zrealizowana </a:t>
            </a:r>
            <a:r>
              <a:rPr lang="pl-PL" sz="140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uwzględnieniem danych </a:t>
            </a:r>
          </a:p>
          <a:p>
            <a:pPr lvl="0">
              <a:defRPr/>
            </a:pPr>
            <a:r>
              <a:rPr lang="pl-PL" sz="140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ewidencyjnych nieruchomości</a:t>
            </a:r>
            <a:r>
              <a:rPr lang="pl-PL" sz="1400" b="1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defRPr/>
            </a:pPr>
            <a:endParaRPr lang="pl-PL" sz="500" b="1" dirty="0">
              <a:solidFill>
                <a:srgbClr val="80808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poniesienia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przez przedsiębiorcę w określonym terminie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kosztów kwalifikowanych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nowej inwestycji (kryterium ilościowe);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pl-PL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zatrudnienia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związku z nową inwestycją, przez określony czas, określonej liczby pracowników;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pl-PL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terminu zakończenia realizacji nowej inwestycji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 upływie którego koszty inwestycji </a:t>
            </a:r>
          </a:p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poniesione przez przedsiębiorcę nie mogą być uznane jako koszty kwalifikowane;</a:t>
            </a:r>
          </a:p>
          <a:p>
            <a:pPr>
              <a:defRPr/>
            </a:pPr>
            <a:endParaRPr lang="pl-PL" sz="5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kryteriów jakościowych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których spełnienia zobowiązał się przedsiębiorca;</a:t>
            </a:r>
          </a:p>
          <a:p>
            <a:pPr>
              <a:defRPr/>
            </a:pPr>
            <a:endParaRPr lang="pl-PL" sz="1400" dirty="0">
              <a:solidFill>
                <a:srgbClr val="7E653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387" y="890388"/>
            <a:ext cx="8713787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400" b="1" dirty="0">
                <a:solidFill>
                  <a:srgbClr val="7B6231"/>
                </a:solidFill>
                <a:cs typeface="+mn-cs"/>
              </a:rPr>
              <a:t>   </a:t>
            </a:r>
          </a:p>
          <a:p>
            <a:pPr algn="just"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</a:rPr>
              <a:t>Decyzja o wsparciu</a:t>
            </a: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: co zawiera?</a:t>
            </a:r>
          </a:p>
          <a:p>
            <a:pPr algn="just"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      </a:t>
            </a:r>
          </a:p>
          <a:p>
            <a:pPr algn="just"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Decyzję o wsparciu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nowej inwestycji, która będzie realizowana na Obszarze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wydaje Zarząd Suwalskiej Specjalnej Strefy Ekonomicznej S.A.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 imieniu ministra właściwego do spraw gospodarki.</a:t>
            </a:r>
          </a:p>
          <a:p>
            <a:pPr algn="just">
              <a:defRPr/>
            </a:pPr>
            <a:endParaRPr lang="pl-PL" sz="800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Spółce zarządzającej zostało również powierzone wykonywanie kontroli realizacji warunków zawartych </a:t>
            </a:r>
            <a:b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4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 decyzji.  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3"/>
            <a:ext cx="4925154" cy="7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88" y="1916832"/>
            <a:ext cx="3736264" cy="396044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0460" y="1172513"/>
            <a:ext cx="532859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142DAC"/>
                </a:solidFill>
                <a:cs typeface="+mn-cs"/>
              </a:rPr>
              <a:t> </a:t>
            </a:r>
            <a:r>
              <a:rPr lang="pl-PL" sz="2800" dirty="0">
                <a:solidFill>
                  <a:srgbClr val="142DAC"/>
                </a:solidFill>
                <a:latin typeface="Arial" panose="020B0604020202020204" pitchFamily="34" charset="0"/>
              </a:rPr>
              <a:t>Polska Strefa Inwestycji</a:t>
            </a:r>
          </a:p>
          <a:p>
            <a:pPr>
              <a:defRPr/>
            </a:pPr>
            <a:r>
              <a:rPr lang="pl-PL" sz="1200" dirty="0">
                <a:solidFill>
                  <a:srgbClr val="142DAC"/>
                </a:solidFill>
                <a:cs typeface="+mn-cs"/>
              </a:rPr>
              <a:t>                            </a:t>
            </a:r>
          </a:p>
          <a:p>
            <a:pPr>
              <a:defRPr/>
            </a:pPr>
            <a:r>
              <a:rPr lang="pl-PL" sz="1100" dirty="0">
                <a:solidFill>
                  <a:srgbClr val="142DAC"/>
                </a:solidFill>
                <a:cs typeface="+mn-cs"/>
              </a:rPr>
              <a:t>       </a:t>
            </a:r>
          </a:p>
          <a:p>
            <a:pPr>
              <a:defRPr/>
            </a:pPr>
            <a:r>
              <a:rPr lang="pl-PL" sz="1800" b="1" dirty="0">
                <a:solidFill>
                  <a:srgbClr val="C00000"/>
                </a:solidFill>
                <a:latin typeface="Open Sans"/>
              </a:rPr>
              <a:t>Polska Strefa Inwestycji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 to wprowadzony </a:t>
            </a:r>
            <a:r>
              <a:rPr lang="pl-PL" sz="1800" b="1" dirty="0">
                <a:solidFill>
                  <a:srgbClr val="333333"/>
                </a:solidFill>
                <a:latin typeface="Open Sans"/>
              </a:rPr>
              <a:t>ustawą z dnia 10 maja 2018 r. </a:t>
            </a:r>
            <a:br>
              <a:rPr lang="pl-PL" sz="1800" b="1" dirty="0">
                <a:solidFill>
                  <a:srgbClr val="333333"/>
                </a:solidFill>
                <a:latin typeface="Open Sans"/>
              </a:rPr>
            </a:br>
            <a:r>
              <a:rPr lang="pl-PL" sz="1800" b="1" dirty="0">
                <a:solidFill>
                  <a:srgbClr val="333333"/>
                </a:solidFill>
                <a:latin typeface="Open Sans"/>
              </a:rPr>
              <a:t>o wspieraniu nowych inwestycji 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(dalej: Ustawa)</a:t>
            </a:r>
            <a:br>
              <a:rPr lang="pl-PL" sz="1800" dirty="0">
                <a:solidFill>
                  <a:srgbClr val="333333"/>
                </a:solidFill>
                <a:latin typeface="Open Sans"/>
              </a:rPr>
            </a:br>
            <a:r>
              <a:rPr lang="pl-PL" sz="1800" b="1" dirty="0">
                <a:solidFill>
                  <a:srgbClr val="333333"/>
                </a:solidFill>
                <a:latin typeface="Open Sans"/>
              </a:rPr>
              <a:t>instrument wsparcia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, </a:t>
            </a:r>
            <a:br>
              <a:rPr lang="pl-PL" sz="1800" dirty="0">
                <a:solidFill>
                  <a:srgbClr val="333333"/>
                </a:solidFill>
                <a:latin typeface="Open Sans"/>
              </a:rPr>
            </a:br>
            <a:r>
              <a:rPr lang="pl-PL" sz="1800" dirty="0">
                <a:solidFill>
                  <a:srgbClr val="333333"/>
                </a:solidFill>
                <a:latin typeface="Open Sans"/>
              </a:rPr>
              <a:t>który umożliwia przedsiębiorcom, realizującym nowe inwestycje </a:t>
            </a:r>
            <a:r>
              <a:rPr lang="pl-PL" sz="1800" b="1" dirty="0">
                <a:solidFill>
                  <a:srgbClr val="333333"/>
                </a:solidFill>
                <a:latin typeface="Open Sans"/>
              </a:rPr>
              <a:t>na terenie całej Polski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, </a:t>
            </a:r>
            <a:br>
              <a:rPr lang="pl-PL" sz="1800" dirty="0">
                <a:solidFill>
                  <a:srgbClr val="333333"/>
                </a:solidFill>
                <a:latin typeface="Open Sans"/>
              </a:rPr>
            </a:br>
            <a:r>
              <a:rPr lang="pl-PL" sz="1800" dirty="0">
                <a:solidFill>
                  <a:srgbClr val="333333"/>
                </a:solidFill>
                <a:latin typeface="Open Sans"/>
              </a:rPr>
              <a:t>uzyskanie </a:t>
            </a:r>
            <a:r>
              <a:rPr lang="pl-PL" sz="1800" b="1" dirty="0">
                <a:solidFill>
                  <a:srgbClr val="333333"/>
                </a:solidFill>
                <a:latin typeface="Open Sans"/>
              </a:rPr>
              <a:t>zwolnienia z podatku dochodowego 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(</a:t>
            </a:r>
            <a:r>
              <a:rPr lang="pl-PL" sz="1800" b="1" dirty="0">
                <a:solidFill>
                  <a:srgbClr val="333333"/>
                </a:solidFill>
                <a:latin typeface="Open Sans"/>
              </a:rPr>
              <a:t>CIT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 lub </a:t>
            </a:r>
            <a:r>
              <a:rPr lang="pl-PL" sz="1800" b="1" dirty="0">
                <a:solidFill>
                  <a:srgbClr val="333333"/>
                </a:solidFill>
                <a:latin typeface="Open Sans"/>
              </a:rPr>
              <a:t>PIT</a:t>
            </a:r>
            <a:r>
              <a:rPr lang="pl-PL" sz="1800" dirty="0">
                <a:solidFill>
                  <a:srgbClr val="333333"/>
                </a:solidFill>
                <a:latin typeface="Open Sans"/>
              </a:rPr>
              <a:t>)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Ulga podatkowa stanowi regionalną pomoc inwestycyjną / pomoc publiczną.</a:t>
            </a:r>
          </a:p>
          <a:p>
            <a:pPr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 </a:t>
            </a:r>
          </a:p>
          <a:p>
            <a:pPr>
              <a:defRPr/>
            </a:pP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Cała Polska stała się specjalną strefą ekonomiczną - </a:t>
            </a: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Polska Strefa Inwestycji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endParaRPr lang="pl-PL" sz="1400" b="1" u="sng" dirty="0">
              <a:solidFill>
                <a:srgbClr val="142DAC"/>
              </a:solidFill>
              <a:cs typeface="+mn-cs"/>
            </a:endParaRPr>
          </a:p>
        </p:txBody>
      </p:sp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4114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D95F46DE-CA47-4D1C-8044-B1C7DDB248BB}" type="slidenum">
              <a:rPr lang="pl-PL" altLang="pl-PL" sz="1400">
                <a:solidFill>
                  <a:schemeClr val="bg1"/>
                </a:solidFill>
              </a:rPr>
              <a:pPr algn="r"/>
              <a:t>2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20" y="57820"/>
            <a:ext cx="5184676" cy="8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971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164388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350FC111-E893-460C-A113-913CC151318D}" type="slidenum">
              <a:rPr lang="pl-PL" altLang="pl-PL" sz="1400">
                <a:solidFill>
                  <a:schemeClr val="bg1"/>
                </a:solidFill>
              </a:rPr>
              <a:pPr algn="r"/>
              <a:t>20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04664"/>
            <a:ext cx="4524375" cy="61953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07504" y="795880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142DAC"/>
                </a:solidFill>
                <a:cs typeface="+mn-cs"/>
              </a:rPr>
              <a:t>      </a:t>
            </a:r>
          </a:p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Decyzja o wsparciu </a:t>
            </a: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Decyzja o wsparciu wydawana jest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przedsiębiorcom</a:t>
            </a:r>
          </a:p>
          <a:p>
            <a:pPr algn="ctr"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 powiatów: </a:t>
            </a:r>
            <a:r>
              <a:rPr lang="pl-PL" sz="1600" b="1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bielskiego i hajnowskiego</a:t>
            </a:r>
          </a:p>
          <a:p>
            <a:pPr>
              <a:defRPr/>
            </a:pPr>
            <a:br>
              <a:rPr lang="pl-PL" sz="400" b="1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na czas oznaczony: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15 lat.</a:t>
            </a:r>
          </a:p>
          <a:p>
            <a:pPr>
              <a:defRPr/>
            </a:pPr>
            <a:b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Umożliwia to podatnikom na korzystanie </a:t>
            </a:r>
          </a:p>
          <a:p>
            <a:pPr algn="ctr">
              <a:defRPr/>
            </a:pP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ze zwolnienia podatkowanego</a:t>
            </a:r>
          </a:p>
          <a:p>
            <a:pPr algn="ctr">
              <a:defRPr/>
            </a:pP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przez okres </a:t>
            </a:r>
            <a:r>
              <a:rPr lang="pl-PL" sz="1600" u="sng" dirty="0">
                <a:solidFill>
                  <a:srgbClr val="C00000"/>
                </a:solidFill>
                <a:latin typeface="Arial" panose="020B0604020202020204" pitchFamily="34" charset="0"/>
              </a:rPr>
              <a:t>aż 15 lat.</a:t>
            </a:r>
            <a:endParaRPr lang="pl-PL" sz="1600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724" name="pole tekstowe 1"/>
          <p:cNvSpPr txBox="1">
            <a:spLocks noChangeArrowheads="1"/>
          </p:cNvSpPr>
          <p:nvPr/>
        </p:nvSpPr>
        <p:spPr bwMode="auto">
          <a:xfrm>
            <a:off x="6171406" y="3363353"/>
            <a:ext cx="1985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15 lat</a:t>
            </a:r>
          </a:p>
        </p:txBody>
      </p:sp>
      <p:sp>
        <p:nvSpPr>
          <p:cNvPr id="30725" name="pole tekstowe 6"/>
          <p:cNvSpPr txBox="1">
            <a:spLocks noChangeArrowheads="1"/>
          </p:cNvSpPr>
          <p:nvPr/>
        </p:nvSpPr>
        <p:spPr bwMode="auto">
          <a:xfrm>
            <a:off x="6289418" y="2271206"/>
            <a:ext cx="995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15 lat</a:t>
            </a:r>
          </a:p>
        </p:txBody>
      </p:sp>
      <p:sp>
        <p:nvSpPr>
          <p:cNvPr id="30726" name="pole tekstowe 7"/>
          <p:cNvSpPr txBox="1">
            <a:spLocks noChangeArrowheads="1"/>
          </p:cNvSpPr>
          <p:nvPr/>
        </p:nvSpPr>
        <p:spPr bwMode="auto">
          <a:xfrm>
            <a:off x="6366273" y="980727"/>
            <a:ext cx="658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dirty="0">
                <a:solidFill>
                  <a:srgbClr val="C00000"/>
                </a:solidFill>
                <a:latin typeface="Arial" panose="020B0604020202020204" pitchFamily="34" charset="0"/>
              </a:rPr>
              <a:t>15 lat</a:t>
            </a:r>
          </a:p>
        </p:txBody>
      </p:sp>
      <p:sp>
        <p:nvSpPr>
          <p:cNvPr id="30727" name="pole tekstowe 8"/>
          <p:cNvSpPr txBox="1">
            <a:spLocks noChangeArrowheads="1"/>
          </p:cNvSpPr>
          <p:nvPr/>
        </p:nvSpPr>
        <p:spPr bwMode="auto">
          <a:xfrm>
            <a:off x="5364088" y="4437112"/>
            <a:ext cx="559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dirty="0">
                <a:solidFill>
                  <a:srgbClr val="C00000"/>
                </a:solidFill>
                <a:latin typeface="Arial" panose="020B0604020202020204" pitchFamily="34" charset="0"/>
              </a:rPr>
              <a:t>12 lat</a:t>
            </a:r>
          </a:p>
        </p:txBody>
      </p:sp>
      <p:sp>
        <p:nvSpPr>
          <p:cNvPr id="30728" name="pole tekstowe 9"/>
          <p:cNvSpPr txBox="1">
            <a:spLocks noChangeArrowheads="1"/>
          </p:cNvSpPr>
          <p:nvPr/>
        </p:nvSpPr>
        <p:spPr bwMode="auto">
          <a:xfrm>
            <a:off x="5794798" y="5528265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200" dirty="0">
                <a:solidFill>
                  <a:srgbClr val="C00000"/>
                </a:solidFill>
                <a:latin typeface="Arial" panose="020B0604020202020204" pitchFamily="34" charset="0"/>
              </a:rPr>
              <a:t>15 lat</a:t>
            </a: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72" y="142875"/>
            <a:ext cx="50419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 bwMode="auto">
          <a:xfrm>
            <a:off x="6915472" y="4104769"/>
            <a:ext cx="1905000" cy="111853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974050" y="1700808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rgbClr val="C00000"/>
                </a:solidFill>
                <a:latin typeface="Arial" panose="020B0604020202020204" pitchFamily="34" charset="0"/>
              </a:rPr>
              <a:t>15 lat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092280" y="552826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C00000"/>
                </a:solidFill>
              </a:rPr>
              <a:t>15 lat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4E70AC-953B-82CD-2151-F956F5B6955F}"/>
              </a:ext>
            </a:extLst>
          </p:cNvPr>
          <p:cNvSpPr txBox="1"/>
          <p:nvPr/>
        </p:nvSpPr>
        <p:spPr>
          <a:xfrm>
            <a:off x="7386591" y="425244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</a:rPr>
              <a:t>15 lat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5666817"/>
              </p:ext>
            </p:extLst>
          </p:nvPr>
        </p:nvGraphicFramePr>
        <p:xfrm>
          <a:off x="230188" y="3835068"/>
          <a:ext cx="8374260" cy="225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230188" y="122238"/>
            <a:ext cx="8810625" cy="120015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1800" b="1" u="sng" dirty="0">
              <a:solidFill>
                <a:srgbClr val="142DAC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6212" y="6119269"/>
            <a:ext cx="8979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rgbClr val="C00000"/>
                </a:solidFill>
                <a:latin typeface="Arial" panose="020B0604020202020204" pitchFamily="34" charset="0"/>
              </a:rPr>
              <a:t>Decyzja o wsparciu nowej inwestycji jest decyzją administracyjną wydawaną z zastosowaniem przepisów Kodeksu postępowania administracyjnego. 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122238"/>
            <a:ext cx="4902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3187" y="941968"/>
            <a:ext cx="907956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</a:rPr>
              <a:t>Procedura</a:t>
            </a: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 wydania decyzji o wsparciu </a:t>
            </a:r>
            <a:b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</a:b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w Suwalskiej Specjalnej Strefie Ekonomicznej S.A.</a:t>
            </a:r>
          </a:p>
          <a:p>
            <a:pPr>
              <a:defRPr/>
            </a:pPr>
            <a:endParaRPr lang="pl-PL" sz="1400" b="1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Przed złożeniem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wniosku o wydanie decyzji  o wsparciu zapraszamy przedsiębiorców </a:t>
            </a: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do kontaktu z Wydziałem Obsługi Inwestora.</a:t>
            </a: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Pozwoli to na przekazanie przedsiębiorcy szczegółowych informacji dotyczących uzyskania wsparcia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.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Pomagamy w wypełnieniu wniosku. Zapraszamy też na naszą stronę internetową </a:t>
            </a: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www.ssse.com.pl,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gdzie w zakładce </a:t>
            </a: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Polska Strefa Inwestycji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znajdują się wszystkie informację oraz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lista dokumentów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(do pobrania i wypełnienia), które należy złożyć wraz z wnioskiem.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164388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350FC111-E893-460C-A113-913CC151318D}" type="slidenum">
              <a:rPr lang="pl-PL" altLang="pl-PL" sz="1400">
                <a:solidFill>
                  <a:schemeClr val="bg1"/>
                </a:solidFill>
              </a:rPr>
              <a:pPr algn="r"/>
              <a:t>22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7504" y="795880"/>
            <a:ext cx="885698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b="1" dirty="0">
                <a:solidFill>
                  <a:srgbClr val="142DAC"/>
                </a:solidFill>
                <a:cs typeface="+mn-cs"/>
              </a:rPr>
              <a:t>      </a:t>
            </a:r>
          </a:p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Zmiany w 2023 roku</a:t>
            </a: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Trwają prace nad projektem nowego Rozporządzenia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Rady Ministrów w sprawie pomocy publicznej udzielanej niektórym przedsiębiorcom na realizację nowych inwestycji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, w ramach którego zakłada się wprowadzenie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zmian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 zakresie korzystania z preferencyjnych warunków wejścia do Polskiej Strefy Inwestycji.</a:t>
            </a:r>
          </a:p>
          <a:p>
            <a:pPr>
              <a:defRPr/>
            </a:pPr>
            <a:endParaRPr lang="pl-PL" sz="11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Kluczowe zmiany: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1. Korzystną, projektowaną zmianą jest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obniżenie minimalnej wartości nowej inwestycji  </a:t>
            </a: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(tzw. kryterium ilościowe) o 50%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dla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wszystkich przedsiębiorców </a:t>
            </a:r>
            <a:r>
              <a:rPr lang="pl-PL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(teraz mogą z tych  </a:t>
            </a:r>
          </a:p>
          <a:p>
            <a:pPr>
              <a:defRPr/>
            </a:pPr>
            <a:r>
              <a:rPr lang="pl-PL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preferencji korzystać jedynie duzi i średni przedsiębiorcy – włączono także mikro i małych </a:t>
            </a:r>
          </a:p>
          <a:p>
            <a:pPr>
              <a:defRPr/>
            </a:pPr>
            <a:r>
              <a:rPr lang="pl-PL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przedsiębiorców) </a:t>
            </a: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Dotyczy to projektów inwestycyjnych polegających na reinwestycji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, czyli: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 - zwiększeniu zdolności produkcyjnej istniejącego zakładu lub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 - dywersyfikacji produkcji zakładu przez wprowadzenie produktów uprzednio 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   nieprodukowanych w zakładzie lub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 - zasadniczej zmianie dotyczącej procesu produkcyjnego istniejącego zakładu.</a:t>
            </a:r>
          </a:p>
          <a:p>
            <a:pPr>
              <a:defRPr/>
            </a:pPr>
            <a:endParaRPr lang="pl-PL" sz="9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Bez ograniczeń czasowych 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- do tej pory z preferencyjnych warunków obniżenia o 50% progu wejścia do PSI dla reinwestycji można było korzystać jedynie do końca roku 2022.</a:t>
            </a:r>
          </a:p>
          <a:p>
            <a:pPr>
              <a:defRPr/>
            </a:pPr>
            <a:endParaRPr lang="pl-PL" sz="1600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72" y="142875"/>
            <a:ext cx="50419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43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4213" y="765175"/>
            <a:ext cx="773588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142DAC"/>
                </a:solidFill>
                <a:cs typeface="+mn-cs"/>
              </a:rPr>
              <a:t>                                                          </a:t>
            </a:r>
          </a:p>
          <a:p>
            <a:pPr algn="ctr">
              <a:defRPr/>
            </a:pPr>
            <a:r>
              <a:rPr lang="pl-PL" sz="2000" b="1" dirty="0">
                <a:solidFill>
                  <a:srgbClr val="142DAC"/>
                </a:solidFill>
                <a:cs typeface="+mn-cs"/>
              </a:rPr>
              <a:t> </a:t>
            </a:r>
            <a:r>
              <a:rPr lang="pl-PL" sz="2000" dirty="0">
                <a:solidFill>
                  <a:srgbClr val="142DAC"/>
                </a:solidFill>
                <a:latin typeface="Arial" panose="020B0604020202020204" pitchFamily="34" charset="0"/>
              </a:rPr>
              <a:t>Efekty funkcjonowania </a:t>
            </a:r>
          </a:p>
          <a:p>
            <a:pPr algn="ctr">
              <a:defRPr/>
            </a:pPr>
            <a:r>
              <a:rPr lang="pl-PL" sz="2000" dirty="0">
                <a:solidFill>
                  <a:srgbClr val="142DAC"/>
                </a:solidFill>
                <a:latin typeface="Arial" panose="020B0604020202020204" pitchFamily="34" charset="0"/>
              </a:rPr>
              <a:t>Suwalskiej Specjalnej Strefy Ekonomicznej S.A.</a:t>
            </a:r>
            <a:endParaRPr lang="pl-PL" sz="2000" u="sng" dirty="0">
              <a:solidFill>
                <a:srgbClr val="142DAC"/>
              </a:solidFill>
              <a:latin typeface="Arial" panose="020B0604020202020204" pitchFamily="34" charset="0"/>
            </a:endParaRPr>
          </a:p>
        </p:txBody>
      </p:sp>
      <p:pic>
        <p:nvPicPr>
          <p:cNvPr id="450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65" y="5125244"/>
            <a:ext cx="2080109" cy="13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5355790"/>
              </p:ext>
            </p:extLst>
          </p:nvPr>
        </p:nvGraphicFramePr>
        <p:xfrm>
          <a:off x="608840" y="1999004"/>
          <a:ext cx="7886631" cy="286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506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E3ADEFF1-529C-4DAB-BEA6-1E8FF11B1442}" type="slidenum">
              <a:rPr lang="pl-PL" altLang="pl-PL" sz="1400"/>
              <a:pPr algn="r"/>
              <a:t>23</a:t>
            </a:fld>
            <a:endParaRPr lang="pl-PL" altLang="pl-PL" sz="1400"/>
          </a:p>
        </p:txBody>
      </p:sp>
      <p:pic>
        <p:nvPicPr>
          <p:cNvPr id="450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88900"/>
            <a:ext cx="4325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615867"/>
            <a:ext cx="1914491" cy="127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02234"/>
            <a:ext cx="2189957" cy="148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1" y="5098436"/>
            <a:ext cx="2164125" cy="144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5" y="5170488"/>
            <a:ext cx="2009346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:\rosti\_P2A493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70444"/>
            <a:ext cx="2032136" cy="13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6863" y="1196975"/>
            <a:ext cx="8640762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8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Inwestorzy Suwalskiej Specjalnej Strefy Ekonomicznej prowadzą działalność gospodarczą między innym w następujących gałęziach przemysłu</a:t>
            </a:r>
            <a:r>
              <a:rPr lang="pl-PL" sz="1800" dirty="0">
                <a:solidFill>
                  <a:srgbClr val="142DAC"/>
                </a:solidFill>
                <a:latin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pl-PL" sz="1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drzewna,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meblarska,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metalowa,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tworzyw sztucznych,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elektryczna,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inżynieria precyzyjna,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spożywcza,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chemiczna,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odzieżowa,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poligraficzna,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papiernicza,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szkutnicza,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maszynowa.  </a:t>
            </a:r>
            <a:r>
              <a:rPr lang="pl-PL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      </a:t>
            </a:r>
          </a:p>
          <a:p>
            <a:pPr>
              <a:defRPr/>
            </a:pPr>
            <a:endParaRPr lang="pl-PL" sz="16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sz="1600" b="1" dirty="0">
                <a:solidFill>
                  <a:srgbClr val="7B6231"/>
                </a:solidFill>
                <a:cs typeface="+mn-cs"/>
              </a:rPr>
              <a:t>     </a:t>
            </a:r>
          </a:p>
        </p:txBody>
      </p:sp>
      <p:pic>
        <p:nvPicPr>
          <p:cNvPr id="471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21" y="3788132"/>
            <a:ext cx="1879531" cy="259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4465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:\PORTA\porta_steel_1+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02583"/>
            <a:ext cx="1852731" cy="13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600696"/>
            <a:ext cx="896861" cy="147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4864"/>
            <a:ext cx="1872208" cy="132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:\Salag\SSSE materiały 2018\Główne zdjęcie_Produkt deska tarasowa bergdeck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77" y="2224001"/>
            <a:ext cx="1822242" cy="12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56" y="2204864"/>
            <a:ext cx="1934070" cy="132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C:\Users\Promocja\Desktop\iry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7135"/>
            <a:ext cx="2004065" cy="12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:\VA-VARUSTE\3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22" y="3689695"/>
            <a:ext cx="1768326" cy="13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37" y="3598726"/>
            <a:ext cx="981295" cy="14144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00" y="1397977"/>
            <a:ext cx="1217153" cy="81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02" y="2508154"/>
            <a:ext cx="767699" cy="57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21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474317" y="62674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671EDA65-9E84-42E3-8F55-5FA865B6E2B7}" type="slidenum">
              <a:rPr lang="pl-PL" altLang="pl-PL" sz="1400">
                <a:solidFill>
                  <a:schemeClr val="bg1"/>
                </a:solidFill>
              </a:rPr>
              <a:pPr algn="r"/>
              <a:t>25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4915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41" y="2566914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21" y="3202196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G:\logotypy\logotyp_iglot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717925"/>
            <a:ext cx="1270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5524500"/>
            <a:ext cx="1009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044861"/>
            <a:ext cx="1045732" cy="3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4" descr="G:\logotypy firm strefowych\5 - AQUAE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72" y="1180530"/>
            <a:ext cx="9366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6" descr="G:\logotypy firm strefowych\ai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73" y="5004582"/>
            <a:ext cx="1093485" cy="2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8" descr="G:\logotypy firm strefowych\BIAWA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05" y="2475438"/>
            <a:ext cx="17002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20" descr="G:\logotypy firm strefowych\brawilo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2227017"/>
            <a:ext cx="1382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23" descr="G:\logotypy firm strefowych\ELPAR logo-mai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24" y="1865221"/>
            <a:ext cx="765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28" descr="G:\logotypy firm strefowych\KA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92" y="2173905"/>
            <a:ext cx="58695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30" descr="G:\logotypy firm strefowych\logo-traffic-mi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" y="4049268"/>
            <a:ext cx="1063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2" name="Picture 31" descr="G:\logotypy firm strefowych\logo_majewski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20" y="4465637"/>
            <a:ext cx="13335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34" descr="G:\logotypy firm strefowych\thermo vita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71" y="4370019"/>
            <a:ext cx="1449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5" name="Picture 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39763"/>
            <a:ext cx="11049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6" name="Picture 37" descr="G:\logotypy firm strefowych\sido logo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4" y="6195790"/>
            <a:ext cx="6921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7" name="Picture 3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62" y="1213739"/>
            <a:ext cx="11318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Picture 40" descr="G:\logotypy firm strefowych\SZTANDAROWE LOGOTYPY\logo padma art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18" y="1870599"/>
            <a:ext cx="1177147" cy="3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Picture 4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854575"/>
            <a:ext cx="14589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0" name="Picture 43" descr="G:\logotypy firm strefowych\logo firm\nowe logotypy\slider\xyachts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02340"/>
            <a:ext cx="13096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2" name="Picture 45" descr="G:\logotypy firm strefowych\SZTANDAROWE LOGOTYPY\Serwistal.jpe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96707"/>
            <a:ext cx="1128465" cy="2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4" name="Picture 44" descr="G:\logotypy firm strefowych\SZTANDAROWE LOGOTYPY\logo Va-varuste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3" y="6129291"/>
            <a:ext cx="654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5" name="Picture 52" descr="G:\logotypy firm strefowych\SZTANDAROWE LOGOTYPY\logo ASPI_v7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0" y="2060749"/>
            <a:ext cx="7318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6" name="Picture 55" descr="G:\logotypy firm strefowych\torpol_logo1o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24" y="6151128"/>
            <a:ext cx="1344817" cy="51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7" name="Picture 56" descr="G:\logotypy firm strefowych\SZTANDAROWE LOGOTYPY\comaxel-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3" y="2900717"/>
            <a:ext cx="4778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8" name="Picture 5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22" y="4951955"/>
            <a:ext cx="5635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9" name="Picture 58" descr="G:\logotypy firm strefowych\logo firm\MOHpe03gV24adbMyxKINiNDEvX7Ob5NdETcYTgZjyDQlqjb.gif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44" y="6192876"/>
            <a:ext cx="5159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1" name="Picture 62" descr="G:\logotypy\cezar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71" y="1198001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2" name="Picture 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1862138"/>
            <a:ext cx="952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3" name="Picture 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67" y="3555646"/>
            <a:ext cx="11864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4" name="Picture 11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09" y="3372437"/>
            <a:ext cx="517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8" name="Picture 24" descr="Masterpress logo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87" y="4635500"/>
            <a:ext cx="177423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9" name="Picture 26" descr="http://www.ssse.com.pl/images/rosti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6100" y="3244805"/>
            <a:ext cx="574436" cy="7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0" name="Picture 28" descr="http://www.ssse.com.pl/images/greenvlogo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38" y="3907492"/>
            <a:ext cx="11160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1" name="Picture 30" descr="Nasi inwestorzy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74" y="5210175"/>
            <a:ext cx="908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2" name="Picture 32" descr="samasz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19" y="3381085"/>
            <a:ext cx="1247193" cy="56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3" name="Picture 34" descr="mirand plus małty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" y="5930040"/>
            <a:ext cx="1283670" cy="30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5" name="Picture 39" descr="http://www.ssse.com.pl/images/o-ssse/nasi-inwestorzy/podstrefa-elk-pl/akt/adam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9" y="6371458"/>
            <a:ext cx="9382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6" name="Picture 41" descr="Nasi inwestorzy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" y="4969607"/>
            <a:ext cx="1190046" cy="49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7" name="Picture 43" descr="http://www.ssse.com.pl/images/logotyp_mazurskibrowar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58" y="6099684"/>
            <a:ext cx="608979" cy="60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8" name="Picture 46" descr="Prodeko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5" y="5661248"/>
            <a:ext cx="12303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09" name="Picture 49" descr="http://www.ssse.com.pl/images/logo%20vermiculite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4135757"/>
            <a:ext cx="1733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0" name="Picture 51" descr="http://www.ssse.com.pl/images/o-ssse/nasi-inwestorzy/podstrefa-goldap-pl/nordost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71" y="3974240"/>
            <a:ext cx="11779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1" name="Picture 53" descr="Nasi inwestorzy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5073650"/>
            <a:ext cx="952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91865" y="735501"/>
            <a:ext cx="3200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u="sng" dirty="0">
                <a:solidFill>
                  <a:srgbClr val="142DAC"/>
                </a:solidFill>
                <a:latin typeface="Arial" panose="020B0604020202020204" pitchFamily="34" charset="0"/>
              </a:rPr>
              <a:t>Zaufali nam</a:t>
            </a:r>
          </a:p>
        </p:txBody>
      </p:sp>
      <p:pic>
        <p:nvPicPr>
          <p:cNvPr id="49214" name="Picture 3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38" y="5367337"/>
            <a:ext cx="14017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6" name="Picture 2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" y="3492830"/>
            <a:ext cx="1325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7" name="Obraz 5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8" y="966333"/>
            <a:ext cx="14001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8" name="Picture 12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24" y="982452"/>
            <a:ext cx="12906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19" name="Obraz 7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4" y="4472977"/>
            <a:ext cx="13827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0" name="Picture 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428985"/>
            <a:ext cx="687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1" name="Picture 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3" y="3013471"/>
            <a:ext cx="13112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2" name="Picture 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5880894"/>
            <a:ext cx="819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3" name="Picture 9" descr="https://www.ssse.com.pl/images/logo%20METRO.pn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79" y="2109788"/>
            <a:ext cx="993598" cy="51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5" name="Obraz 9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54933"/>
            <a:ext cx="615940" cy="4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6" name="Obraz 10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65" y="4134230"/>
            <a:ext cx="1090394" cy="2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7" name="Obraz 1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27" y="4725897"/>
            <a:ext cx="1337469" cy="27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8" name="Picture 2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41275"/>
            <a:ext cx="46656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5" name="Picture 14" descr="novigo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44" y="6181059"/>
            <a:ext cx="1398588" cy="24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96" name="Picture 15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94569"/>
            <a:ext cx="4413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LOGA NOWYCH PRZEDSIĘBIORCÓW\logo PRONAR 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91" y="1334440"/>
            <a:ext cx="631901" cy="6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loga firm DECYZJA\plastixal\Plastixal logo  złote.jp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25" y="6037804"/>
            <a:ext cx="778515" cy="6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USB DISK\KALENDARZ A4\logotypy\KOMAGRA LOGO 2.jp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04" y="2135503"/>
            <a:ext cx="1338477" cy="2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USB DISK\KALENDARZ A4\logotypy\zakrzewscy.jp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95" y="5466617"/>
            <a:ext cx="1345208" cy="3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USB DISK\KALENDARZ A4\logotypy\logo EStiPOlymer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81" y="5060450"/>
            <a:ext cx="1062831" cy="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USB DISK\KALENDARZ A4\logotypy\bISON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65" y="2817209"/>
            <a:ext cx="506375" cy="5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USB DISK\KALENDARZ A4\logotypy\3S logistyja.jp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47" y="6181059"/>
            <a:ext cx="679888" cy="5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G:\USB DISK\KALENDARZ A4\logotypy\ROCKWOOL_300dpi.jp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71" y="1442679"/>
            <a:ext cx="1290637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:\LOGA NOWYCH PRZEDSIĘBIORCÓW\logo UNIMEX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26" y="5599971"/>
            <a:ext cx="963951" cy="3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26" descr="G:\logotypy firm strefowych\logo_recman.jp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05" y="2201804"/>
            <a:ext cx="115411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5" y="3294369"/>
            <a:ext cx="935043" cy="37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83" name="Picture 42" descr="G:\logotypy\mest.jp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48" y="4977606"/>
            <a:ext cx="650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20" y="2540126"/>
            <a:ext cx="1230597" cy="3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941300"/>
            <a:ext cx="982029" cy="26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24" y="1845294"/>
            <a:ext cx="637551" cy="8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" y="6331872"/>
            <a:ext cx="14350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" y="2285838"/>
            <a:ext cx="1264682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" y="3018053"/>
            <a:ext cx="1249335" cy="2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45" y="3069950"/>
            <a:ext cx="792579" cy="2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98" y="3717925"/>
            <a:ext cx="1405812" cy="93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8" name="Picture 27" descr="G:\logotypy firm strefowych\logo PRAWDA Olecko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49" y="3423971"/>
            <a:ext cx="691852" cy="62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7" descr="G:\logotypy firm strefowych\atlas_logo.gif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09" y="3437292"/>
            <a:ext cx="424976" cy="4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92" y="1478883"/>
            <a:ext cx="893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4" name="Obraz 8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6" y="2220053"/>
            <a:ext cx="991700" cy="65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29" descr="G:\logotypy firm strefowych\idea nord.jpeg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25" y="4985830"/>
            <a:ext cx="640697" cy="4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64E26DE-0FB6-A5FE-447E-3D7C5577C4CF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374183" y="1724278"/>
            <a:ext cx="1660621" cy="2252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Prostokąt 4"/>
          <p:cNvSpPr>
            <a:spLocks noChangeArrowheads="1"/>
          </p:cNvSpPr>
          <p:nvPr/>
        </p:nvSpPr>
        <p:spPr bwMode="auto">
          <a:xfrm>
            <a:off x="0" y="2805456"/>
            <a:ext cx="2789237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solidFill>
                  <a:srgbClr val="142DAC"/>
                </a:solidFill>
                <a:latin typeface="Arial" panose="020B0604020202020204" pitchFamily="34" charset="0"/>
              </a:rPr>
              <a:t>Wydział Obsługi Inwestora</a:t>
            </a:r>
            <a:endParaRPr lang="pl-PL" altLang="pl-PL" sz="1600" dirty="0">
              <a:solidFill>
                <a:srgbClr val="142DAC"/>
              </a:solidFill>
              <a:latin typeface="Arial" panose="020B0604020202020204" pitchFamily="34" charset="0"/>
            </a:endParaRP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ul. A. Mickiewicza 15 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19-300 </a:t>
            </a:r>
            <a:r>
              <a:rPr lang="pl-PL" altLang="pl-PL" sz="1600" b="1" dirty="0">
                <a:solidFill>
                  <a:srgbClr val="142DAC"/>
                </a:solidFill>
                <a:latin typeface="Arial" panose="020B0604020202020204" pitchFamily="34" charset="0"/>
              </a:rPr>
              <a:t>Ełk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tel. 87 610 62 72, 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e-mail: elk@ssse.com.pl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0188" y="122238"/>
            <a:ext cx="8810625" cy="1200150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   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 </a:t>
            </a:r>
          </a:p>
          <a:p>
            <a:pPr>
              <a:defRPr/>
            </a:pPr>
            <a:r>
              <a:rPr lang="pl-PL" sz="1800" b="1" dirty="0">
                <a:solidFill>
                  <a:srgbClr val="142DAC"/>
                </a:solidFill>
              </a:rPr>
              <a:t>   </a:t>
            </a:r>
          </a:p>
          <a:p>
            <a:pPr>
              <a:defRPr/>
            </a:pPr>
            <a:endParaRPr lang="pl-PL" sz="1800" b="1" u="sng" dirty="0">
              <a:solidFill>
                <a:srgbClr val="142DAC"/>
              </a:solidFill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4" y="5157192"/>
            <a:ext cx="1355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Prostokąt 7"/>
          <p:cNvSpPr>
            <a:spLocks noChangeArrowheads="1"/>
          </p:cNvSpPr>
          <p:nvPr/>
        </p:nvSpPr>
        <p:spPr bwMode="auto">
          <a:xfrm>
            <a:off x="713704" y="5157192"/>
            <a:ext cx="1347787" cy="628650"/>
          </a:xfrm>
          <a:prstGeom prst="rect">
            <a:avLst/>
          </a:prstGeom>
          <a:solidFill>
            <a:srgbClr val="AB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3362" y="1005558"/>
            <a:ext cx="9036050" cy="15850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Zapraszamy do kontaktu</a:t>
            </a:r>
          </a:p>
          <a:p>
            <a:pPr algn="ctr"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www.ssse.com.pl</a:t>
            </a:r>
          </a:p>
          <a:p>
            <a:pPr algn="ctr">
              <a:defRPr/>
            </a:pPr>
            <a:r>
              <a:rPr lang="pl-PL" dirty="0">
                <a:solidFill>
                  <a:srgbClr val="142DAC"/>
                </a:solidFill>
                <a:cs typeface="+mn-cs"/>
              </a:rPr>
              <a:t>   </a:t>
            </a:r>
          </a:p>
          <a:p>
            <a:pPr algn="ctr">
              <a:defRPr/>
            </a:pPr>
            <a:endParaRPr lang="pl-PL" sz="900" b="1" u="sng" dirty="0">
              <a:solidFill>
                <a:schemeClr val="bg2">
                  <a:lumMod val="7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pl-PL" sz="16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  </a:t>
            </a:r>
            <a:r>
              <a:rPr lang="pl-PL" sz="1600" dirty="0">
                <a:solidFill>
                  <a:srgbClr val="142DAC"/>
                </a:solidFill>
                <a:cs typeface="+mn-cs"/>
              </a:rPr>
              <a:t>           </a:t>
            </a:r>
            <a:endParaRPr lang="pl-PL" sz="1600" dirty="0">
              <a:solidFill>
                <a:srgbClr val="333333"/>
              </a:solidFill>
              <a:latin typeface="+mn-lt"/>
              <a:cs typeface="+mn-cs"/>
            </a:endParaRPr>
          </a:p>
        </p:txBody>
      </p:sp>
      <p:pic>
        <p:nvPicPr>
          <p:cNvPr id="51207" name="Picture 2" descr="C:\Users\Promocja\Desktop\mapa ssse\mapa SS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0" y="1775001"/>
            <a:ext cx="3206525" cy="474996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Prostokąt 8"/>
          <p:cNvSpPr>
            <a:spLocks noChangeArrowheads="1"/>
          </p:cNvSpPr>
          <p:nvPr/>
        </p:nvSpPr>
        <p:spPr bwMode="auto">
          <a:xfrm>
            <a:off x="5364088" y="2898689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solidFill>
                  <a:srgbClr val="142DAC"/>
                </a:solidFill>
                <a:latin typeface="Arial" panose="020B0604020202020204" pitchFamily="34" charset="0"/>
              </a:rPr>
              <a:t>Wydział Obsługi Inwestora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ul. T. Noniewicza 49 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16-400 </a:t>
            </a:r>
            <a:r>
              <a:rPr lang="pl-PL" altLang="pl-PL" sz="1600" b="1" dirty="0">
                <a:solidFill>
                  <a:srgbClr val="142DAC"/>
                </a:solidFill>
                <a:latin typeface="Arial" panose="020B0604020202020204" pitchFamily="34" charset="0"/>
              </a:rPr>
              <a:t>Suwałki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tel. 87 565 22 17,</a:t>
            </a:r>
          </a:p>
          <a:p>
            <a:r>
              <a:rPr lang="pl-PL" altLang="pl-PL" sz="1600" dirty="0">
                <a:solidFill>
                  <a:srgbClr val="142DAC"/>
                </a:solidFill>
                <a:latin typeface="Arial" panose="020B0604020202020204" pitchFamily="34" charset="0"/>
              </a:rPr>
              <a:t>e-mail: suwalki@ssse.com.pl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37765"/>
            <a:ext cx="4800379" cy="749648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 bwMode="auto">
          <a:xfrm>
            <a:off x="4572000" y="4437112"/>
            <a:ext cx="1296144" cy="93610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 bwMode="auto">
          <a:xfrm flipV="1">
            <a:off x="5559225" y="3861048"/>
            <a:ext cx="812975" cy="669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14350"/>
            <a:ext cx="1879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19925" y="63087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07ED9D8-C366-4C82-92E5-87DBB90304B8}" type="slidenum">
              <a:rPr lang="pl-PL" altLang="pl-PL" sz="1400">
                <a:solidFill>
                  <a:schemeClr val="bg1"/>
                </a:solidFill>
              </a:rPr>
              <a:pPr algn="r"/>
              <a:t>27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14339" name="Prostokąt 4"/>
          <p:cNvSpPr>
            <a:spLocks noChangeArrowheads="1"/>
          </p:cNvSpPr>
          <p:nvPr/>
        </p:nvSpPr>
        <p:spPr bwMode="auto">
          <a:xfrm>
            <a:off x="2627313" y="144190"/>
            <a:ext cx="3673475" cy="4445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14340" name="Prostokąt 9"/>
          <p:cNvSpPr>
            <a:spLocks noChangeArrowheads="1"/>
          </p:cNvSpPr>
          <p:nvPr/>
        </p:nvSpPr>
        <p:spPr bwMode="auto">
          <a:xfrm>
            <a:off x="2760663" y="6713538"/>
            <a:ext cx="3563937" cy="63500"/>
          </a:xfrm>
          <a:prstGeom prst="rect">
            <a:avLst/>
          </a:prstGeom>
          <a:solidFill>
            <a:srgbClr val="8F7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203575" y="2451100"/>
            <a:ext cx="2687638" cy="196977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1400" b="1" dirty="0">
                <a:solidFill>
                  <a:srgbClr val="0091C4"/>
                </a:solidFill>
                <a:latin typeface="Arial" panose="020B0604020202020204" pitchFamily="34" charset="0"/>
              </a:rPr>
              <a:t>Leszek Dec </a:t>
            </a:r>
          </a:p>
          <a:p>
            <a:pPr algn="ctr">
              <a:defRPr/>
            </a:pPr>
            <a:r>
              <a:rPr lang="pl-PL" altLang="pl-PL" sz="1200" b="1" dirty="0">
                <a:latin typeface="Arial" panose="020B0604020202020204" pitchFamily="34" charset="0"/>
              </a:rPr>
              <a:t>Prezes Zarządu </a:t>
            </a:r>
          </a:p>
          <a:p>
            <a:pPr algn="ctr">
              <a:defRPr/>
            </a:pPr>
            <a:r>
              <a:rPr lang="pl-PL" altLang="pl-PL" sz="1200" dirty="0">
                <a:latin typeface="Arial" panose="020B0604020202020204" pitchFamily="34" charset="0"/>
              </a:rPr>
              <a:t>Suwalskiej Specjalnej </a:t>
            </a:r>
            <a:br>
              <a:rPr lang="pl-PL" altLang="pl-PL" sz="1200" dirty="0">
                <a:latin typeface="Arial" panose="020B0604020202020204" pitchFamily="34" charset="0"/>
              </a:rPr>
            </a:br>
            <a:r>
              <a:rPr lang="pl-PL" altLang="pl-PL" sz="1200" dirty="0">
                <a:latin typeface="Arial" panose="020B0604020202020204" pitchFamily="34" charset="0"/>
              </a:rPr>
              <a:t>Strefy Ekonomicznej S.A</a:t>
            </a:r>
            <a:r>
              <a:rPr lang="pl-PL" altLang="pl-PL" sz="1400" dirty="0">
                <a:latin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pl-PL" altLang="pl-PL" sz="1400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pl-PL" altLang="pl-PL" sz="14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Instrumenty wsparcia przedsiębiorców w ramach </a:t>
            </a:r>
            <a:b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pl-PL" alt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Polskiej Strefy Inwestycji</a:t>
            </a:r>
          </a:p>
        </p:txBody>
      </p:sp>
      <p:sp>
        <p:nvSpPr>
          <p:cNvPr id="14342" name="Prostokąt 13"/>
          <p:cNvSpPr>
            <a:spLocks noChangeArrowheads="1"/>
          </p:cNvSpPr>
          <p:nvPr/>
        </p:nvSpPr>
        <p:spPr bwMode="auto">
          <a:xfrm>
            <a:off x="3430588" y="5041900"/>
            <a:ext cx="2233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sz="1600" dirty="0">
              <a:solidFill>
                <a:srgbClr val="7E6532"/>
              </a:solidFill>
            </a:endParaRPr>
          </a:p>
          <a:p>
            <a:endParaRPr lang="pl-PL" altLang="pl-PL" sz="1600" dirty="0">
              <a:solidFill>
                <a:srgbClr val="7E6532"/>
              </a:solidFill>
            </a:endParaRPr>
          </a:p>
          <a:p>
            <a:r>
              <a:rPr lang="pl-PL" altLang="pl-PL" sz="1600" dirty="0">
                <a:solidFill>
                  <a:srgbClr val="7E6532"/>
                </a:solidFill>
              </a:rPr>
              <a:t> </a:t>
            </a:r>
            <a:endParaRPr lang="pl-PL" altLang="pl-PL" sz="1600" b="1" dirty="0">
              <a:solidFill>
                <a:srgbClr val="7E6532"/>
              </a:solidFill>
            </a:endParaRPr>
          </a:p>
          <a:p>
            <a:endParaRPr lang="pl-PL" altLang="pl-PL" sz="1600" b="1" dirty="0">
              <a:solidFill>
                <a:srgbClr val="00B0F0"/>
              </a:solidFill>
            </a:endParaRPr>
          </a:p>
          <a:p>
            <a:endParaRPr lang="pl-PL" altLang="pl-PL" sz="1600" b="1" dirty="0">
              <a:solidFill>
                <a:srgbClr val="00B0F0"/>
              </a:solidFill>
            </a:endParaRPr>
          </a:p>
          <a:p>
            <a:r>
              <a:rPr lang="pl-PL" altLang="pl-PL" sz="1600" b="1" dirty="0">
                <a:solidFill>
                  <a:srgbClr val="0091C4"/>
                </a:solidFill>
              </a:rPr>
              <a:t>www.ssse.com.pl</a:t>
            </a:r>
            <a:endParaRPr lang="pl-PL" altLang="pl-PL" dirty="0">
              <a:solidFill>
                <a:srgbClr val="0091C4"/>
              </a:solidFill>
            </a:endParaRPr>
          </a:p>
        </p:txBody>
      </p:sp>
      <p:pic>
        <p:nvPicPr>
          <p:cNvPr id="1434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947738"/>
            <a:ext cx="32305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Prostokąt 1"/>
          <p:cNvSpPr>
            <a:spLocks noChangeArrowheads="1"/>
          </p:cNvSpPr>
          <p:nvPr/>
        </p:nvSpPr>
        <p:spPr bwMode="auto">
          <a:xfrm>
            <a:off x="-36512" y="0"/>
            <a:ext cx="9180512" cy="6813376"/>
          </a:xfrm>
          <a:prstGeom prst="rect">
            <a:avLst/>
          </a:prstGeom>
          <a:gradFill flip="none" rotWithShape="1">
            <a:gsLst>
              <a:gs pos="0">
                <a:srgbClr val="5E8099"/>
              </a:gs>
              <a:gs pos="50000">
                <a:srgbClr val="8AB9DC"/>
              </a:gs>
              <a:gs pos="100000">
                <a:srgbClr val="A5DCFF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rgbClr val="0091C4"/>
            </a:solidFill>
            <a:round/>
            <a:headEnd/>
            <a:tailEnd/>
          </a:ln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pl-PL" altLang="pl-PL" b="1" dirty="0">
              <a:solidFill>
                <a:schemeClr val="bg1"/>
              </a:solidFill>
            </a:endParaRPr>
          </a:p>
          <a:p>
            <a:endParaRPr lang="pl-PL" altLang="pl-PL" b="1" dirty="0">
              <a:solidFill>
                <a:schemeClr val="bg1"/>
              </a:solidFill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POLSKA STREFA INWESTYCJI</a:t>
            </a: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b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Dziękuję za uwagę </a:t>
            </a: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Leszek Dec</a:t>
            </a: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Prezes Zarządu SSSE S.A.</a:t>
            </a: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14.12.2022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552" y="180709"/>
            <a:ext cx="5352752" cy="8413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733256"/>
            <a:ext cx="918051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887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88" y="1584864"/>
            <a:ext cx="4295684" cy="228493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84498" y="1101799"/>
            <a:ext cx="8780115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dirty="0">
                <a:solidFill>
                  <a:srgbClr val="142DAC"/>
                </a:solidFill>
                <a:cs typeface="+mn-cs"/>
              </a:rPr>
              <a:t> </a:t>
            </a:r>
            <a:r>
              <a:rPr lang="pl-PL" sz="2800" dirty="0">
                <a:solidFill>
                  <a:srgbClr val="142DAC"/>
                </a:solidFill>
                <a:latin typeface="Arial" panose="020B0604020202020204" pitchFamily="34" charset="0"/>
              </a:rPr>
              <a:t>Polska Strefa Inwestycji</a:t>
            </a:r>
          </a:p>
          <a:p>
            <a:pPr>
              <a:defRPr/>
            </a:pPr>
            <a:r>
              <a:rPr lang="pl-PL" sz="1200" dirty="0">
                <a:solidFill>
                  <a:srgbClr val="142DAC"/>
                </a:solidFill>
                <a:cs typeface="+mn-cs"/>
              </a:rPr>
              <a:t>                            </a:t>
            </a:r>
          </a:p>
          <a:p>
            <a:pPr>
              <a:defRPr/>
            </a:pPr>
            <a:r>
              <a:rPr lang="pl-PL" sz="1100" dirty="0">
                <a:solidFill>
                  <a:srgbClr val="142DAC"/>
                </a:solidFill>
                <a:cs typeface="+mn-cs"/>
              </a:rPr>
              <a:t>       </a:t>
            </a:r>
          </a:p>
          <a:p>
            <a:pPr>
              <a:defRPr/>
            </a:pPr>
            <a:endParaRPr lang="pl-PL" sz="11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1100" dirty="0">
              <a:solidFill>
                <a:srgbClr val="142DAC"/>
              </a:solidFill>
              <a:cs typeface="+mn-cs"/>
            </a:endParaRPr>
          </a:p>
          <a:p>
            <a:pPr algn="just"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Dla firm oznacza to, że</a:t>
            </a:r>
          </a:p>
          <a:p>
            <a:pPr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mogą inwestować w dowolnym miejscu Polski</a:t>
            </a:r>
          </a:p>
          <a:p>
            <a:pPr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– również na terenach, które nigdy </a:t>
            </a:r>
            <a:b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nie należały do stref ekonomicznych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  </a:t>
            </a:r>
          </a:p>
          <a:p>
            <a:pPr algn="just">
              <a:defRPr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Polska Strefa Inwestycji dotyczy terenów prywatnych przedsiębiorców jak i terenów publicznych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Decyzja o wsparciu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, uprawniająca do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zwolnienia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z podatku dochodowego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PIT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lub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CIT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wydawana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jest na wniosek przedsiębiorcy, w imieniu ministra właściwego ds. gospodarki,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przez Zarządzających Specjalnymi Strefami Ekonomicznymi </a:t>
            </a:r>
            <a:b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na obszarach wskazanych w Rozporządzeniu do ustawy o wspieraniu nowych inwestycji.</a:t>
            </a:r>
          </a:p>
          <a:p>
            <a:pPr>
              <a:defRPr/>
            </a:pPr>
            <a:endParaRPr lang="pl-PL" sz="1400" b="1" u="sng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1400" b="1" u="sng" dirty="0">
              <a:solidFill>
                <a:srgbClr val="142DAC"/>
              </a:solidFill>
              <a:cs typeface="+mn-cs"/>
            </a:endParaRPr>
          </a:p>
        </p:txBody>
      </p:sp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4114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D95F46DE-CA47-4D1C-8044-B1C7DDB248BB}" type="slidenum">
              <a:rPr lang="pl-PL" altLang="pl-PL" sz="1400">
                <a:solidFill>
                  <a:schemeClr val="bg1"/>
                </a:solidFill>
              </a:rPr>
              <a:pPr algn="r"/>
              <a:t>3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20" y="57820"/>
            <a:ext cx="5184676" cy="8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716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41" y="701386"/>
            <a:ext cx="367304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6386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4114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FEB4E96F-CB0B-4CBA-95B2-3C24740876AE}" type="slidenum">
              <a:rPr lang="pl-PL" altLang="pl-PL" sz="1400">
                <a:solidFill>
                  <a:schemeClr val="bg1"/>
                </a:solidFill>
              </a:rPr>
              <a:pPr algn="r"/>
              <a:t>4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1763960" y="4954232"/>
            <a:ext cx="5737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/>
            <a:endParaRPr lang="pl-PL" altLang="pl-PL" sz="1600" b="1" dirty="0">
              <a:solidFill>
                <a:srgbClr val="142DAC"/>
              </a:solidFill>
            </a:endParaRPr>
          </a:p>
          <a:p>
            <a:pPr algn="l"/>
            <a:endParaRPr lang="pl-PL" altLang="pl-PL" sz="1600" b="1" dirty="0">
              <a:solidFill>
                <a:srgbClr val="142DAC"/>
              </a:solidFill>
            </a:endParaRPr>
          </a:p>
          <a:p>
            <a:pPr algn="l"/>
            <a:r>
              <a:rPr lang="pl-PL" altLang="pl-PL" sz="1600" dirty="0">
                <a:solidFill>
                  <a:srgbClr val="142DAC"/>
                </a:solidFill>
              </a:rPr>
              <a:t>.  </a:t>
            </a:r>
          </a:p>
        </p:txBody>
      </p:sp>
      <p:sp>
        <p:nvSpPr>
          <p:cNvPr id="16388" name="pole tekstowe 5"/>
          <p:cNvSpPr txBox="1">
            <a:spLocks noChangeArrowheads="1"/>
          </p:cNvSpPr>
          <p:nvPr/>
        </p:nvSpPr>
        <p:spPr bwMode="auto">
          <a:xfrm>
            <a:off x="5397809" y="3376425"/>
            <a:ext cx="32700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l-PL" altLang="pl-PL" sz="1600" b="1" dirty="0">
                <a:solidFill>
                  <a:srgbClr val="C00000"/>
                </a:solidFill>
              </a:rPr>
              <a:t>      </a:t>
            </a:r>
            <a:r>
              <a:rPr lang="pl-PL" altLang="pl-PL" sz="1400" b="1" dirty="0">
                <a:solidFill>
                  <a:srgbClr val="C00000"/>
                </a:solidFill>
              </a:rPr>
              <a:t>POLSKA STREFA INWESTYCJI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5659" y="1055092"/>
            <a:ext cx="4786778" cy="5463034"/>
          </a:xfrm>
          <a:prstGeom prst="rect">
            <a:avLst/>
          </a:prstGeom>
          <a:effectLst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</a:rPr>
              <a:t>Obszar</a:t>
            </a: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142DAC"/>
                </a:solidFill>
                <a:latin typeface="Arial" panose="020B0604020202020204" pitchFamily="34" charset="0"/>
              </a:rPr>
              <a:t>będący we właściwości zarządzającego Suwalską Specjalną Strefą Ekonomiczną; </a:t>
            </a:r>
            <a:endParaRPr lang="pl-PL" sz="20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20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endParaRPr lang="pl-PL" sz="16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Obszar zarządzany przez </a:t>
            </a:r>
            <a:b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Suwalską Specjalną Strefę Ekonomiczną S.A. obejmuje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pl-PL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całe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województwo podlaskie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endParaRPr lang="pl-PL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4 powiaty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województwa mazowieckiego:</a:t>
            </a:r>
          </a:p>
          <a:p>
            <a:pPr>
              <a:tabLst>
                <a:tab pos="354013" algn="l"/>
              </a:tabLst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łosicki,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ostrowski, sokołowski i węgrowski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>
              <a:tabLst>
                <a:tab pos="354013" algn="l"/>
              </a:tabLst>
              <a:defRPr/>
            </a:pPr>
            <a:endParaRPr lang="pl-PL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2 powiaty </a:t>
            </a:r>
            <a:r>
              <a:rPr lang="pl-PL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województwa warmińsko-mazurskiego: </a:t>
            </a: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gołdapski i ełcki 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endParaRPr lang="pl-PL" sz="16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</a:endParaRPr>
          </a:p>
          <a:p>
            <a:pPr lvl="0">
              <a:tabLst>
                <a:tab pos="354013" algn="l"/>
              </a:tabLst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Wniosek o wydanie decyzji o wsparciu Przedsiębiorca działający na Obszarze </a:t>
            </a:r>
            <a:b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</a:b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</a:rPr>
              <a:t>składa do SSSE S. A.</a:t>
            </a:r>
          </a:p>
          <a:p>
            <a:pPr>
              <a:tabLst>
                <a:tab pos="354013" algn="l"/>
              </a:tabLst>
              <a:defRPr/>
            </a:pP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algn="just">
              <a:tabLst>
                <a:tab pos="354013" algn="l"/>
              </a:tabLst>
              <a:defRPr/>
            </a:pP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59" y="44624"/>
            <a:ext cx="5063429" cy="7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/>
          <p:cNvSpPr/>
          <p:nvPr/>
        </p:nvSpPr>
        <p:spPr bwMode="auto">
          <a:xfrm>
            <a:off x="7092280" y="4164331"/>
            <a:ext cx="1440160" cy="9230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805653"/>
            <a:ext cx="892899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142DAC"/>
                </a:solidFill>
                <a:latin typeface="Arial" panose="020B0604020202020204" pitchFamily="34" charset="0"/>
              </a:rPr>
              <a:t>Intensywność</a:t>
            </a: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 wsparcia </a:t>
            </a:r>
          </a:p>
          <a:p>
            <a:pPr>
              <a:defRPr/>
            </a:pPr>
            <a:endParaRPr lang="pl-PL" sz="1200" b="1" dirty="0">
              <a:solidFill>
                <a:srgbClr val="C00000"/>
              </a:solidFill>
              <a:cs typeface="+mn-cs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Podstawową korzyścią z inwestowania na obszarze zarządzanym przez SSSE S.A. jest wsparcie w postaci zwolnienia z podatku dochodowego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pl-PL" sz="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algn="ctr">
              <a:defRPr/>
            </a:pP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Kwota niezapłaconego podatku może wynieść nawet 70% wartości kosztów kwalifikowanych</a:t>
            </a:r>
            <a:r>
              <a:rPr lang="pl-PL" sz="1600" dirty="0">
                <a:solidFill>
                  <a:srgbClr val="808080">
                    <a:lumMod val="75000"/>
                  </a:srgbClr>
                </a:solidFill>
                <a:latin typeface="Arial" panose="020B0604020202020204" pitchFamily="34" charset="0"/>
              </a:rPr>
              <a:t>.</a:t>
            </a:r>
            <a:endParaRPr lang="pl-PL" sz="800" dirty="0">
              <a:solidFill>
                <a:srgbClr val="808080">
                  <a:lumMod val="75000"/>
                </a:srgbClr>
              </a:solidFill>
            </a:endParaRPr>
          </a:p>
          <a:p>
            <a:pPr algn="ctr">
              <a:defRPr/>
            </a:pPr>
            <a:endParaRPr lang="pl-PL" sz="1600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pl-PL" sz="16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Jest to najwyższa </a:t>
            </a:r>
            <a:r>
              <a:rPr lang="pl-PL" sz="1600" u="sng" dirty="0">
                <a:solidFill>
                  <a:srgbClr val="C00000"/>
                </a:solidFill>
                <a:latin typeface="Arial" panose="020B0604020202020204" pitchFamily="34" charset="0"/>
              </a:rPr>
              <a:t>w skali kraju </a:t>
            </a:r>
            <a:r>
              <a:rPr lang="pl-PL" sz="1600" u="sng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pomoc publiczna udzielana przedsiębiorcom.</a:t>
            </a:r>
          </a:p>
          <a:p>
            <a:pPr algn="ctr">
              <a:defRPr/>
            </a:pPr>
            <a:endParaRPr lang="pl-PL" sz="900" u="sng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Wysokość pomocy publicznej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zależna jest od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wielkości przedsiębiorcy 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oraz </a:t>
            </a:r>
            <a:r>
              <a:rPr lang="pl-PL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lokalizacji inwestycji</a:t>
            </a: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  <a:b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pl-PL" sz="1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W powiatach bielskim i hajnowskim przedstawia się następująco</a:t>
            </a:r>
            <a:r>
              <a:rPr lang="pl-PL" sz="1600" dirty="0">
                <a:solidFill>
                  <a:schemeClr val="bg2">
                    <a:lumMod val="75000"/>
                  </a:schemeClr>
                </a:solidFill>
                <a:cs typeface="+mn-cs"/>
              </a:rPr>
              <a:t>:</a:t>
            </a:r>
          </a:p>
          <a:p>
            <a:pPr>
              <a:defRPr/>
            </a:pPr>
            <a:endParaRPr lang="pl-PL" sz="1600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07296"/>
              </p:ext>
            </p:extLst>
          </p:nvPr>
        </p:nvGraphicFramePr>
        <p:xfrm>
          <a:off x="215516" y="3861048"/>
          <a:ext cx="8712968" cy="2752148"/>
        </p:xfrm>
        <a:graphic>
          <a:graphicData uri="http://schemas.openxmlformats.org/drawingml/2006/table">
            <a:tbl>
              <a:tblPr firstRow="1" firstCol="1" bandRow="1"/>
              <a:tblGrid>
                <a:gridCol w="177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WIELKOŚĆ PRZEDSIĘBIORSTWA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1C4">
                            <a:shade val="30000"/>
                            <a:satMod val="115000"/>
                          </a:srgbClr>
                        </a:gs>
                        <a:gs pos="50000">
                          <a:srgbClr val="0091C4">
                            <a:shade val="67500"/>
                            <a:satMod val="115000"/>
                          </a:srgbClr>
                        </a:gs>
                        <a:gs pos="100000">
                          <a:srgbClr val="0091C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POWIAT BIELSKI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1C4">
                            <a:shade val="30000"/>
                            <a:satMod val="115000"/>
                          </a:srgbClr>
                        </a:gs>
                        <a:gs pos="50000">
                          <a:srgbClr val="0091C4">
                            <a:shade val="67500"/>
                            <a:satMod val="115000"/>
                          </a:srgbClr>
                        </a:gs>
                        <a:gs pos="100000">
                          <a:srgbClr val="0091C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POWIAT HAJNOWSKI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1C4">
                            <a:shade val="30000"/>
                            <a:satMod val="115000"/>
                          </a:srgbClr>
                        </a:gs>
                        <a:gs pos="50000">
                          <a:srgbClr val="0091C4">
                            <a:shade val="67500"/>
                            <a:satMod val="115000"/>
                          </a:srgbClr>
                        </a:gs>
                        <a:gs pos="100000">
                          <a:srgbClr val="0091C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b="0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FORMA POMOCY PUBLICZNEJ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1C4">
                            <a:shade val="30000"/>
                            <a:satMod val="115000"/>
                          </a:srgbClr>
                        </a:gs>
                        <a:gs pos="50000">
                          <a:srgbClr val="0091C4">
                            <a:shade val="67500"/>
                            <a:satMod val="115000"/>
                          </a:srgbClr>
                        </a:gs>
                        <a:gs pos="100000">
                          <a:srgbClr val="0091C4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9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17365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17365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DUŻE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ZWOLNIENIE Z PODATKU DOCHODOWEGO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CIT lub  PIT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2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17365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17365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ŚREDNIE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3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solidFill>
                          <a:srgbClr val="17365D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17365D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MAŁE i MIKRO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non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200" b="0" u="none" dirty="0">
                        <a:solidFill>
                          <a:srgbClr val="142DAC"/>
                        </a:solidFill>
                        <a:effectLst/>
                        <a:latin typeface="Arial Unicode M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non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52" name="Picture 2" descr="C:\Users\Promocja\Desktop\logo PSI SSSE\Logo PSI ][ SSE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5888"/>
            <a:ext cx="4392141" cy="6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027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642" y="961339"/>
            <a:ext cx="90088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Forma wsparcia – zwolnienie podatkowe dla inwestorów</a:t>
            </a:r>
          </a:p>
          <a:p>
            <a:pPr>
              <a:defRPr/>
            </a:pPr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  <a:p>
            <a:pPr>
              <a:defRPr/>
            </a:pPr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Przedsiębiorcy planujący inwestować na Obszarze mogą wystąpić </a:t>
            </a:r>
            <a:b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do Suwalskiej Specjalnej Strefy Ekonomicznej S.A.</a:t>
            </a:r>
            <a:b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z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wnioskiem o wydanie decyzji o wsparciu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nowej inwestycji</a:t>
            </a:r>
            <a:b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8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Każdy inwestor, każdy lokalny przedsiębiorca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może ubiegać się o </a:t>
            </a:r>
            <a:r>
              <a:rPr lang="pl-PL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zwolnienie z podatku </a:t>
            </a:r>
          </a:p>
          <a:p>
            <a:pPr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dochodowego w ramach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Polskiej Strefy Inwestycji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b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jeżeli jego projekt spełni warunki określone w </a:t>
            </a:r>
            <a:r>
              <a:rPr lang="pl-PL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Ustawie</a:t>
            </a:r>
            <a:r>
              <a:rPr lang="pl-PL" sz="1600" dirty="0">
                <a:latin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Wsparciem mogą być objęte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projekty inwestycyjne z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sektora produkcyjnego </a:t>
            </a:r>
            <a:b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oraz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projekty inwestycyjne z wybranych branż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sektora usługowego</a:t>
            </a:r>
          </a:p>
          <a:p>
            <a:pPr>
              <a:defRPr/>
            </a:pPr>
            <a:endParaRPr lang="en-US" sz="1600" dirty="0">
              <a:solidFill>
                <a:srgbClr val="142DAC"/>
              </a:solidFill>
              <a:cs typeface="+mn-cs"/>
            </a:endParaRPr>
          </a:p>
        </p:txBody>
      </p:sp>
      <p:sp>
        <p:nvSpPr>
          <p:cNvPr id="2867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239000" y="622617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85D7411A-BD7F-4A76-A10D-55B8F46EB82D}" type="slidenum">
              <a:rPr lang="pl-PL" altLang="pl-PL" sz="1400">
                <a:solidFill>
                  <a:schemeClr val="bg1"/>
                </a:solidFill>
              </a:rPr>
              <a:pPr algn="r"/>
              <a:t>6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38625" y="80745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 </a:t>
            </a:r>
            <a:endParaRPr lang="pl-PL" sz="800" dirty="0">
              <a:solidFill>
                <a:srgbClr val="142DAC"/>
              </a:solidFill>
              <a:cs typeface="+mn-cs"/>
            </a:endParaRPr>
          </a:p>
        </p:txBody>
      </p:sp>
      <p:pic>
        <p:nvPicPr>
          <p:cNvPr id="28678" name="Picture 3" descr="C:\Users\Promocja\Desktop\logo PSI SSSE\Logo PSI ][ SSE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5040560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613601"/>
            <a:ext cx="868278" cy="868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11" y="3068960"/>
            <a:ext cx="3529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57730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060" y="3911775"/>
            <a:ext cx="1317425" cy="131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06374" y="804690"/>
            <a:ext cx="854208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sz="9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Jakie projekty inwestycyjnie mogą otrzymać wsparcie?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Przedsiębiorca, </a:t>
            </a:r>
            <a:r>
              <a:rPr lang="pl-PL" sz="1600" b="1" dirty="0">
                <a:solidFill>
                  <a:srgbClr val="333333"/>
                </a:solidFill>
                <a:latin typeface="Arial" panose="020B0604020202020204" pitchFamily="34" charset="0"/>
              </a:rPr>
              <a:t>realizujący nową inwestycję </a:t>
            </a: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w ramach </a:t>
            </a: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Polskiej Strefy Inwestycji</a:t>
            </a: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b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może otrzymać pomoc publiczną z tytułu:</a:t>
            </a:r>
          </a:p>
          <a:p>
            <a:pPr algn="just"/>
            <a:endParaRPr lang="pl-PL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endParaRPr lang="pl-PL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1) 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kosztów nowej inwestycji</a:t>
            </a: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 - inwestycja w rzeczowe aktywa trwałe lub </a:t>
            </a:r>
            <a:b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wartości niematerialne i prawne m.in.: koszt nabycia gruntu, koszt nabycia, </a:t>
            </a:r>
            <a:b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rozbudowy lub modernizacji środków trwałych, koszt związane z najmem lub dzierżawą, koszty nabycia wartości niematerialnych i prawnych (programy komputerowe, licencje, certyfikaty itp.)</a:t>
            </a:r>
          </a:p>
          <a:p>
            <a:pPr algn="just"/>
            <a:endParaRPr lang="pl-PL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600" b="1" dirty="0">
                <a:solidFill>
                  <a:srgbClr val="333333"/>
                </a:solidFill>
                <a:latin typeface="Arial" panose="020B0604020202020204" pitchFamily="34" charset="0"/>
              </a:rPr>
              <a:t>albo</a:t>
            </a:r>
          </a:p>
          <a:p>
            <a:pPr algn="just"/>
            <a:endParaRPr lang="pl-PL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2) 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tworzenia nowych miejsc pracy w związku z nową inwestycją </a:t>
            </a:r>
            <a:r>
              <a:rPr lang="pl-PL" sz="1600" b="1" dirty="0">
                <a:latin typeface="Arial" panose="020B0604020202020204" pitchFamily="34" charset="0"/>
              </a:rPr>
              <a:t>- </a:t>
            </a:r>
            <a: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  <a:t> 2 - letnie koszty pracy pracowników zatrudnionych w związku z nową inwestycją </a:t>
            </a:r>
            <a:br>
              <a:rPr lang="pl-PL" sz="16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en-US" sz="1600" dirty="0">
              <a:solidFill>
                <a:srgbClr val="142DAC"/>
              </a:solidFill>
              <a:latin typeface="Arial" panose="020B0604020202020204" pitchFamily="34" charset="0"/>
            </a:endParaRPr>
          </a:p>
        </p:txBody>
      </p:sp>
      <p:sp>
        <p:nvSpPr>
          <p:cNvPr id="2867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239000" y="622617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85D7411A-BD7F-4A76-A10D-55B8F46EB82D}" type="slidenum">
              <a:rPr lang="pl-PL" altLang="pl-PL" sz="1400">
                <a:solidFill>
                  <a:schemeClr val="bg1"/>
                </a:solidFill>
              </a:rPr>
              <a:pPr algn="r"/>
              <a:t>7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38625" y="80745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 </a:t>
            </a:r>
            <a:endParaRPr lang="pl-PL" sz="800" dirty="0">
              <a:solidFill>
                <a:srgbClr val="142DAC"/>
              </a:solidFill>
              <a:cs typeface="+mn-cs"/>
            </a:endParaRPr>
          </a:p>
        </p:txBody>
      </p:sp>
      <p:pic>
        <p:nvPicPr>
          <p:cNvPr id="28678" name="Picture 3" descr="C:\Users\Promocja\Desktop\logo PSI SSSE\Logo PSI ][ SSE_pozi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5040560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77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6939" y="768328"/>
            <a:ext cx="8830121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sz="9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Jakie projekty inwestycyjnie mogą otrzymać wsparcie?</a:t>
            </a: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Sektor produkcyjny</a:t>
            </a:r>
          </a:p>
          <a:p>
            <a:pPr>
              <a:defRPr/>
            </a:pPr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Wsparciem mogą być objęte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niemal wszystkie projekty inwestycyjne </a:t>
            </a: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z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sektora produkcyjnego 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– w tym z sektorów strategicznych dla Polski,</a:t>
            </a: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takich jak m.in.: sektor żywności wysokiej jakości, sektor maszynowy, </a:t>
            </a: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sektor wyrobów medycznych, ekobudownictwo, elektronika profesjonalna </a:t>
            </a: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 inne.</a:t>
            </a: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z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wyłączeniem branż wykluczonych </a:t>
            </a: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ustawą, przepisami wykonawczymi, unijnymi, np. :</a:t>
            </a: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•  </a:t>
            </a: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produkcja materiałów wybuchowych / wyrobów tytoniowych / napojów alkoholowych;</a:t>
            </a:r>
          </a:p>
          <a:p>
            <a:pPr>
              <a:defRPr/>
            </a:pP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•  hutnictwo żelaza i stali;</a:t>
            </a:r>
          </a:p>
          <a:p>
            <a:pPr>
              <a:defRPr/>
            </a:pP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•  sektor węglowy;</a:t>
            </a:r>
          </a:p>
          <a:p>
            <a:pPr>
              <a:defRPr/>
            </a:pP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•  budownictwo okrętowe;</a:t>
            </a:r>
          </a:p>
          <a:p>
            <a:pPr>
              <a:defRPr/>
            </a:pP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•  działalność objęta koncesją;</a:t>
            </a:r>
          </a:p>
          <a:p>
            <a:pPr>
              <a:defRPr/>
            </a:pPr>
            <a:r>
              <a:rPr lang="pl-P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•  handel hurtowy i detaliczny.</a:t>
            </a: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Szczegółowy wykaz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wyłączonych</a:t>
            </a: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 PKWiU znajduje się w § 2 </a:t>
            </a:r>
            <a:r>
              <a:rPr lang="pl-PL" sz="1600" i="1" dirty="0">
                <a:solidFill>
                  <a:srgbClr val="C00000"/>
                </a:solidFill>
                <a:latin typeface="Arial" panose="020B0604020202020204" pitchFamily="34" charset="0"/>
              </a:rPr>
              <a:t>Rozporządzenia w sprawie pomocy publicznej udzielanej niektórym przedsiębiorcom na realizację nowych inwestycji</a:t>
            </a:r>
          </a:p>
          <a:p>
            <a:pPr>
              <a:defRPr/>
            </a:pPr>
            <a:endParaRPr lang="en-US" sz="1600" dirty="0">
              <a:solidFill>
                <a:srgbClr val="142DAC"/>
              </a:solidFill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05766"/>
            <a:ext cx="1630481" cy="1623234"/>
          </a:xfrm>
          <a:prstGeom prst="rect">
            <a:avLst/>
          </a:prstGeom>
        </p:spPr>
      </p:pic>
      <p:sp>
        <p:nvSpPr>
          <p:cNvPr id="2867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239000" y="622617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85D7411A-BD7F-4A76-A10D-55B8F46EB82D}" type="slidenum">
              <a:rPr lang="pl-PL" altLang="pl-PL" sz="1400">
                <a:solidFill>
                  <a:schemeClr val="bg1"/>
                </a:solidFill>
              </a:rPr>
              <a:pPr algn="r"/>
              <a:t>8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38625" y="80745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 </a:t>
            </a:r>
            <a:endParaRPr lang="pl-PL" sz="800" dirty="0">
              <a:solidFill>
                <a:srgbClr val="142DAC"/>
              </a:solidFill>
              <a:cs typeface="+mn-cs"/>
            </a:endParaRPr>
          </a:p>
        </p:txBody>
      </p:sp>
      <p:pic>
        <p:nvPicPr>
          <p:cNvPr id="28678" name="Picture 3" descr="C:\Users\Promocja\Desktop\logo PSI SSSE\Logo PSI ][ SSE_pozi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63" y="17416"/>
            <a:ext cx="5040560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3C8E270-7530-14AB-92BF-3D28BEC90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317" y="4293096"/>
            <a:ext cx="941090" cy="9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07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6374" y="804690"/>
            <a:ext cx="883012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sz="900" dirty="0">
              <a:solidFill>
                <a:srgbClr val="142DAC"/>
              </a:solidFill>
              <a:cs typeface="+mn-cs"/>
            </a:endParaRPr>
          </a:p>
          <a:p>
            <a:pPr>
              <a:defRPr/>
            </a:pPr>
            <a:r>
              <a:rPr lang="pl-PL" dirty="0">
                <a:solidFill>
                  <a:srgbClr val="142DAC"/>
                </a:solidFill>
                <a:latin typeface="Arial" panose="020B0604020202020204" pitchFamily="34" charset="0"/>
              </a:rPr>
              <a:t>Jakie projekty inwestycyjnie mogą otrzymać wsparcie?</a:t>
            </a:r>
          </a:p>
          <a:p>
            <a:pPr>
              <a:defRPr/>
            </a:pPr>
            <a:endParaRPr lang="pl-PL" dirty="0">
              <a:solidFill>
                <a:srgbClr val="142DAC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Sektor usług</a:t>
            </a:r>
          </a:p>
          <a:p>
            <a:pPr>
              <a:defRPr/>
            </a:pPr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  <a:p>
            <a:pPr>
              <a:defRPr/>
            </a:pPr>
            <a:endParaRPr lang="pl-PL" sz="18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  <a:p>
            <a:pPr>
              <a:defRPr/>
            </a:pPr>
            <a:endParaRPr lang="pl-PL" sz="800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 pomoc publiczną z tytułu wsparcia </a:t>
            </a:r>
            <a:b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nowej inwestycji mogą ubiegać się </a:t>
            </a:r>
            <a:b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firmy z sektora usług, świadczące wybrane usługi dla biznesu 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np.:</a:t>
            </a:r>
            <a:b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endParaRPr lang="pl-PL" sz="16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oprogramowanie i doradztwo w zakresie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informatyki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przetwarzanie danych, zarządzanie stronami informatycznymi; </a:t>
            </a:r>
          </a:p>
          <a:p>
            <a:pPr marL="285750" indent="-285750">
              <a:buFontTx/>
              <a:buChar char="-"/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określone usługi związane z infrastrukturą dla technologii informatycznych;</a:t>
            </a:r>
          </a:p>
          <a:p>
            <a:pPr marL="285750" indent="-285750">
              <a:buFontTx/>
              <a:buChar char="-"/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określone usługi w zakresie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audytu finansowego 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oraz usługi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rachunkowo-księgowe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usługi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architektoniczne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i 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inżynieryjne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centra telefoniczne (</a:t>
            </a:r>
            <a:r>
              <a:rPr lang="pl-PL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call</a:t>
            </a:r>
            <a:r>
              <a:rPr lang="pl-PL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center</a:t>
            </a:r>
            <a:r>
              <a:rPr lang="pl-PL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);</a:t>
            </a:r>
          </a:p>
          <a:p>
            <a:pPr>
              <a:defRPr/>
            </a:pPr>
            <a:endParaRPr lang="pl-PL"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pl-PL" sz="1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Szczegółowy wykaz </a:t>
            </a:r>
            <a:r>
              <a:rPr lang="pl-PL" sz="1600" b="1" dirty="0">
                <a:solidFill>
                  <a:srgbClr val="C00000"/>
                </a:solidFill>
                <a:latin typeface="Arial" panose="020B0604020202020204" pitchFamily="34" charset="0"/>
              </a:rPr>
              <a:t>wyłączonych</a:t>
            </a:r>
            <a:r>
              <a:rPr lang="pl-PL" sz="1600" dirty="0">
                <a:solidFill>
                  <a:srgbClr val="C00000"/>
                </a:solidFill>
                <a:latin typeface="Arial" panose="020B0604020202020204" pitchFamily="34" charset="0"/>
              </a:rPr>
              <a:t> PKWiU w § 2 </a:t>
            </a:r>
            <a:r>
              <a:rPr lang="pl-PL" sz="1600" i="1" dirty="0">
                <a:solidFill>
                  <a:srgbClr val="C00000"/>
                </a:solidFill>
                <a:latin typeface="Arial" panose="020B0604020202020204" pitchFamily="34" charset="0"/>
              </a:rPr>
              <a:t>Rozporządzenia w sprawie pomocy publicznej udzielanej niektórym przedsiębiorcom na realizację nowych inwestycji</a:t>
            </a:r>
            <a:endParaRPr lang="en-US" sz="1600" dirty="0">
              <a:solidFill>
                <a:srgbClr val="142DAC"/>
              </a:solidFill>
              <a:cs typeface="+mn-cs"/>
            </a:endParaRPr>
          </a:p>
        </p:txBody>
      </p:sp>
      <p:sp>
        <p:nvSpPr>
          <p:cNvPr id="2867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239000" y="622617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85D7411A-BD7F-4A76-A10D-55B8F46EB82D}" type="slidenum">
              <a:rPr lang="pl-PL" altLang="pl-PL" sz="1400">
                <a:solidFill>
                  <a:schemeClr val="bg1"/>
                </a:solidFill>
              </a:rPr>
              <a:pPr algn="r"/>
              <a:t>9</a:t>
            </a:fld>
            <a:endParaRPr lang="pl-PL" altLang="pl-PL" sz="14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38625" y="807451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1400" dirty="0">
                <a:solidFill>
                  <a:schemeClr val="bg2">
                    <a:lumMod val="75000"/>
                  </a:schemeClr>
                </a:solidFill>
                <a:cs typeface="+mn-cs"/>
              </a:rPr>
              <a:t>  </a:t>
            </a:r>
            <a:endParaRPr lang="pl-PL" sz="800" dirty="0">
              <a:solidFill>
                <a:srgbClr val="142DAC"/>
              </a:solidFill>
              <a:cs typeface="+mn-cs"/>
            </a:endParaRPr>
          </a:p>
        </p:txBody>
      </p:sp>
      <p:pic>
        <p:nvPicPr>
          <p:cNvPr id="28678" name="Picture 3" descr="C:\Users\Promocja\Desktop\logo PSI SSSE\Logo PSI ][ SSE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5040560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56518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13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18530</TotalTime>
  <Words>2729</Words>
  <Application>Microsoft Office PowerPoint</Application>
  <PresentationFormat>Pokaz na ekranie (4:3)</PresentationFormat>
  <Paragraphs>754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Open Sans</vt:lpstr>
      <vt:lpstr>Times New Roman</vt:lpstr>
      <vt:lpstr>Wingdings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 Kozakiewicz-Jarmocewicz</cp:lastModifiedBy>
  <cp:revision>970</cp:revision>
  <cp:lastPrinted>2022-12-08T12:56:32Z</cp:lastPrinted>
  <dcterms:created xsi:type="dcterms:W3CDTF">1601-01-01T00:00:00Z</dcterms:created>
  <dcterms:modified xsi:type="dcterms:W3CDTF">2022-12-13T08:42:35Z</dcterms:modified>
</cp:coreProperties>
</file>